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1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media/image140.svg" ContentType="image/svg"/>
  <Override PartName="/ppt/media/image134.svg" ContentType="image/svg"/>
  <Override PartName="/ppt/media/image111.svg" ContentType="image/svg"/>
  <Override PartName="/ppt/media/image11.svg" ContentType="image/svg"/>
  <Override PartName="/ppt/media/image100.svg" ContentType="image/svg"/>
  <Override PartName="/ppt/media/image64.svg" ContentType="image/svg"/>
  <Override PartName="/ppt/media/image58.svg" ContentType="image/svg"/>
  <Override PartName="/ppt/media/image31.svg" ContentType="image/svg"/>
  <Override PartName="/ppt/media/image82.svg" ContentType="image/svg"/>
  <Override PartName="/ppt/media/image136.svg" ContentType="image/svg"/>
  <Override PartName="/ppt/media/image119.svg" ContentType="image/svg"/>
  <Override PartName="/ppt/media/image103.svg" ContentType="image/svg"/>
  <Override PartName="/ppt/media/image96.svg" ContentType="image/svg"/>
  <Override PartName="/ppt/media/image117.svg" ContentType="image/svg"/>
  <Override PartName="/ppt/media/image44.svg" ContentType="image/svg"/>
  <Override PartName="/ppt/media/image62.svg" ContentType="image/svg"/>
  <Override PartName="/ppt/media/image84.svg" ContentType="image/svg"/>
  <Override PartName="/ppt/media/image138.svg" ContentType="image/svg"/>
  <Override PartName="/ppt/media/image90.svg" ContentType="image/svg"/>
  <Override PartName="/ppt/media/image92.svg" ContentType="image/svg"/>
  <Override PartName="/ppt/media/image86.svg" ContentType="image/svg"/>
  <Override PartName="/ppt/media/image19.svg" ContentType="image/svg"/>
  <Override PartName="/ppt/media/image72.svg" ContentType="image/svg"/>
  <Override PartName="/ppt/media/image113.svg" ContentType="image/svg"/>
  <Override PartName="/ppt/media/image105.svg" ContentType="image/svg"/>
  <Override PartName="/ppt/media/image68.svg" ContentType="image/svg"/>
  <Override PartName="/ppt/media/image94.svg" ContentType="image/svg"/>
  <Override PartName="/ppt/media/image76.svg" ContentType="image/svg"/>
  <Override PartName="/ppt/media/image48.svg" ContentType="image/svg"/>
  <Override PartName="/ppt/media/image4.svg" ContentType="image/svg"/>
  <Override PartName="/ppt/media/image78.svg" ContentType="image/svg"/>
  <Override PartName="/ppt/media/image46.svg" ContentType="image/svg"/>
  <Override PartName="/ppt/media/image66.svg" ContentType="image/svg"/>
  <Override PartName="/ppt/media/image107.svg" ContentType="image/svg"/>
  <Override PartName="/ppt/media/image148.svg" ContentType="image/svg"/>
  <Override PartName="/ppt/media/image115.svg" ContentType="image/svg"/>
  <Override PartName="/ppt/media/image98.svg" ContentType="image/svg"/>
  <Override PartName="/ppt/media/image70.svg" ContentType="image/svg"/>
  <Override PartName="/ppt/media/image26.svg" ContentType="image/svg"/>
  <Override PartName="/ppt/media/image80.svg" ContentType="image/svg"/>
  <Override PartName="/ppt/media/image33.svg" ContentType="image/svg"/>
  <Override PartName="/ppt/media/image88.svg" ContentType="image/svg"/>
  <Override PartName="/ppt/media/image60.svg" ContentType="image/svg"/>
  <Override PartName="/ppt/media/image28.svg" ContentType="image/svg"/>
  <Override PartName="/ppt/media/image145.svg" ContentType="image/svg"/>
  <Override PartName="/ppt/slides/slide29.xml" ContentType="application/vnd.openxmlformats-officedocument.presentationml.slide+xml"/>
  <Override PartName="/ppt/slides/slide26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7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49.xml" ContentType="application/vnd.openxmlformats-officedocument.presentationml.slide+xml"/>
  <Override PartName="/ppt/slides/slide27.xml" ContentType="application/vnd.openxmlformats-officedocument.presentationml.slide+xml"/>
  <Override PartName="/ppt/slides/slide46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18.xml" ContentType="application/vnd.openxmlformats-officedocument.presentationml.slide+xml"/>
  <Override PartName="/ppt/slides/slide41.xml" ContentType="application/vnd.openxmlformats-officedocument.presentationml.slide+xml"/>
  <Override PartName="/ppt/slides/slide38.xml" ContentType="application/vnd.openxmlformats-officedocument.presentationml.slide+xml"/>
  <Override PartName="/ppt/slides/slide35.xml" ContentType="application/vnd.openxmlformats-officedocument.presentationml.slide+xml"/>
  <Override PartName="/ppt/slides/slide50.xml" ContentType="application/vnd.openxmlformats-officedocument.presentationml.slide+xml"/>
  <Override PartName="/ppt/slides/slide16.xml" ContentType="application/vnd.openxmlformats-officedocument.presentationml.slide+xml"/>
  <Override PartName="/ppt/slides/slide40.xml" ContentType="application/vnd.openxmlformats-officedocument.presentationml.slide+xml"/>
  <Override PartName="/ppt/slides/slide2.xml" ContentType="application/vnd.openxmlformats-officedocument.presentationml.slide+xml"/>
  <Override PartName="/ppt/slides/slide23.xml" ContentType="application/vnd.openxmlformats-officedocument.presentationml.slide+xml"/>
  <Override PartName="/ppt/slides/slide5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45.xml" ContentType="application/vnd.openxmlformats-officedocument.presentationml.slide+xml"/>
  <Override PartName="/ppt/slides/slide52.xml" ContentType="application/vnd.openxmlformats-officedocument.presentationml.slide+xml"/>
  <Override PartName="/ppt/slides/slide14.xml" ContentType="application/vnd.openxmlformats-officedocument.presentationml.slide+xml"/>
  <Override PartName="/ppt/slides/slide51.xml" ContentType="application/vnd.openxmlformats-officedocument.presentationml.slide+xml"/>
  <Override PartName="/ppt/slides/slide28.xml" ContentType="application/vnd.openxmlformats-officedocument.presentationml.slide+xml"/>
  <Override PartName="/ppt/slides/slide12.xml" ContentType="application/vnd.openxmlformats-officedocument.presentationml.slide+xml"/>
  <Override PartName="/ppt/slides/slide42.xml" ContentType="application/vnd.openxmlformats-officedocument.presentationml.slide+xml"/>
  <Override PartName="/ppt/slides/slide53.xml" ContentType="application/vnd.openxmlformats-officedocument.presentationml.slide+xml"/>
  <Override PartName="/ppt/slides/slide24.xml" ContentType="application/vnd.openxmlformats-officedocument.presentationml.slide+xml"/>
  <Override PartName="/ppt/slides/slide47.xml" ContentType="application/vnd.openxmlformats-officedocument.presentationml.slide+xml"/>
  <Override PartName="/ppt/slides/slide37.xml" ContentType="application/vnd.openxmlformats-officedocument.presentationml.slide+xml"/>
  <Override PartName="/ppt/slides/slide54.xml" ContentType="application/vnd.openxmlformats-officedocument.presentationml.slide+xml"/>
  <Override PartName="/ppt/slides/slide36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48.xml" ContentType="application/vnd.openxmlformats-officedocument.presentationml.slide+xml"/>
  <Override PartName="/ppt/slides/slide39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2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notesSlides/notesSlide2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embedTrueTypeFonts="1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</p:sldIdLst>
  <p:sldSz cx="18288000" cy="10287000"/>
  <p:notesSz cx="6858000" cy="9144000"/>
  <p:embeddedFontLst>
    <p:embeddedFont>
      <p:font typeface="Noto Sans"/>
      <p:regular r:id="rId58"/>
      <p:bold r:id="rId59"/>
      <p:italic r:id="rId60"/>
      <p:boldItalic r:id="rId61"/>
    </p:embeddedFont>
    <p:embeddedFont>
      <p:font typeface="Georgia Bold"/>
      <p:regular r:id="rId62"/>
      <p:bold r:id="rId62"/>
    </p:embeddedFont>
    <p:embeddedFont>
      <p:font typeface="Consolas"/>
      <p:regular r:id="rId63"/>
      <p:bold r:id="rId64"/>
      <p:italic r:id="rId65"/>
      <p:boldItalic r:id="rId66"/>
    </p:embeddedFont>
    <p:embeddedFont>
      <p:font typeface="Arimo Bold"/>
      <p:regular r:id="rId67"/>
      <p:bold r:id="rId67"/>
    </p:embeddedFont>
    <p:embeddedFont>
      <p:font typeface="Arimo Italics"/>
      <p:regular r:id="rId68"/>
      <p:italic r:id="rId68"/>
    </p:embeddedFont>
    <p:embeddedFont>
      <p:font typeface="Fraunces"/>
      <p:regular r:id="rId69"/>
      <p:bold r:id="rId69"/>
    </p:embeddedFont>
    <p:embeddedFont>
      <p:font typeface="Fraunces Bold"/>
      <p:regular r:id="rId70"/>
      <p:bold r:id="rId70"/>
    </p:embeddedFont>
    <p:embeddedFont>
      <p:font typeface="Fraunces Light"/>
    </p:embeddedFont>
    <p:embeddedFont>
      <p:font typeface="Arimo"/>
      <p:regular r:id="rId71"/>
      <p:bold r:id="rId71"/>
    </p:embeddedFont>
    <p:embeddedFont>
      <p:font typeface="Noto Sans CJK SC"/>
      <p:regular r:id="rId72"/>
      <p:bold r:id="rId73"/>
      <p:italic r:id="rId73"/>
    </p:embeddedFont>
  </p:embeddedFontLst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font" Target="fonts/Font_1_Noto_Sans_Regular.fntdata"/><Relationship Id="rId59" Type="http://schemas.openxmlformats.org/officeDocument/2006/relationships/font" Target="fonts/Font_2_Noto_Sans_Bold.fntdata"/><Relationship Id="rId60" Type="http://schemas.openxmlformats.org/officeDocument/2006/relationships/font" Target="fonts/Font_3_Noto_Sans_Italic.fntdata"/><Relationship Id="rId61" Type="http://schemas.openxmlformats.org/officeDocument/2006/relationships/font" Target="fonts/Font_4_Noto_Sans_BoldItalic.fntdata"/><Relationship Id="rId62" Type="http://schemas.openxmlformats.org/officeDocument/2006/relationships/font" Target="fonts/Font_5_Georgia_Bold_Regular.fntdata"/><Relationship Id="rId63" Type="http://schemas.openxmlformats.org/officeDocument/2006/relationships/font" Target="fonts/Font_6_Consolas_Regular.fntdata"/><Relationship Id="rId64" Type="http://schemas.openxmlformats.org/officeDocument/2006/relationships/font" Target="fonts/Font_7_Consolas_Bold.fntdata"/><Relationship Id="rId65" Type="http://schemas.openxmlformats.org/officeDocument/2006/relationships/font" Target="fonts/Font_8_Consolas_Italic.fntdata"/><Relationship Id="rId66" Type="http://schemas.openxmlformats.org/officeDocument/2006/relationships/font" Target="fonts/Font_9_Consolas_BoldItalic.fntdata"/><Relationship Id="rId67" Type="http://schemas.openxmlformats.org/officeDocument/2006/relationships/font" Target="fonts/Font_10_Arimo_Bold_Regular.fntdata"/><Relationship Id="rId68" Type="http://schemas.openxmlformats.org/officeDocument/2006/relationships/font" Target="fonts/Font_11_Arimo_Italics_Regular.fntdata"/><Relationship Id="rId69" Type="http://schemas.openxmlformats.org/officeDocument/2006/relationships/font" Target="fonts/Font_12_Fraunces_Regular.fntdata"/><Relationship Id="rId70" Type="http://schemas.openxmlformats.org/officeDocument/2006/relationships/font" Target="fonts/Font_13_Fraunces_Bold_Regular.fntdata"/><Relationship Id="rId71" Type="http://schemas.openxmlformats.org/officeDocument/2006/relationships/font" Target="fonts/Font_14_Arimo_Regular.fntdata"/><Relationship Id="rId72" Type="http://schemas.openxmlformats.org/officeDocument/2006/relationships/font" Target="fonts/Font_15_Noto_Sans_CJK_SC_Regular.fntdata"/><Relationship Id="rId73" Type="http://schemas.openxmlformats.org/officeDocument/2006/relationships/font" Target="fonts/Font_16_Noto_Sans_CJK_SC_Bold.fntdata"/><Relationship Id="rId74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 defTabSz="914400"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move the 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slide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65970D0-66DD-4AE1-8E01-A42C0C28E0CD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38.xml.rels><?xml version="1.0" encoding="UTF-8"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
</Relationships>
</file>

<file path=ppt/notesSlides/_rels/notesSlide39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
</Relationships>
</file>

<file path=ppt/notesSlides/_rels/notesSlide40.xml.rels><?xml version="1.0" encoding="UTF-8"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
</Relationships>
</file>

<file path=ppt/notesSlides/_rels/notesSlide41.xml.rels><?xml version="1.0" encoding="UTF-8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
</Relationships>
</file>

<file path=ppt/notesSlides/_rels/notesSlide42.xml.rels><?xml version="1.0" encoding="UTF-8"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
</Relationships>
</file>

<file path=ppt/notesSlides/_rels/notesSlide43.xml.rels><?xml version="1.0" encoding="UTF-8"?>
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
</Relationships>
</file>

<file path=ppt/notesSlides/_rels/notesSlide44.xml.rels><?xml version="1.0" encoding="UTF-8"?>
<Relationships xmlns="http://schemas.openxmlformats.org/package/2006/relationships"><Relationship Id="rId1" Type="http://schemas.openxmlformats.org/officeDocument/2006/relationships/slide" Target="../slides/slide44.xml"/><Relationship Id="rId2" Type="http://schemas.openxmlformats.org/officeDocument/2006/relationships/notesMaster" Target="../notesMasters/notesMaster1.xml"/>
</Relationships>
</file>

<file path=ppt/notesSlides/_rels/notesSlide45.xml.rels><?xml version="1.0" encoding="UTF-8"?>
<Relationships xmlns="http://schemas.openxmlformats.org/package/2006/relationships"><Relationship Id="rId1" Type="http://schemas.openxmlformats.org/officeDocument/2006/relationships/slide" Target="../slides/slide45.xml"/><Relationship Id="rId2" Type="http://schemas.openxmlformats.org/officeDocument/2006/relationships/notesMaster" Target="../notesMasters/notesMaster1.xml"/>
</Relationships>
</file>

<file path=ppt/notesSlides/_rels/notesSlide46.xml.rels><?xml version="1.0" encoding="UTF-8"?>
<Relationships xmlns="http://schemas.openxmlformats.org/package/2006/relationships"><Relationship Id="rId1" Type="http://schemas.openxmlformats.org/officeDocument/2006/relationships/slide" Target="../slides/slide46.xml"/><Relationship Id="rId2" Type="http://schemas.openxmlformats.org/officeDocument/2006/relationships/notesMaster" Target="../notesMasters/notesMaster1.xml"/>
</Relationships>
</file>

<file path=ppt/notesSlides/_rels/notesSlide47.xml.rels><?xml version="1.0" encoding="UTF-8"?>
<Relationships xmlns="http://schemas.openxmlformats.org/package/2006/relationships"><Relationship Id="rId1" Type="http://schemas.openxmlformats.org/officeDocument/2006/relationships/slide" Target="../slides/slide47.xml"/><Relationship Id="rId2" Type="http://schemas.openxmlformats.org/officeDocument/2006/relationships/notesMaster" Target="../notesMasters/notesMaster1.xml"/>
</Relationships>
</file>

<file path=ppt/notesSlides/_rels/notesSlide48.xml.rels><?xml version="1.0" encoding="UTF-8"?>
<Relationships xmlns="http://schemas.openxmlformats.org/package/2006/relationships"><Relationship Id="rId1" Type="http://schemas.openxmlformats.org/officeDocument/2006/relationships/slide" Target="../slides/slide48.xml"/><Relationship Id="rId2" Type="http://schemas.openxmlformats.org/officeDocument/2006/relationships/notesMaster" Target="../notesMasters/notesMaster1.xml"/>
</Relationships>
</file>

<file path=ppt/notesSlides/_rels/notesSlide49.xml.rels><?xml version="1.0" encoding="UTF-8"?>
<Relationships xmlns="http://schemas.openxmlformats.org/package/2006/relationships"><Relationship Id="rId1" Type="http://schemas.openxmlformats.org/officeDocument/2006/relationships/slide" Target="../slides/slide49.xml"/><Relationship Id="rId2" Type="http://schemas.openxmlformats.org/officeDocument/2006/relationships/notesMaster" Target="../notesMasters/notesMaster1.xml"/>
</Relationships>
</file>

<file path=ppt/notesSlides/_rels/notesSlide50.xml.rels><?xml version="1.0" encoding="UTF-8"?>
<Relationships xmlns="http://schemas.openxmlformats.org/package/2006/relationships"><Relationship Id="rId1" Type="http://schemas.openxmlformats.org/officeDocument/2006/relationships/slide" Target="../slides/slide50.xml"/><Relationship Id="rId2" Type="http://schemas.openxmlformats.org/officeDocument/2006/relationships/notesMaster" Target="../notesMasters/notesMaster1.xml"/>
</Relationships>
</file>

<file path=ppt/notesSlides/_rels/notesSlide51.xml.rels><?xml version="1.0" encoding="UTF-8"?>
<Relationships xmlns="http://schemas.openxmlformats.org/package/2006/relationships"><Relationship Id="rId1" Type="http://schemas.openxmlformats.org/officeDocument/2006/relationships/slide" Target="../slides/slide51.xml"/><Relationship Id="rId2" Type="http://schemas.openxmlformats.org/officeDocument/2006/relationships/notesMaster" Target="../notesMasters/notesMaster1.xml"/>
</Relationships>
</file>

<file path=ppt/notesSlides/_rels/notesSlide52.xml.rels><?xml version="1.0" encoding="UTF-8"?>
<Relationships xmlns="http://schemas.openxmlformats.org/package/2006/relationships"><Relationship Id="rId1" Type="http://schemas.openxmlformats.org/officeDocument/2006/relationships/slide" Target="../slides/slide52.xml"/><Relationship Id="rId2" Type="http://schemas.openxmlformats.org/officeDocument/2006/relationships/notesMaster" Target="../notesMasters/notesMaster1.xml"/>
</Relationships>
</file>

<file path=ppt/notesSlides/_rels/notesSlide54.xml.rels><?xml version="1.0" encoding="UTF-8"?>
<Relationships xmlns="http://schemas.openxmlformats.org/package/2006/relationships"><Relationship Id="rId1" Type="http://schemas.openxmlformats.org/officeDocument/2006/relationships/slide" Target="../slides/slide54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13" name="PlaceHolder 2"/>
          <p:cNvSpPr>
            <a:spLocks noGrp="1"/>
          </p:cNvSpPr>
          <p:nvPr>
            <p:ph type="dt" idx="37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1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01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6" name="PlaceHolder 5"/>
          <p:cNvSpPr>
            <a:spLocks noGrp="1"/>
          </p:cNvSpPr>
          <p:nvPr>
            <p:ph type="ftr" idx="38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17" name="PlaceHolder 6"/>
          <p:cNvSpPr>
            <a:spLocks noGrp="1"/>
          </p:cNvSpPr>
          <p:nvPr>
            <p:ph type="sldNum" idx="39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19" name="PlaceHolder 2"/>
          <p:cNvSpPr>
            <a:spLocks noGrp="1"/>
          </p:cNvSpPr>
          <p:nvPr>
            <p:ph type="dt" idx="40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2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02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2" name="PlaceHolder 5"/>
          <p:cNvSpPr>
            <a:spLocks noGrp="1"/>
          </p:cNvSpPr>
          <p:nvPr>
            <p:ph type="ftr" idx="41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23" name="PlaceHolder 6"/>
          <p:cNvSpPr>
            <a:spLocks noGrp="1"/>
          </p:cNvSpPr>
          <p:nvPr>
            <p:ph type="sldNum" idx="42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25" name="PlaceHolder 2"/>
          <p:cNvSpPr>
            <a:spLocks noGrp="1"/>
          </p:cNvSpPr>
          <p:nvPr>
            <p:ph type="dt" idx="43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2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02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8" name="PlaceHolder 5"/>
          <p:cNvSpPr>
            <a:spLocks noGrp="1"/>
          </p:cNvSpPr>
          <p:nvPr>
            <p:ph type="ftr" idx="44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29" name="PlaceHolder 6"/>
          <p:cNvSpPr>
            <a:spLocks noGrp="1"/>
          </p:cNvSpPr>
          <p:nvPr>
            <p:ph type="sldNum" idx="45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31" name="PlaceHolder 2"/>
          <p:cNvSpPr>
            <a:spLocks noGrp="1"/>
          </p:cNvSpPr>
          <p:nvPr>
            <p:ph type="dt" idx="46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3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03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4" name="PlaceHolder 5"/>
          <p:cNvSpPr>
            <a:spLocks noGrp="1"/>
          </p:cNvSpPr>
          <p:nvPr>
            <p:ph type="ftr" idx="47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35" name="PlaceHolder 6"/>
          <p:cNvSpPr>
            <a:spLocks noGrp="1"/>
          </p:cNvSpPr>
          <p:nvPr>
            <p:ph type="sldNum" idx="48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37" name="PlaceHolder 2"/>
          <p:cNvSpPr>
            <a:spLocks noGrp="1"/>
          </p:cNvSpPr>
          <p:nvPr>
            <p:ph type="dt" idx="49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3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03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0" name="PlaceHolder 5"/>
          <p:cNvSpPr>
            <a:spLocks noGrp="1"/>
          </p:cNvSpPr>
          <p:nvPr>
            <p:ph type="ftr" idx="50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41" name="PlaceHolder 6"/>
          <p:cNvSpPr>
            <a:spLocks noGrp="1"/>
          </p:cNvSpPr>
          <p:nvPr>
            <p:ph type="sldNum" idx="51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43" name="PlaceHolder 2"/>
          <p:cNvSpPr>
            <a:spLocks noGrp="1"/>
          </p:cNvSpPr>
          <p:nvPr>
            <p:ph type="dt" idx="52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4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04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6" name="PlaceHolder 5"/>
          <p:cNvSpPr>
            <a:spLocks noGrp="1"/>
          </p:cNvSpPr>
          <p:nvPr>
            <p:ph type="ftr" idx="53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47" name="PlaceHolder 6"/>
          <p:cNvSpPr>
            <a:spLocks noGrp="1"/>
          </p:cNvSpPr>
          <p:nvPr>
            <p:ph type="sldNum" idx="54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49" name="PlaceHolder 2"/>
          <p:cNvSpPr>
            <a:spLocks noGrp="1"/>
          </p:cNvSpPr>
          <p:nvPr>
            <p:ph type="dt" idx="55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5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05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2" name="PlaceHolder 5"/>
          <p:cNvSpPr>
            <a:spLocks noGrp="1"/>
          </p:cNvSpPr>
          <p:nvPr>
            <p:ph type="ftr" idx="56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53" name="PlaceHolder 6"/>
          <p:cNvSpPr>
            <a:spLocks noGrp="1"/>
          </p:cNvSpPr>
          <p:nvPr>
            <p:ph type="sldNum" idx="57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55" name="PlaceHolder 2"/>
          <p:cNvSpPr>
            <a:spLocks noGrp="1"/>
          </p:cNvSpPr>
          <p:nvPr>
            <p:ph type="dt" idx="58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5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05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8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8" name="PlaceHolder 5"/>
          <p:cNvSpPr>
            <a:spLocks noGrp="1"/>
          </p:cNvSpPr>
          <p:nvPr>
            <p:ph type="ftr" idx="59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59" name="PlaceHolder 6"/>
          <p:cNvSpPr>
            <a:spLocks noGrp="1"/>
          </p:cNvSpPr>
          <p:nvPr>
            <p:ph type="sldNum" idx="60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61" name="PlaceHolder 2"/>
          <p:cNvSpPr>
            <a:spLocks noGrp="1"/>
          </p:cNvSpPr>
          <p:nvPr>
            <p:ph type="dt" idx="61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6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06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9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4" name="PlaceHolder 5"/>
          <p:cNvSpPr>
            <a:spLocks noGrp="1"/>
          </p:cNvSpPr>
          <p:nvPr>
            <p:ph type="ftr" idx="62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65" name="PlaceHolder 6"/>
          <p:cNvSpPr>
            <a:spLocks noGrp="1"/>
          </p:cNvSpPr>
          <p:nvPr>
            <p:ph type="sldNum" idx="63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67" name="PlaceHolder 2"/>
          <p:cNvSpPr>
            <a:spLocks noGrp="1"/>
          </p:cNvSpPr>
          <p:nvPr>
            <p:ph type="dt" idx="64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6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06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10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0" name="PlaceHolder 5"/>
          <p:cNvSpPr>
            <a:spLocks noGrp="1"/>
          </p:cNvSpPr>
          <p:nvPr>
            <p:ph type="ftr" idx="65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71" name="PlaceHolder 6"/>
          <p:cNvSpPr>
            <a:spLocks noGrp="1"/>
          </p:cNvSpPr>
          <p:nvPr>
            <p:ph type="sldNum" idx="66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73" name="PlaceHolder 2"/>
          <p:cNvSpPr>
            <a:spLocks noGrp="1"/>
          </p:cNvSpPr>
          <p:nvPr>
            <p:ph type="dt" idx="67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7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07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11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6" name="PlaceHolder 5"/>
          <p:cNvSpPr>
            <a:spLocks noGrp="1"/>
          </p:cNvSpPr>
          <p:nvPr>
            <p:ph type="ftr" idx="68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77" name="PlaceHolder 6"/>
          <p:cNvSpPr>
            <a:spLocks noGrp="1"/>
          </p:cNvSpPr>
          <p:nvPr>
            <p:ph type="sldNum" idx="69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79" name="PlaceHolder 2"/>
          <p:cNvSpPr>
            <a:spLocks noGrp="1"/>
          </p:cNvSpPr>
          <p:nvPr>
            <p:ph type="dt" idx="70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8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08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12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2" name="PlaceHolder 5"/>
          <p:cNvSpPr>
            <a:spLocks noGrp="1"/>
          </p:cNvSpPr>
          <p:nvPr>
            <p:ph type="ftr" idx="71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83" name="PlaceHolder 6"/>
          <p:cNvSpPr>
            <a:spLocks noGrp="1"/>
          </p:cNvSpPr>
          <p:nvPr>
            <p:ph type="sldNum" idx="72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85" name="PlaceHolder 2"/>
          <p:cNvSpPr>
            <a:spLocks noGrp="1"/>
          </p:cNvSpPr>
          <p:nvPr>
            <p:ph type="dt" idx="73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86" name="PlaceHolder 3"/>
          <p:cNvSpPr>
            <a:spLocks noGrp="1"/>
          </p:cNvSpPr>
          <p:nvPr>
            <p:ph type="sldImg"/>
          </p:nvPr>
        </p:nvSpPr>
        <p:spPr>
          <a:xfrm>
            <a:off x="2290680" y="512640"/>
            <a:ext cx="4561560" cy="2566080"/>
          </a:xfrm>
          <a:prstGeom prst="rect">
            <a:avLst/>
          </a:prstGeom>
          <a:ln w="0">
            <a:noFill/>
          </a:ln>
        </p:spPr>
      </p:sp>
      <p:sp>
        <p:nvSpPr>
          <p:cNvPr id="208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13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8" name="PlaceHolder 5"/>
          <p:cNvSpPr>
            <a:spLocks noGrp="1"/>
          </p:cNvSpPr>
          <p:nvPr>
            <p:ph type="ftr" idx="74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89" name="PlaceHolder 6"/>
          <p:cNvSpPr>
            <a:spLocks noGrp="1"/>
          </p:cNvSpPr>
          <p:nvPr>
            <p:ph type="sldNum" idx="75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91" name="PlaceHolder 2"/>
          <p:cNvSpPr>
            <a:spLocks noGrp="1"/>
          </p:cNvSpPr>
          <p:nvPr>
            <p:ph type="dt" idx="76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9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09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14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4" name="PlaceHolder 5"/>
          <p:cNvSpPr>
            <a:spLocks noGrp="1"/>
          </p:cNvSpPr>
          <p:nvPr>
            <p:ph type="ftr" idx="77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95" name="PlaceHolder 6"/>
          <p:cNvSpPr>
            <a:spLocks noGrp="1"/>
          </p:cNvSpPr>
          <p:nvPr>
            <p:ph type="sldNum" idx="78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97" name="PlaceHolder 2"/>
          <p:cNvSpPr>
            <a:spLocks noGrp="1"/>
          </p:cNvSpPr>
          <p:nvPr>
            <p:ph type="dt" idx="79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9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09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15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0" name="PlaceHolder 5"/>
          <p:cNvSpPr>
            <a:spLocks noGrp="1"/>
          </p:cNvSpPr>
          <p:nvPr>
            <p:ph type="ftr" idx="80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01" name="PlaceHolder 6"/>
          <p:cNvSpPr>
            <a:spLocks noGrp="1"/>
          </p:cNvSpPr>
          <p:nvPr>
            <p:ph type="sldNum" idx="81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03" name="PlaceHolder 2"/>
          <p:cNvSpPr>
            <a:spLocks noGrp="1"/>
          </p:cNvSpPr>
          <p:nvPr>
            <p:ph type="dt" idx="82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0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10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16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6" name="PlaceHolder 5"/>
          <p:cNvSpPr>
            <a:spLocks noGrp="1"/>
          </p:cNvSpPr>
          <p:nvPr>
            <p:ph type="ftr" idx="83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07" name="PlaceHolder 6"/>
          <p:cNvSpPr>
            <a:spLocks noGrp="1"/>
          </p:cNvSpPr>
          <p:nvPr>
            <p:ph type="sldNum" idx="84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09" name="PlaceHolder 2"/>
          <p:cNvSpPr>
            <a:spLocks noGrp="1"/>
          </p:cNvSpPr>
          <p:nvPr>
            <p:ph type="dt" idx="85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1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11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17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2" name="PlaceHolder 5"/>
          <p:cNvSpPr>
            <a:spLocks noGrp="1"/>
          </p:cNvSpPr>
          <p:nvPr>
            <p:ph type="ftr" idx="86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13" name="PlaceHolder 6"/>
          <p:cNvSpPr>
            <a:spLocks noGrp="1"/>
          </p:cNvSpPr>
          <p:nvPr>
            <p:ph type="sldNum" idx="87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15" name="PlaceHolder 2"/>
          <p:cNvSpPr>
            <a:spLocks noGrp="1"/>
          </p:cNvSpPr>
          <p:nvPr>
            <p:ph type="dt" idx="88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1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11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18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8" name="PlaceHolder 5"/>
          <p:cNvSpPr>
            <a:spLocks noGrp="1"/>
          </p:cNvSpPr>
          <p:nvPr>
            <p:ph type="ftr" idx="89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19" name="PlaceHolder 6"/>
          <p:cNvSpPr>
            <a:spLocks noGrp="1"/>
          </p:cNvSpPr>
          <p:nvPr>
            <p:ph type="sldNum" idx="90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21" name="PlaceHolder 2"/>
          <p:cNvSpPr>
            <a:spLocks noGrp="1"/>
          </p:cNvSpPr>
          <p:nvPr>
            <p:ph type="dt" idx="91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2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12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19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4" name="PlaceHolder 5"/>
          <p:cNvSpPr>
            <a:spLocks noGrp="1"/>
          </p:cNvSpPr>
          <p:nvPr>
            <p:ph type="ftr" idx="92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25" name="PlaceHolder 6"/>
          <p:cNvSpPr>
            <a:spLocks noGrp="1"/>
          </p:cNvSpPr>
          <p:nvPr>
            <p:ph type="sldNum" idx="93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27" name="PlaceHolder 2"/>
          <p:cNvSpPr>
            <a:spLocks noGrp="1"/>
          </p:cNvSpPr>
          <p:nvPr>
            <p:ph type="dt" idx="94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2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12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20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0" name="PlaceHolder 5"/>
          <p:cNvSpPr>
            <a:spLocks noGrp="1"/>
          </p:cNvSpPr>
          <p:nvPr>
            <p:ph type="ftr" idx="95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31" name="PlaceHolder 6"/>
          <p:cNvSpPr>
            <a:spLocks noGrp="1"/>
          </p:cNvSpPr>
          <p:nvPr>
            <p:ph type="sldNum" idx="96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33" name="PlaceHolder 2"/>
          <p:cNvSpPr>
            <a:spLocks noGrp="1"/>
          </p:cNvSpPr>
          <p:nvPr>
            <p:ph type="dt" idx="97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3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13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21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6" name="PlaceHolder 5"/>
          <p:cNvSpPr>
            <a:spLocks noGrp="1"/>
          </p:cNvSpPr>
          <p:nvPr>
            <p:ph type="ftr" idx="98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37" name="PlaceHolder 6"/>
          <p:cNvSpPr>
            <a:spLocks noGrp="1"/>
          </p:cNvSpPr>
          <p:nvPr>
            <p:ph type="sldNum" idx="99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39" name="PlaceHolder 2"/>
          <p:cNvSpPr>
            <a:spLocks noGrp="1"/>
          </p:cNvSpPr>
          <p:nvPr>
            <p:ph type="dt" idx="100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4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14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22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2" name="PlaceHolder 5"/>
          <p:cNvSpPr>
            <a:spLocks noGrp="1"/>
          </p:cNvSpPr>
          <p:nvPr>
            <p:ph type="ftr" idx="101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43" name="PlaceHolder 6"/>
          <p:cNvSpPr>
            <a:spLocks noGrp="1"/>
          </p:cNvSpPr>
          <p:nvPr>
            <p:ph type="sldNum" idx="102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45" name="PlaceHolder 2"/>
          <p:cNvSpPr>
            <a:spLocks noGrp="1"/>
          </p:cNvSpPr>
          <p:nvPr>
            <p:ph type="dt" idx="103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4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14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23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8" name="PlaceHolder 5"/>
          <p:cNvSpPr>
            <a:spLocks noGrp="1"/>
          </p:cNvSpPr>
          <p:nvPr>
            <p:ph type="ftr" idx="104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49" name="PlaceHolder 6"/>
          <p:cNvSpPr>
            <a:spLocks noGrp="1"/>
          </p:cNvSpPr>
          <p:nvPr>
            <p:ph type="sldNum" idx="105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51" name="PlaceHolder 2"/>
          <p:cNvSpPr>
            <a:spLocks noGrp="1"/>
          </p:cNvSpPr>
          <p:nvPr>
            <p:ph type="dt" idx="106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5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15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24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4" name="PlaceHolder 5"/>
          <p:cNvSpPr>
            <a:spLocks noGrp="1"/>
          </p:cNvSpPr>
          <p:nvPr>
            <p:ph type="ftr" idx="107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55" name="PlaceHolder 6"/>
          <p:cNvSpPr>
            <a:spLocks noGrp="1"/>
          </p:cNvSpPr>
          <p:nvPr>
            <p:ph type="sldNum" idx="108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57" name="PlaceHolder 2"/>
          <p:cNvSpPr>
            <a:spLocks noGrp="1"/>
          </p:cNvSpPr>
          <p:nvPr>
            <p:ph type="dt" idx="109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5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15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25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0" name="PlaceHolder 5"/>
          <p:cNvSpPr>
            <a:spLocks noGrp="1"/>
          </p:cNvSpPr>
          <p:nvPr>
            <p:ph type="ftr" idx="110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61" name="PlaceHolder 6"/>
          <p:cNvSpPr>
            <a:spLocks noGrp="1"/>
          </p:cNvSpPr>
          <p:nvPr>
            <p:ph type="sldNum" idx="111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63" name="PlaceHolder 2"/>
          <p:cNvSpPr>
            <a:spLocks noGrp="1"/>
          </p:cNvSpPr>
          <p:nvPr>
            <p:ph type="dt" idx="112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6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16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26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6" name="PlaceHolder 5"/>
          <p:cNvSpPr>
            <a:spLocks noGrp="1"/>
          </p:cNvSpPr>
          <p:nvPr>
            <p:ph type="ftr" idx="113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67" name="PlaceHolder 6"/>
          <p:cNvSpPr>
            <a:spLocks noGrp="1"/>
          </p:cNvSpPr>
          <p:nvPr>
            <p:ph type="sldNum" idx="114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69" name="PlaceHolder 2"/>
          <p:cNvSpPr>
            <a:spLocks noGrp="1"/>
          </p:cNvSpPr>
          <p:nvPr>
            <p:ph type="dt" idx="115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7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17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27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2" name="PlaceHolder 5"/>
          <p:cNvSpPr>
            <a:spLocks noGrp="1"/>
          </p:cNvSpPr>
          <p:nvPr>
            <p:ph type="ftr" idx="116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73" name="PlaceHolder 6"/>
          <p:cNvSpPr>
            <a:spLocks noGrp="1"/>
          </p:cNvSpPr>
          <p:nvPr>
            <p:ph type="sldNum" idx="117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75" name="PlaceHolder 2"/>
          <p:cNvSpPr>
            <a:spLocks noGrp="1"/>
          </p:cNvSpPr>
          <p:nvPr>
            <p:ph type="dt" idx="118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7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17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28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8" name="PlaceHolder 5"/>
          <p:cNvSpPr>
            <a:spLocks noGrp="1"/>
          </p:cNvSpPr>
          <p:nvPr>
            <p:ph type="ftr" idx="119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79" name="PlaceHolder 6"/>
          <p:cNvSpPr>
            <a:spLocks noGrp="1"/>
          </p:cNvSpPr>
          <p:nvPr>
            <p:ph type="sldNum" idx="120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81" name="PlaceHolder 2"/>
          <p:cNvSpPr>
            <a:spLocks noGrp="1"/>
          </p:cNvSpPr>
          <p:nvPr>
            <p:ph type="dt" idx="121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8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18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29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4" name="PlaceHolder 5"/>
          <p:cNvSpPr>
            <a:spLocks noGrp="1"/>
          </p:cNvSpPr>
          <p:nvPr>
            <p:ph type="ftr" idx="122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85" name="PlaceHolder 6"/>
          <p:cNvSpPr>
            <a:spLocks noGrp="1"/>
          </p:cNvSpPr>
          <p:nvPr>
            <p:ph type="sldNum" idx="123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87" name="PlaceHolder 2"/>
          <p:cNvSpPr>
            <a:spLocks noGrp="1"/>
          </p:cNvSpPr>
          <p:nvPr>
            <p:ph type="dt" idx="124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8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18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30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0" name="PlaceHolder 5"/>
          <p:cNvSpPr>
            <a:spLocks noGrp="1"/>
          </p:cNvSpPr>
          <p:nvPr>
            <p:ph type="ftr" idx="125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91" name="PlaceHolder 6"/>
          <p:cNvSpPr>
            <a:spLocks noGrp="1"/>
          </p:cNvSpPr>
          <p:nvPr>
            <p:ph type="sldNum" idx="126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93" name="PlaceHolder 2"/>
          <p:cNvSpPr>
            <a:spLocks noGrp="1"/>
          </p:cNvSpPr>
          <p:nvPr>
            <p:ph type="dt" idx="127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9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19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31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6" name="PlaceHolder 5"/>
          <p:cNvSpPr>
            <a:spLocks noGrp="1"/>
          </p:cNvSpPr>
          <p:nvPr>
            <p:ph type="ftr" idx="128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97" name="PlaceHolder 6"/>
          <p:cNvSpPr>
            <a:spLocks noGrp="1"/>
          </p:cNvSpPr>
          <p:nvPr>
            <p:ph type="sldNum" idx="129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99" name="PlaceHolder 2"/>
          <p:cNvSpPr>
            <a:spLocks noGrp="1"/>
          </p:cNvSpPr>
          <p:nvPr>
            <p:ph type="dt" idx="130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00" name="PlaceHolder 3"/>
          <p:cNvSpPr>
            <a:spLocks noGrp="1"/>
          </p:cNvSpPr>
          <p:nvPr>
            <p:ph type="sldImg"/>
          </p:nvPr>
        </p:nvSpPr>
        <p:spPr>
          <a:xfrm>
            <a:off x="2290680" y="512640"/>
            <a:ext cx="4561560" cy="2566080"/>
          </a:xfrm>
          <a:prstGeom prst="rect">
            <a:avLst/>
          </a:prstGeom>
          <a:ln w="0">
            <a:noFill/>
          </a:ln>
        </p:spPr>
      </p:sp>
      <p:sp>
        <p:nvSpPr>
          <p:cNvPr id="220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32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2" name="PlaceHolder 5"/>
          <p:cNvSpPr>
            <a:spLocks noGrp="1"/>
          </p:cNvSpPr>
          <p:nvPr>
            <p:ph type="ftr" idx="131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03" name="PlaceHolder 6"/>
          <p:cNvSpPr>
            <a:spLocks noGrp="1"/>
          </p:cNvSpPr>
          <p:nvPr>
            <p:ph type="sldNum" idx="132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05" name="PlaceHolder 2"/>
          <p:cNvSpPr>
            <a:spLocks noGrp="1"/>
          </p:cNvSpPr>
          <p:nvPr>
            <p:ph type="dt" idx="133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0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20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33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8" name="PlaceHolder 5"/>
          <p:cNvSpPr>
            <a:spLocks noGrp="1"/>
          </p:cNvSpPr>
          <p:nvPr>
            <p:ph type="ftr" idx="134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09" name="PlaceHolder 6"/>
          <p:cNvSpPr>
            <a:spLocks noGrp="1"/>
          </p:cNvSpPr>
          <p:nvPr>
            <p:ph type="sldNum" idx="135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11" name="PlaceHolder 2"/>
          <p:cNvSpPr>
            <a:spLocks noGrp="1"/>
          </p:cNvSpPr>
          <p:nvPr>
            <p:ph type="dt" idx="136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1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21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34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4" name="PlaceHolder 5"/>
          <p:cNvSpPr>
            <a:spLocks noGrp="1"/>
          </p:cNvSpPr>
          <p:nvPr>
            <p:ph type="ftr" idx="137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15" name="PlaceHolder 6"/>
          <p:cNvSpPr>
            <a:spLocks noGrp="1"/>
          </p:cNvSpPr>
          <p:nvPr>
            <p:ph type="sldNum" idx="138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17" name="PlaceHolder 2"/>
          <p:cNvSpPr>
            <a:spLocks noGrp="1"/>
          </p:cNvSpPr>
          <p:nvPr>
            <p:ph type="dt" idx="139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1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21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35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0" name="PlaceHolder 5"/>
          <p:cNvSpPr>
            <a:spLocks noGrp="1"/>
          </p:cNvSpPr>
          <p:nvPr>
            <p:ph type="ftr" idx="140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21" name="PlaceHolder 6"/>
          <p:cNvSpPr>
            <a:spLocks noGrp="1"/>
          </p:cNvSpPr>
          <p:nvPr>
            <p:ph type="sldNum" idx="141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23" name="PlaceHolder 2"/>
          <p:cNvSpPr>
            <a:spLocks noGrp="1"/>
          </p:cNvSpPr>
          <p:nvPr>
            <p:ph type="dt" idx="142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2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22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36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6" name="PlaceHolder 5"/>
          <p:cNvSpPr>
            <a:spLocks noGrp="1"/>
          </p:cNvSpPr>
          <p:nvPr>
            <p:ph type="ftr" idx="143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27" name="PlaceHolder 6"/>
          <p:cNvSpPr>
            <a:spLocks noGrp="1"/>
          </p:cNvSpPr>
          <p:nvPr>
            <p:ph type="sldNum" idx="144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29" name="PlaceHolder 2"/>
          <p:cNvSpPr>
            <a:spLocks noGrp="1"/>
          </p:cNvSpPr>
          <p:nvPr>
            <p:ph type="dt" idx="145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30" name="PlaceHolder 3"/>
          <p:cNvSpPr>
            <a:spLocks noGrp="1"/>
          </p:cNvSpPr>
          <p:nvPr>
            <p:ph type="sldImg"/>
          </p:nvPr>
        </p:nvSpPr>
        <p:spPr>
          <a:xfrm>
            <a:off x="2290680" y="512640"/>
            <a:ext cx="4561560" cy="2566080"/>
          </a:xfrm>
          <a:prstGeom prst="rect">
            <a:avLst/>
          </a:prstGeom>
          <a:ln w="0">
            <a:noFill/>
          </a:ln>
        </p:spPr>
      </p:sp>
      <p:sp>
        <p:nvSpPr>
          <p:cNvPr id="223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37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2" name="PlaceHolder 5"/>
          <p:cNvSpPr>
            <a:spLocks noGrp="1"/>
          </p:cNvSpPr>
          <p:nvPr>
            <p:ph type="ftr" idx="146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33" name="PlaceHolder 6"/>
          <p:cNvSpPr>
            <a:spLocks noGrp="1"/>
          </p:cNvSpPr>
          <p:nvPr>
            <p:ph type="sldNum" idx="147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35" name="PlaceHolder 2"/>
          <p:cNvSpPr>
            <a:spLocks noGrp="1"/>
          </p:cNvSpPr>
          <p:nvPr>
            <p:ph type="dt" idx="148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36" name="PlaceHolder 3"/>
          <p:cNvSpPr>
            <a:spLocks noGrp="1"/>
          </p:cNvSpPr>
          <p:nvPr>
            <p:ph type="sldImg"/>
          </p:nvPr>
        </p:nvSpPr>
        <p:spPr>
          <a:xfrm>
            <a:off x="2290680" y="512640"/>
            <a:ext cx="4561560" cy="2566080"/>
          </a:xfrm>
          <a:prstGeom prst="rect">
            <a:avLst/>
          </a:prstGeom>
          <a:ln w="0">
            <a:noFill/>
          </a:ln>
        </p:spPr>
      </p:sp>
      <p:sp>
        <p:nvSpPr>
          <p:cNvPr id="223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38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8" name="PlaceHolder 5"/>
          <p:cNvSpPr>
            <a:spLocks noGrp="1"/>
          </p:cNvSpPr>
          <p:nvPr>
            <p:ph type="ftr" idx="149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39" name="PlaceHolder 6"/>
          <p:cNvSpPr>
            <a:spLocks noGrp="1"/>
          </p:cNvSpPr>
          <p:nvPr>
            <p:ph type="sldNum" idx="150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41" name="PlaceHolder 2"/>
          <p:cNvSpPr>
            <a:spLocks noGrp="1"/>
          </p:cNvSpPr>
          <p:nvPr>
            <p:ph type="dt" idx="151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4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24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39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4" name="PlaceHolder 5"/>
          <p:cNvSpPr>
            <a:spLocks noGrp="1"/>
          </p:cNvSpPr>
          <p:nvPr>
            <p:ph type="ftr" idx="152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45" name="PlaceHolder 6"/>
          <p:cNvSpPr>
            <a:spLocks noGrp="1"/>
          </p:cNvSpPr>
          <p:nvPr>
            <p:ph type="sldNum" idx="153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47" name="PlaceHolder 2"/>
          <p:cNvSpPr>
            <a:spLocks noGrp="1"/>
          </p:cNvSpPr>
          <p:nvPr>
            <p:ph type="dt" idx="154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48" name="PlaceHolder 3"/>
          <p:cNvSpPr>
            <a:spLocks noGrp="1"/>
          </p:cNvSpPr>
          <p:nvPr>
            <p:ph type="sldImg"/>
          </p:nvPr>
        </p:nvSpPr>
        <p:spPr>
          <a:xfrm>
            <a:off x="2290680" y="512640"/>
            <a:ext cx="4561560" cy="2566080"/>
          </a:xfrm>
          <a:prstGeom prst="rect">
            <a:avLst/>
          </a:prstGeom>
          <a:ln w="0">
            <a:noFill/>
          </a:ln>
        </p:spPr>
      </p:sp>
      <p:sp>
        <p:nvSpPr>
          <p:cNvPr id="224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40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0" name="PlaceHolder 5"/>
          <p:cNvSpPr>
            <a:spLocks noGrp="1"/>
          </p:cNvSpPr>
          <p:nvPr>
            <p:ph type="ftr" idx="155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1" name="PlaceHolder 6"/>
          <p:cNvSpPr>
            <a:spLocks noGrp="1"/>
          </p:cNvSpPr>
          <p:nvPr>
            <p:ph type="sldNum" idx="156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3" name="PlaceHolder 2"/>
          <p:cNvSpPr>
            <a:spLocks noGrp="1"/>
          </p:cNvSpPr>
          <p:nvPr>
            <p:ph type="dt" idx="157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25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41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6" name="PlaceHolder 5"/>
          <p:cNvSpPr>
            <a:spLocks noGrp="1"/>
          </p:cNvSpPr>
          <p:nvPr>
            <p:ph type="ftr" idx="158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7" name="PlaceHolder 6"/>
          <p:cNvSpPr>
            <a:spLocks noGrp="1"/>
          </p:cNvSpPr>
          <p:nvPr>
            <p:ph type="sldNum" idx="159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9" name="PlaceHolder 2"/>
          <p:cNvSpPr>
            <a:spLocks noGrp="1"/>
          </p:cNvSpPr>
          <p:nvPr>
            <p:ph type="dt" idx="160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6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26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42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2" name="PlaceHolder 5"/>
          <p:cNvSpPr>
            <a:spLocks noGrp="1"/>
          </p:cNvSpPr>
          <p:nvPr>
            <p:ph type="ftr" idx="161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63" name="PlaceHolder 6"/>
          <p:cNvSpPr>
            <a:spLocks noGrp="1"/>
          </p:cNvSpPr>
          <p:nvPr>
            <p:ph type="sldNum" idx="162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65" name="PlaceHolder 2"/>
          <p:cNvSpPr>
            <a:spLocks noGrp="1"/>
          </p:cNvSpPr>
          <p:nvPr>
            <p:ph type="dt" idx="163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66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26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43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8" name="PlaceHolder 5"/>
          <p:cNvSpPr>
            <a:spLocks noGrp="1"/>
          </p:cNvSpPr>
          <p:nvPr>
            <p:ph type="ftr" idx="164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69" name="PlaceHolder 6"/>
          <p:cNvSpPr>
            <a:spLocks noGrp="1"/>
          </p:cNvSpPr>
          <p:nvPr>
            <p:ph type="sldNum" idx="165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71" name="PlaceHolder 2"/>
          <p:cNvSpPr>
            <a:spLocks noGrp="1"/>
          </p:cNvSpPr>
          <p:nvPr>
            <p:ph type="dt" idx="166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7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27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44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4" name="PlaceHolder 5"/>
          <p:cNvSpPr>
            <a:spLocks noGrp="1"/>
          </p:cNvSpPr>
          <p:nvPr>
            <p:ph type="ftr" idx="167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75" name="PlaceHolder 6"/>
          <p:cNvSpPr>
            <a:spLocks noGrp="1"/>
          </p:cNvSpPr>
          <p:nvPr>
            <p:ph type="sldNum" idx="168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77" name="PlaceHolder 2"/>
          <p:cNvSpPr>
            <a:spLocks noGrp="1"/>
          </p:cNvSpPr>
          <p:nvPr>
            <p:ph type="dt" idx="169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78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27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45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0" name="PlaceHolder 5"/>
          <p:cNvSpPr>
            <a:spLocks noGrp="1"/>
          </p:cNvSpPr>
          <p:nvPr>
            <p:ph type="ftr" idx="170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81" name="PlaceHolder 6"/>
          <p:cNvSpPr>
            <a:spLocks noGrp="1"/>
          </p:cNvSpPr>
          <p:nvPr>
            <p:ph type="sldNum" idx="171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83" name="PlaceHolder 2"/>
          <p:cNvSpPr>
            <a:spLocks noGrp="1"/>
          </p:cNvSpPr>
          <p:nvPr>
            <p:ph type="dt" idx="172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8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28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46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6" name="PlaceHolder 5"/>
          <p:cNvSpPr>
            <a:spLocks noGrp="1"/>
          </p:cNvSpPr>
          <p:nvPr>
            <p:ph type="ftr" idx="173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87" name="PlaceHolder 6"/>
          <p:cNvSpPr>
            <a:spLocks noGrp="1"/>
          </p:cNvSpPr>
          <p:nvPr>
            <p:ph type="sldNum" idx="174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89" name="PlaceHolder 2"/>
          <p:cNvSpPr>
            <a:spLocks noGrp="1"/>
          </p:cNvSpPr>
          <p:nvPr>
            <p:ph type="dt" idx="175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9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29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47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2" name="PlaceHolder 5"/>
          <p:cNvSpPr>
            <a:spLocks noGrp="1"/>
          </p:cNvSpPr>
          <p:nvPr>
            <p:ph type="ftr" idx="176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93" name="PlaceHolder 6"/>
          <p:cNvSpPr>
            <a:spLocks noGrp="1"/>
          </p:cNvSpPr>
          <p:nvPr>
            <p:ph type="sldNum" idx="177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4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95" name="PlaceHolder 2"/>
          <p:cNvSpPr>
            <a:spLocks noGrp="1"/>
          </p:cNvSpPr>
          <p:nvPr>
            <p:ph type="dt" idx="178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96" name="PlaceHolder 3"/>
          <p:cNvSpPr>
            <a:spLocks noGrp="1"/>
          </p:cNvSpPr>
          <p:nvPr>
            <p:ph type="sldImg"/>
          </p:nvPr>
        </p:nvSpPr>
        <p:spPr>
          <a:xfrm>
            <a:off x="2290680" y="512640"/>
            <a:ext cx="4561560" cy="2566080"/>
          </a:xfrm>
          <a:prstGeom prst="rect">
            <a:avLst/>
          </a:prstGeom>
          <a:ln w="0">
            <a:noFill/>
          </a:ln>
        </p:spPr>
      </p:sp>
      <p:sp>
        <p:nvSpPr>
          <p:cNvPr id="2297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48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8" name="PlaceHolder 5"/>
          <p:cNvSpPr>
            <a:spLocks noGrp="1"/>
          </p:cNvSpPr>
          <p:nvPr>
            <p:ph type="ftr" idx="179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99" name="PlaceHolder 6"/>
          <p:cNvSpPr>
            <a:spLocks noGrp="1"/>
          </p:cNvSpPr>
          <p:nvPr>
            <p:ph type="sldNum" idx="180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01" name="PlaceHolder 2"/>
          <p:cNvSpPr>
            <a:spLocks noGrp="1"/>
          </p:cNvSpPr>
          <p:nvPr>
            <p:ph type="dt" idx="181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02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303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49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4" name="PlaceHolder 5"/>
          <p:cNvSpPr>
            <a:spLocks noGrp="1"/>
          </p:cNvSpPr>
          <p:nvPr>
            <p:ph type="ftr" idx="182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05" name="PlaceHolder 6"/>
          <p:cNvSpPr>
            <a:spLocks noGrp="1"/>
          </p:cNvSpPr>
          <p:nvPr>
            <p:ph type="sldNum" idx="183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07" name="PlaceHolder 2"/>
          <p:cNvSpPr>
            <a:spLocks noGrp="1"/>
          </p:cNvSpPr>
          <p:nvPr>
            <p:ph type="dt" idx="184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08" name="PlaceHolder 3"/>
          <p:cNvSpPr>
            <a:spLocks noGrp="1"/>
          </p:cNvSpPr>
          <p:nvPr>
            <p:ph type="sldImg"/>
          </p:nvPr>
        </p:nvSpPr>
        <p:spPr>
          <a:xfrm>
            <a:off x="2290680" y="512640"/>
            <a:ext cx="4561560" cy="2566080"/>
          </a:xfrm>
          <a:prstGeom prst="rect">
            <a:avLst/>
          </a:prstGeom>
          <a:ln w="0">
            <a:noFill/>
          </a:ln>
        </p:spPr>
      </p:sp>
      <p:sp>
        <p:nvSpPr>
          <p:cNvPr id="2309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50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0" name="PlaceHolder 5"/>
          <p:cNvSpPr>
            <a:spLocks noGrp="1"/>
          </p:cNvSpPr>
          <p:nvPr>
            <p:ph type="ftr" idx="185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11" name="PlaceHolder 6"/>
          <p:cNvSpPr>
            <a:spLocks noGrp="1"/>
          </p:cNvSpPr>
          <p:nvPr>
            <p:ph type="sldNum" idx="186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2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13" name="PlaceHolder 2"/>
          <p:cNvSpPr>
            <a:spLocks noGrp="1"/>
          </p:cNvSpPr>
          <p:nvPr>
            <p:ph type="dt" idx="187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14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315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51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6" name="PlaceHolder 5"/>
          <p:cNvSpPr>
            <a:spLocks noGrp="1"/>
          </p:cNvSpPr>
          <p:nvPr>
            <p:ph type="ftr" idx="188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17" name="PlaceHolder 6"/>
          <p:cNvSpPr>
            <a:spLocks noGrp="1"/>
          </p:cNvSpPr>
          <p:nvPr>
            <p:ph type="sldNum" idx="189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8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19" name="PlaceHolder 2"/>
          <p:cNvSpPr>
            <a:spLocks noGrp="1"/>
          </p:cNvSpPr>
          <p:nvPr>
            <p:ph type="dt" idx="190"/>
          </p:nvPr>
        </p:nvSpPr>
        <p:spPr>
          <a:xfrm>
            <a:off x="5180040" y="0"/>
            <a:ext cx="3961440" cy="34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1.7.2013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20" name="PlaceHolder 3"/>
          <p:cNvSpPr>
            <a:spLocks noGrp="1"/>
          </p:cNvSpPr>
          <p:nvPr>
            <p:ph type="sldImg"/>
          </p:nvPr>
        </p:nvSpPr>
        <p:spPr>
          <a:xfrm>
            <a:off x="2857680" y="512640"/>
            <a:ext cx="3427920" cy="2566080"/>
          </a:xfrm>
          <a:prstGeom prst="rect">
            <a:avLst/>
          </a:prstGeom>
          <a:ln w="0">
            <a:noFill/>
          </a:ln>
        </p:spPr>
      </p:sp>
      <p:sp>
        <p:nvSpPr>
          <p:cNvPr id="2321" name="PlaceHolder 4"/>
          <p:cNvSpPr>
            <a:spLocks noGrp="1"/>
          </p:cNvSpPr>
          <p:nvPr>
            <p:ph type="body"/>
          </p:nvPr>
        </p:nvSpPr>
        <p:spPr>
          <a:xfrm>
            <a:off x="914400" y="3251160"/>
            <a:ext cx="7314120" cy="3080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52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2" name="PlaceHolder 5"/>
          <p:cNvSpPr>
            <a:spLocks noGrp="1"/>
          </p:cNvSpPr>
          <p:nvPr>
            <p:ph type="ftr" idx="191"/>
          </p:nvPr>
        </p:nvSpPr>
        <p:spPr>
          <a:xfrm>
            <a:off x="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23" name="PlaceHolder 6"/>
          <p:cNvSpPr>
            <a:spLocks noGrp="1"/>
          </p:cNvSpPr>
          <p:nvPr>
            <p:ph type="sldNum" idx="192"/>
          </p:nvPr>
        </p:nvSpPr>
        <p:spPr>
          <a:xfrm>
            <a:off x="5180040" y="6502320"/>
            <a:ext cx="3961440" cy="34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cs-CZ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7400" cy="4524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7400" cy="4524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CCBEB11-1BB4-4695-8859-FEF4ED436B4A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200" cy="638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200" cy="3950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0640" cy="638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0640" cy="3950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6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7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8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2AC232D-019F-4EF6-BC63-8AA43A2CD27A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1E9A590-E59F-4E8B-BA60-E889A6809AD0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B2B79A5-5CE8-4077-B49B-DF664884A1A2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title"/>
          </p:nvPr>
        </p:nvSpPr>
        <p:spPr>
          <a:xfrm>
            <a:off x="914400" y="410400"/>
            <a:ext cx="16458120" cy="171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body"/>
          </p:nvPr>
        </p:nvSpPr>
        <p:spPr>
          <a:xfrm>
            <a:off x="914400" y="2406960"/>
            <a:ext cx="16458120" cy="5965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080" cy="116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0560" cy="5852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080" cy="4690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6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D22CDB9-27DC-42F1-BD7D-0D9865294734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5320" cy="56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5320" cy="4113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 defTabSz="9144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lvl="1" indent="-32400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914400" lvl="2" indent="-2880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371600" lvl="3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828800" lvl="4" indent="-2160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0" lvl="5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743200" lvl="6" indent="-216000" algn="l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5320" cy="803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26F4D29-4653-4083-84CC-7290D47C5C18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320" cy="1468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Master title 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5D5DA1A-8B39-400C-A489-3078F42B33BE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Master title 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5CCB0A7-96E5-4BAB-8548-7C87C72BE918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6320" cy="585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vert="eaVer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li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k 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o 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e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it 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a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e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r 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ti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tl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e 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y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l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8840" cy="585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3AB2FEE-6DE2-409E-A5C8-93D2CAFAAEDA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520" cy="1141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Master title </a:t>
            </a: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520" cy="4524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70B4DA1-48CB-4F93-9E3D-F5A77B9FEB81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1320" cy="1361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Click to </a:t>
            </a:r>
            <a:r>
              <a: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edit </a:t>
            </a:r>
            <a:r>
              <a: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Master </a:t>
            </a:r>
            <a:r>
              <a: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title style</a:t>
            </a:r>
            <a:endParaRPr lang="en-US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1320" cy="149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440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5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264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0EF2F2-F13E-4B5E-BF46-B3D456AF11B7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svg"/><Relationship Id="rId3" Type="http://schemas.openxmlformats.org/officeDocument/2006/relationships/image" Target="../media/image5.png"/><Relationship Id="rId4" Type="http://schemas.openxmlformats.org/officeDocument/2006/relationships/image" Target="../media/image5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6.png"/><Relationship Id="rId3" Type="http://schemas.openxmlformats.org/officeDocument/2006/relationships/image" Target="../media/image6.png"/><Relationship Id="rId4" Type="http://schemas.openxmlformats.org/officeDocument/2006/relationships/image" Target="../media/image6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7.png"/><Relationship Id="rId8" Type="http://schemas.openxmlformats.org/officeDocument/2006/relationships/image" Target="../media/image7.png"/><Relationship Id="rId9" Type="http://schemas.openxmlformats.org/officeDocument/2006/relationships/image" Target="../media/image7.png"/><Relationship Id="rId10" Type="http://schemas.openxmlformats.org/officeDocument/2006/relationships/image" Target="../media/image8.jpeg"/><Relationship Id="rId11" Type="http://schemas.openxmlformats.org/officeDocument/2006/relationships/slideLayout" Target="../slideLayouts/slideLayout4.xml"/><Relationship Id="rId1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sv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6.png"/><Relationship Id="rId3" Type="http://schemas.openxmlformats.org/officeDocument/2006/relationships/image" Target="../media/image6.png"/><Relationship Id="rId4" Type="http://schemas.openxmlformats.org/officeDocument/2006/relationships/image" Target="../media/image6.png"/><Relationship Id="rId5" Type="http://schemas.openxmlformats.org/officeDocument/2006/relationships/image" Target="../media/image6.png"/><Relationship Id="rId6" Type="http://schemas.openxmlformats.org/officeDocument/2006/relationships/image" Target="../media/image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6.png"/><Relationship Id="rId3" Type="http://schemas.openxmlformats.org/officeDocument/2006/relationships/image" Target="../media/image6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6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6.png"/><Relationship Id="rId3" Type="http://schemas.openxmlformats.org/officeDocument/2006/relationships/image" Target="../media/image6.png"/><Relationship Id="rId4" Type="http://schemas.openxmlformats.org/officeDocument/2006/relationships/image" Target="../media/image6.png"/><Relationship Id="rId5" Type="http://schemas.openxmlformats.org/officeDocument/2006/relationships/image" Target="../media/image16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svg"/><Relationship Id="rId3" Type="http://schemas.openxmlformats.org/officeDocument/2006/relationships/image" Target="../media/image6.png"/><Relationship Id="rId4" Type="http://schemas.openxmlformats.org/officeDocument/2006/relationships/image" Target="../media/image20.png"/><Relationship Id="rId5" Type="http://schemas.openxmlformats.org/officeDocument/2006/relationships/image" Target="../media/image6.png"/><Relationship Id="rId6" Type="http://schemas.openxmlformats.org/officeDocument/2006/relationships/image" Target="../media/image20.png"/><Relationship Id="rId7" Type="http://schemas.openxmlformats.org/officeDocument/2006/relationships/image" Target="../media/image6.png"/><Relationship Id="rId8" Type="http://schemas.openxmlformats.org/officeDocument/2006/relationships/image" Target="../media/image21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6.png"/><Relationship Id="rId3" Type="http://schemas.openxmlformats.org/officeDocument/2006/relationships/image" Target="../media/image6.png"/><Relationship Id="rId4" Type="http://schemas.openxmlformats.org/officeDocument/2006/relationships/image" Target="../media/image6.png"/><Relationship Id="rId5" Type="http://schemas.openxmlformats.org/officeDocument/2006/relationships/image" Target="../media/image6.png"/><Relationship Id="rId6" Type="http://schemas.openxmlformats.org/officeDocument/2006/relationships/image" Target="../media/image6.png"/><Relationship Id="rId7" Type="http://schemas.openxmlformats.org/officeDocument/2006/relationships/image" Target="../media/image6.png"/><Relationship Id="rId8" Type="http://schemas.openxmlformats.org/officeDocument/2006/relationships/image" Target="../media/image6.png"/><Relationship Id="rId9" Type="http://schemas.openxmlformats.org/officeDocument/2006/relationships/image" Target="../media/image6.png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4.xml"/><Relationship Id="rId1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svg"/><Relationship Id="rId3" Type="http://schemas.openxmlformats.org/officeDocument/2006/relationships/image" Target="../media/image27.png"/><Relationship Id="rId4" Type="http://schemas.openxmlformats.org/officeDocument/2006/relationships/image" Target="../media/image28.svg"/><Relationship Id="rId5" Type="http://schemas.openxmlformats.org/officeDocument/2006/relationships/image" Target="../media/image29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svg"/><Relationship Id="rId3" Type="http://schemas.openxmlformats.org/officeDocument/2006/relationships/image" Target="../media/image32.png"/><Relationship Id="rId4" Type="http://schemas.openxmlformats.org/officeDocument/2006/relationships/image" Target="../media/image33.sv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6.png"/><Relationship Id="rId3" Type="http://schemas.openxmlformats.org/officeDocument/2006/relationships/image" Target="../media/image6.png"/><Relationship Id="rId4" Type="http://schemas.openxmlformats.org/officeDocument/2006/relationships/image" Target="../media/image6.png"/><Relationship Id="rId5" Type="http://schemas.openxmlformats.org/officeDocument/2006/relationships/image" Target="../media/image6.png"/><Relationship Id="rId6" Type="http://schemas.openxmlformats.org/officeDocument/2006/relationships/image" Target="../media/image6.png"/><Relationship Id="rId7" Type="http://schemas.openxmlformats.org/officeDocument/2006/relationships/image" Target="../media/image6.png"/><Relationship Id="rId8" Type="http://schemas.openxmlformats.org/officeDocument/2006/relationships/image" Target="../media/image36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4.svg"/><Relationship Id="rId3" Type="http://schemas.openxmlformats.org/officeDocument/2006/relationships/image" Target="../media/image45.png"/><Relationship Id="rId4" Type="http://schemas.openxmlformats.org/officeDocument/2006/relationships/image" Target="../media/image46.svg"/><Relationship Id="rId5" Type="http://schemas.openxmlformats.org/officeDocument/2006/relationships/image" Target="../media/image47.png"/><Relationship Id="rId6" Type="http://schemas.openxmlformats.org/officeDocument/2006/relationships/image" Target="../media/image48.sv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image" Target="../media/image55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svg"/><Relationship Id="rId3" Type="http://schemas.openxmlformats.org/officeDocument/2006/relationships/image" Target="../media/image59.png"/><Relationship Id="rId4" Type="http://schemas.openxmlformats.org/officeDocument/2006/relationships/image" Target="../media/image60.svg"/><Relationship Id="rId5" Type="http://schemas.openxmlformats.org/officeDocument/2006/relationships/image" Target="../media/image61.png"/><Relationship Id="rId6" Type="http://schemas.openxmlformats.org/officeDocument/2006/relationships/image" Target="../media/image62.sv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image" Target="../media/image64.svg"/><Relationship Id="rId3" Type="http://schemas.openxmlformats.org/officeDocument/2006/relationships/image" Target="../media/image65.png"/><Relationship Id="rId4" Type="http://schemas.openxmlformats.org/officeDocument/2006/relationships/image" Target="../media/image66.svg"/><Relationship Id="rId5" Type="http://schemas.openxmlformats.org/officeDocument/2006/relationships/image" Target="../media/image67.png"/><Relationship Id="rId6" Type="http://schemas.openxmlformats.org/officeDocument/2006/relationships/image" Target="../media/image68.svg"/><Relationship Id="rId7" Type="http://schemas.openxmlformats.org/officeDocument/2006/relationships/image" Target="../media/image69.png"/><Relationship Id="rId8" Type="http://schemas.openxmlformats.org/officeDocument/2006/relationships/image" Target="../media/image70.svg"/><Relationship Id="rId9" Type="http://schemas.openxmlformats.org/officeDocument/2006/relationships/image" Target="../media/image71.png"/><Relationship Id="rId10" Type="http://schemas.openxmlformats.org/officeDocument/2006/relationships/image" Target="../media/image72.svg"/><Relationship Id="rId11" Type="http://schemas.openxmlformats.org/officeDocument/2006/relationships/image" Target="../media/image73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74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75.png"/><Relationship Id="rId2" Type="http://schemas.openxmlformats.org/officeDocument/2006/relationships/image" Target="../media/image76.svg"/><Relationship Id="rId3" Type="http://schemas.openxmlformats.org/officeDocument/2006/relationships/image" Target="../media/image77.png"/><Relationship Id="rId4" Type="http://schemas.openxmlformats.org/officeDocument/2006/relationships/image" Target="../media/image78.svg"/><Relationship Id="rId5" Type="http://schemas.openxmlformats.org/officeDocument/2006/relationships/image" Target="../media/image79.png"/><Relationship Id="rId6" Type="http://schemas.openxmlformats.org/officeDocument/2006/relationships/image" Target="../media/image80.svg"/><Relationship Id="rId7" Type="http://schemas.openxmlformats.org/officeDocument/2006/relationships/image" Target="../media/image81.png"/><Relationship Id="rId8" Type="http://schemas.openxmlformats.org/officeDocument/2006/relationships/image" Target="../media/image82.svg"/><Relationship Id="rId9" Type="http://schemas.openxmlformats.org/officeDocument/2006/relationships/image" Target="../media/image83.png"/><Relationship Id="rId10" Type="http://schemas.openxmlformats.org/officeDocument/2006/relationships/image" Target="../media/image84.svg"/><Relationship Id="rId11" Type="http://schemas.openxmlformats.org/officeDocument/2006/relationships/image" Target="../media/image85.png"/><Relationship Id="rId12" Type="http://schemas.openxmlformats.org/officeDocument/2006/relationships/image" Target="../media/image86.svg"/><Relationship Id="rId13" Type="http://schemas.openxmlformats.org/officeDocument/2006/relationships/image" Target="../media/image87.png"/><Relationship Id="rId14" Type="http://schemas.openxmlformats.org/officeDocument/2006/relationships/image" Target="../media/image88.svg"/><Relationship Id="rId15" Type="http://schemas.openxmlformats.org/officeDocument/2006/relationships/image" Target="../media/image89.png"/><Relationship Id="rId16" Type="http://schemas.openxmlformats.org/officeDocument/2006/relationships/image" Target="../media/image90.svg"/><Relationship Id="rId17" Type="http://schemas.openxmlformats.org/officeDocument/2006/relationships/slideLayout" Target="../slideLayouts/slideLayout4.xml"/><Relationship Id="rId18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91.png"/><Relationship Id="rId2" Type="http://schemas.openxmlformats.org/officeDocument/2006/relationships/image" Target="../media/image92.svg"/><Relationship Id="rId3" Type="http://schemas.openxmlformats.org/officeDocument/2006/relationships/image" Target="../media/image93.png"/><Relationship Id="rId4" Type="http://schemas.openxmlformats.org/officeDocument/2006/relationships/image" Target="../media/image94.svg"/><Relationship Id="rId5" Type="http://schemas.openxmlformats.org/officeDocument/2006/relationships/image" Target="../media/image95.png"/><Relationship Id="rId6" Type="http://schemas.openxmlformats.org/officeDocument/2006/relationships/image" Target="../media/image96.svg"/><Relationship Id="rId7" Type="http://schemas.openxmlformats.org/officeDocument/2006/relationships/image" Target="../media/image97.png"/><Relationship Id="rId8" Type="http://schemas.openxmlformats.org/officeDocument/2006/relationships/image" Target="../media/image98.svg"/><Relationship Id="rId9" Type="http://schemas.openxmlformats.org/officeDocument/2006/relationships/image" Target="../media/image99.png"/><Relationship Id="rId10" Type="http://schemas.openxmlformats.org/officeDocument/2006/relationships/image" Target="../media/image100.svg"/><Relationship Id="rId11" Type="http://schemas.openxmlformats.org/officeDocument/2006/relationships/image" Target="../media/image101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102.png"/><Relationship Id="rId2" Type="http://schemas.openxmlformats.org/officeDocument/2006/relationships/image" Target="../media/image103.svg"/><Relationship Id="rId3" Type="http://schemas.openxmlformats.org/officeDocument/2006/relationships/image" Target="../media/image104.png"/><Relationship Id="rId4" Type="http://schemas.openxmlformats.org/officeDocument/2006/relationships/image" Target="../media/image105.svg"/><Relationship Id="rId5" Type="http://schemas.openxmlformats.org/officeDocument/2006/relationships/image" Target="../media/image106.png"/><Relationship Id="rId6" Type="http://schemas.openxmlformats.org/officeDocument/2006/relationships/image" Target="../media/image107.sv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3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108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9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109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0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110.png"/><Relationship Id="rId2" Type="http://schemas.openxmlformats.org/officeDocument/2006/relationships/image" Target="../media/image111.svg"/><Relationship Id="rId3" Type="http://schemas.openxmlformats.org/officeDocument/2006/relationships/image" Target="../media/image112.png"/><Relationship Id="rId4" Type="http://schemas.openxmlformats.org/officeDocument/2006/relationships/image" Target="../media/image113.svg"/><Relationship Id="rId5" Type="http://schemas.openxmlformats.org/officeDocument/2006/relationships/image" Target="../media/image114.png"/><Relationship Id="rId6" Type="http://schemas.openxmlformats.org/officeDocument/2006/relationships/image" Target="../media/image115.svg"/><Relationship Id="rId7" Type="http://schemas.openxmlformats.org/officeDocument/2006/relationships/image" Target="../media/image116.png"/><Relationship Id="rId8" Type="http://schemas.openxmlformats.org/officeDocument/2006/relationships/image" Target="../media/image117.svg"/><Relationship Id="rId9" Type="http://schemas.openxmlformats.org/officeDocument/2006/relationships/image" Target="../media/image118.png"/><Relationship Id="rId10" Type="http://schemas.openxmlformats.org/officeDocument/2006/relationships/image" Target="../media/image119.svg"/><Relationship Id="rId11" Type="http://schemas.openxmlformats.org/officeDocument/2006/relationships/image" Target="../media/image120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4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121.png"/><Relationship Id="rId2" Type="http://schemas.openxmlformats.org/officeDocument/2006/relationships/image" Target="../media/image122.png"/><Relationship Id="rId3" Type="http://schemas.openxmlformats.org/officeDocument/2006/relationships/image" Target="../media/image123.png"/><Relationship Id="rId4" Type="http://schemas.openxmlformats.org/officeDocument/2006/relationships/image" Target="../media/image124.png"/><Relationship Id="rId5" Type="http://schemas.openxmlformats.org/officeDocument/2006/relationships/image" Target="../media/image125.png"/><Relationship Id="rId6" Type="http://schemas.openxmlformats.org/officeDocument/2006/relationships/image" Target="../media/image126.png"/><Relationship Id="rId7" Type="http://schemas.openxmlformats.org/officeDocument/2006/relationships/image" Target="../media/image127.png"/><Relationship Id="rId8" Type="http://schemas.openxmlformats.org/officeDocument/2006/relationships/image" Target="../media/image128.png"/><Relationship Id="rId9" Type="http://schemas.openxmlformats.org/officeDocument/2006/relationships/image" Target="../media/image129.png"/><Relationship Id="rId10" Type="http://schemas.openxmlformats.org/officeDocument/2006/relationships/image" Target="../media/image130.png"/><Relationship Id="rId11" Type="http://schemas.openxmlformats.org/officeDocument/2006/relationships/image" Target="../media/image131.png"/><Relationship Id="rId12" Type="http://schemas.openxmlformats.org/officeDocument/2006/relationships/image" Target="../media/image132.png"/><Relationship Id="rId13" Type="http://schemas.openxmlformats.org/officeDocument/2006/relationships/slideLayout" Target="../slideLayouts/slideLayout4.xml"/><Relationship Id="rId14" Type="http://schemas.openxmlformats.org/officeDocument/2006/relationships/notesSlide" Target="../notesSlides/notesSlide42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133.png"/><Relationship Id="rId2" Type="http://schemas.openxmlformats.org/officeDocument/2006/relationships/image" Target="../media/image134.svg"/><Relationship Id="rId3" Type="http://schemas.openxmlformats.org/officeDocument/2006/relationships/image" Target="../media/image135.png"/><Relationship Id="rId4" Type="http://schemas.openxmlformats.org/officeDocument/2006/relationships/image" Target="../media/image136.svg"/><Relationship Id="rId5" Type="http://schemas.openxmlformats.org/officeDocument/2006/relationships/image" Target="../media/image137.png"/><Relationship Id="rId6" Type="http://schemas.openxmlformats.org/officeDocument/2006/relationships/image" Target="../media/image138.svg"/><Relationship Id="rId7" Type="http://schemas.openxmlformats.org/officeDocument/2006/relationships/image" Target="../media/image139.png"/><Relationship Id="rId8" Type="http://schemas.openxmlformats.org/officeDocument/2006/relationships/image" Target="../media/image140.sv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4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6.png"/><Relationship Id="rId3" Type="http://schemas.openxmlformats.org/officeDocument/2006/relationships/image" Target="../media/image6.png"/><Relationship Id="rId4" Type="http://schemas.openxmlformats.org/officeDocument/2006/relationships/image" Target="../media/image6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14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6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142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7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6.png"/><Relationship Id="rId3" Type="http://schemas.openxmlformats.org/officeDocument/2006/relationships/image" Target="../media/image6.png"/><Relationship Id="rId4" Type="http://schemas.openxmlformats.org/officeDocument/2006/relationships/image" Target="../media/image6.png"/><Relationship Id="rId5" Type="http://schemas.openxmlformats.org/officeDocument/2006/relationships/image" Target="../media/image6.png"/><Relationship Id="rId6" Type="http://schemas.openxmlformats.org/officeDocument/2006/relationships/image" Target="../media/image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48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143.png"/><Relationship Id="rId2" Type="http://schemas.openxmlformats.org/officeDocument/2006/relationships/image" Target="../media/image143.png"/><Relationship Id="rId3" Type="http://schemas.openxmlformats.org/officeDocument/2006/relationships/image" Target="../media/image143.png"/><Relationship Id="rId4" Type="http://schemas.openxmlformats.org/officeDocument/2006/relationships/image" Target="../media/image143.png"/><Relationship Id="rId5" Type="http://schemas.openxmlformats.org/officeDocument/2006/relationships/image" Target="../media/image143.png"/><Relationship Id="rId6" Type="http://schemas.openxmlformats.org/officeDocument/2006/relationships/image" Target="../media/image143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49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144.png"/><Relationship Id="rId2" Type="http://schemas.openxmlformats.org/officeDocument/2006/relationships/image" Target="../media/image145.svg"/><Relationship Id="rId3" Type="http://schemas.openxmlformats.org/officeDocument/2006/relationships/image" Target="../media/image146.png"/><Relationship Id="rId4" Type="http://schemas.openxmlformats.org/officeDocument/2006/relationships/image" Target="../media/image146.png"/><Relationship Id="rId5" Type="http://schemas.openxmlformats.org/officeDocument/2006/relationships/image" Target="../media/image146.png"/><Relationship Id="rId6" Type="http://schemas.openxmlformats.org/officeDocument/2006/relationships/image" Target="../media/image146.png"/><Relationship Id="rId7" Type="http://schemas.openxmlformats.org/officeDocument/2006/relationships/image" Target="../media/image146.png"/><Relationship Id="rId8" Type="http://schemas.openxmlformats.org/officeDocument/2006/relationships/image" Target="../media/image146.png"/><Relationship Id="rId9" Type="http://schemas.openxmlformats.org/officeDocument/2006/relationships/image" Target="../media/image146.png"/><Relationship Id="rId10" Type="http://schemas.openxmlformats.org/officeDocument/2006/relationships/image" Target="../media/image147.png"/><Relationship Id="rId11" Type="http://schemas.openxmlformats.org/officeDocument/2006/relationships/image" Target="../media/image148.svg"/><Relationship Id="rId12" Type="http://schemas.openxmlformats.org/officeDocument/2006/relationships/image" Target="../media/image149.png"/><Relationship Id="rId13" Type="http://schemas.openxmlformats.org/officeDocument/2006/relationships/slideLayout" Target="../slideLayouts/slideLayout4.xml"/><Relationship Id="rId14" Type="http://schemas.openxmlformats.org/officeDocument/2006/relationships/notesSlide" Target="../notesSlides/notesSlide52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video" Target="file:///home/mango/Coding/Projects/CadArena/docs/Demo.mp4" TargetMode="External"/><Relationship Id="rId2" Type="http://schemas.microsoft.com/office/2007/relationships/media" Target="file:///home/mango/Coding/Projects/CadArena/docs/Demo.mp4" TargetMode="External"/><Relationship Id="rId3" Type="http://schemas.openxmlformats.org/officeDocument/2006/relationships/image" Target="../media/image150.png"/><Relationship Id="rId4" Type="http://schemas.openxmlformats.org/officeDocument/2006/relationships/slideLayout" Target="../slideLayouts/slideLayout4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hyperlink" Target="mailto:cadarena.ai@gmail.com" TargetMode="External"/><Relationship Id="rId2" Type="http://schemas.openxmlformats.org/officeDocument/2006/relationships/hyperlink" Target="https://github.com/Youssefx64/CadArena" TargetMode="External"/><Relationship Id="rId3" Type="http://schemas.openxmlformats.org/officeDocument/2006/relationships/image" Target="../media/image15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5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68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69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70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71" name="TextBox 6"/>
          <p:cNvSpPr/>
          <p:nvPr/>
        </p:nvSpPr>
        <p:spPr>
          <a:xfrm>
            <a:off x="534960" y="2660040"/>
            <a:ext cx="17217000" cy="234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17847"/>
              </a:lnSpc>
            </a:pPr>
            <a:r>
              <a:rPr lang="en-US" sz="14300" b="1" u="none" strike="noStrike">
                <a:solidFill>
                  <a:srgbClr val="3B4540"/>
                </a:solidFill>
                <a:effectLst/>
                <a:uFillTx/>
                <a:latin typeface="Fraunces Bold"/>
                <a:ea typeface="Fraunces Bold"/>
              </a:rPr>
              <a:t>CadArena</a:t>
            </a:r>
            <a:endParaRPr lang="en-US" sz="14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Freeform 7"/>
          <p:cNvSpPr/>
          <p:nvPr/>
        </p:nvSpPr>
        <p:spPr>
          <a:xfrm>
            <a:off x="276120" y="385200"/>
            <a:ext cx="2097000" cy="2102400"/>
          </a:xfrm>
          <a:custGeom>
            <a:avLst/>
            <a:gdLst>
              <a:gd name="textAreaLeft" fmla="*/ 0 w 2097000"/>
              <a:gd name="textAreaRight" fmla="*/ 2098080 w 2097000"/>
              <a:gd name="textAreaTop" fmla="*/ 0 h 2102400"/>
              <a:gd name="textAreaBottom" fmla="*/ 2103480 h 2102400"/>
            </a:gdLst>
            <a:ahLst/>
            <a:cxnLst/>
            <a:rect l="textAreaLeft" t="textAreaTop" r="textAreaRight" b="textAreaBottom"/>
            <a:pathLst>
              <a:path w="2097999" h="2103520">
                <a:moveTo>
                  <a:pt x="0" y="0"/>
                </a:moveTo>
                <a:lnTo>
                  <a:pt x="2097999" y="0"/>
                </a:lnTo>
                <a:lnTo>
                  <a:pt x="2097999" y="2103521"/>
                </a:lnTo>
                <a:lnTo>
                  <a:pt x="0" y="210352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3" name="TextBox 8"/>
          <p:cNvSpPr/>
          <p:nvPr/>
        </p:nvSpPr>
        <p:spPr>
          <a:xfrm>
            <a:off x="6864480" y="890280"/>
            <a:ext cx="4557960" cy="42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421"/>
              </a:lnSpc>
            </a:pPr>
            <a:r>
              <a:rPr lang="en-US" sz="2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Beni-Suef National University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Freeform 9"/>
          <p:cNvSpPr/>
          <p:nvPr/>
        </p:nvSpPr>
        <p:spPr>
          <a:xfrm>
            <a:off x="14901480" y="19800"/>
            <a:ext cx="3385440" cy="3385440"/>
          </a:xfrm>
          <a:custGeom>
            <a:avLst/>
            <a:gdLst>
              <a:gd name="textAreaLeft" fmla="*/ 0 w 3385440"/>
              <a:gd name="textAreaRight" fmla="*/ 3386520 w 3385440"/>
              <a:gd name="textAreaTop" fmla="*/ 0 h 3385440"/>
              <a:gd name="textAreaBottom" fmla="*/ 3386520 h 3385440"/>
            </a:gdLst>
            <a:ahLst/>
            <a:cxnLst/>
            <a:rect l="textAreaLeft" t="textAreaTop" r="textAreaRight" b="textAreaBottom"/>
            <a:pathLst>
              <a:path w="3386520" h="3386520">
                <a:moveTo>
                  <a:pt x="0" y="0"/>
                </a:moveTo>
                <a:lnTo>
                  <a:pt x="3386520" y="0"/>
                </a:lnTo>
                <a:lnTo>
                  <a:pt x="3386520" y="3386520"/>
                </a:lnTo>
                <a:lnTo>
                  <a:pt x="0" y="338652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5" name="TextBox 10"/>
          <p:cNvSpPr/>
          <p:nvPr/>
        </p:nvSpPr>
        <p:spPr>
          <a:xfrm>
            <a:off x="6182640" y="1598040"/>
            <a:ext cx="5921640" cy="34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826"/>
              </a:lnSpc>
            </a:pPr>
            <a:r>
              <a:rPr lang="en-US" sz="19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Faculty of Computers and Artificial Intelligence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Box 11"/>
          <p:cNvSpPr/>
          <p:nvPr/>
        </p:nvSpPr>
        <p:spPr>
          <a:xfrm>
            <a:off x="992160" y="5286960"/>
            <a:ext cx="16302600" cy="155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114"/>
              </a:lnSpc>
            </a:pPr>
            <a:r>
              <a:rPr lang="en-US" sz="4900" b="1" u="none" strike="noStrike">
                <a:solidFill>
                  <a:srgbClr val="3B4540"/>
                </a:solidFill>
                <a:effectLst/>
                <a:uFillTx/>
                <a:latin typeface="Georgia Bold"/>
                <a:ea typeface="Georgia Bold"/>
              </a:rPr>
              <a:t>Integrating LLMs for an Enhanced Engineering Design Workflow</a:t>
            </a:r>
            <a:endParaRPr lang="en-US" sz="4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Box 12"/>
          <p:cNvSpPr/>
          <p:nvPr/>
        </p:nvSpPr>
        <p:spPr>
          <a:xfrm>
            <a:off x="534960" y="7095240"/>
            <a:ext cx="1721700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826"/>
              </a:lnSpc>
            </a:pPr>
            <a:r>
              <a:rPr lang="en-US" sz="1900" b="0" i="1" u="none" strike="noStrike">
                <a:solidFill>
                  <a:srgbClr val="405449"/>
                </a:solidFill>
                <a:effectLst/>
                <a:uFillTx/>
                <a:latin typeface="Arimo Italics"/>
                <a:ea typeface="Arimo Italics"/>
              </a:rPr>
              <a:t>Supervisor: Dr. Amira Mohey El Din Mohamed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TextBox 13"/>
          <p:cNvSpPr/>
          <p:nvPr/>
        </p:nvSpPr>
        <p:spPr>
          <a:xfrm>
            <a:off x="534960" y="7674120"/>
            <a:ext cx="17217000" cy="53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421"/>
              </a:lnSpc>
            </a:pPr>
            <a:r>
              <a:rPr lang="en-US" sz="2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Presented by: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Box 14"/>
          <p:cNvSpPr/>
          <p:nvPr/>
        </p:nvSpPr>
        <p:spPr>
          <a:xfrm>
            <a:off x="534960" y="8381520"/>
            <a:ext cx="1721700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826"/>
              </a:lnSpc>
            </a:pPr>
            <a:r>
              <a:rPr lang="en-US" sz="1900" b="1" u="none" strike="noStrike">
                <a:solidFill>
                  <a:srgbClr val="1A3A5C"/>
                </a:solidFill>
                <a:effectLst/>
                <a:uFillTx/>
                <a:latin typeface="Arimo Bold"/>
                <a:ea typeface="Arimo Bold"/>
              </a:rPr>
              <a:t>Youssef Taha • Maher Ibrahim • Omnia Ayman • Samar Nashaat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Box 15"/>
          <p:cNvSpPr/>
          <p:nvPr/>
        </p:nvSpPr>
        <p:spPr>
          <a:xfrm>
            <a:off x="534960" y="8960400"/>
            <a:ext cx="17217000" cy="53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421"/>
              </a:lnSpc>
            </a:pPr>
            <a:r>
              <a:rPr lang="en-US" sz="2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Academic Year: </a:t>
            </a:r>
            <a:r>
              <a:rPr lang="en-US" sz="2300" b="0" u="none" strike="noStrike">
                <a:solidFill>
                  <a:srgbClr val="C9A84C"/>
                </a:solidFill>
                <a:effectLst/>
                <a:uFillTx/>
                <a:latin typeface="Arimo"/>
                <a:ea typeface="Arimo"/>
              </a:rPr>
              <a:t>2025 / 2026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med" p14:dur="800">
        <p:circle/>
      </p:transition>
    </mc:Choice>
    <mc:Fallback>
      <p:transition spd="med">
        <p:circl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83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4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85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6" name="Group 6"/>
          <p:cNvGrpSpPr/>
          <p:nvPr/>
        </p:nvGrpSpPr>
        <p:grpSpPr>
          <a:xfrm>
            <a:off x="992160" y="1223640"/>
            <a:ext cx="1529280" cy="531720"/>
            <a:chOff x="992160" y="1223640"/>
            <a:chExt cx="1529280" cy="531720"/>
          </a:xfrm>
        </p:grpSpPr>
        <p:sp>
          <p:nvSpPr>
            <p:cNvPr id="87" name="Freeform 7"/>
            <p:cNvSpPr/>
            <p:nvPr/>
          </p:nvSpPr>
          <p:spPr>
            <a:xfrm>
              <a:off x="992160" y="1223640"/>
              <a:ext cx="1529280" cy="531720"/>
            </a:xfrm>
            <a:custGeom>
              <a:avLst/>
              <a:gdLst>
                <a:gd name="textAreaLeft" fmla="*/ 0 w 1529280"/>
                <a:gd name="textAreaRight" fmla="*/ 1530360 w 152928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2040255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1768094" y="0"/>
                  </a:lnTo>
                  <a:cubicBezTo>
                    <a:pt x="1918462" y="0"/>
                    <a:pt x="2040255" y="121920"/>
                    <a:pt x="2040255" y="272161"/>
                  </a:cubicBezTo>
                  <a:lnTo>
                    <a:pt x="2040255" y="438150"/>
                  </a:lnTo>
                  <a:cubicBezTo>
                    <a:pt x="2040255" y="588518"/>
                    <a:pt x="1918335" y="710311"/>
                    <a:pt x="1768094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88" name="TextBox 8"/>
          <p:cNvSpPr/>
          <p:nvPr/>
        </p:nvSpPr>
        <p:spPr>
          <a:xfrm>
            <a:off x="1162440" y="1222920"/>
            <a:ext cx="210348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OUR TEAM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Box 9"/>
          <p:cNvSpPr/>
          <p:nvPr/>
        </p:nvSpPr>
        <p:spPr>
          <a:xfrm>
            <a:off x="992160" y="1850760"/>
            <a:ext cx="8001720" cy="87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6863"/>
              </a:lnSpc>
            </a:pP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Meet the Team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Freeform 10" descr="preencoded.png"/>
          <p:cNvSpPr/>
          <p:nvPr/>
        </p:nvSpPr>
        <p:spPr>
          <a:xfrm>
            <a:off x="992160" y="3180960"/>
            <a:ext cx="8008920" cy="1708920"/>
          </a:xfrm>
          <a:custGeom>
            <a:avLst/>
            <a:gdLst>
              <a:gd name="textAreaLeft" fmla="*/ 0 w 8008920"/>
              <a:gd name="textAreaRight" fmla="*/ 8010000 w 8008920"/>
              <a:gd name="textAreaTop" fmla="*/ 0 h 1708920"/>
              <a:gd name="textAreaBottom" fmla="*/ 1710000 h 1708920"/>
            </a:gdLst>
            <a:ahLst/>
            <a:cxnLst/>
            <a:rect l="textAreaLeft" t="textAreaTop" r="textAreaRight" b="textAreaBottom"/>
            <a:pathLst>
              <a:path w="8009934" h="1709890">
                <a:moveTo>
                  <a:pt x="0" y="0"/>
                </a:moveTo>
                <a:lnTo>
                  <a:pt x="8009935" y="0"/>
                </a:lnTo>
                <a:lnTo>
                  <a:pt x="8009935" y="1709890"/>
                </a:lnTo>
                <a:lnTo>
                  <a:pt x="0" y="170989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1" name="TextBox 11"/>
          <p:cNvSpPr/>
          <p:nvPr/>
        </p:nvSpPr>
        <p:spPr>
          <a:xfrm>
            <a:off x="2290680" y="3493080"/>
            <a:ext cx="556416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370"/>
              </a:lnSpc>
            </a:pPr>
            <a:r>
              <a:rPr lang="en-US" sz="2700" b="1" u="none" strike="noStrike">
                <a:solidFill>
                  <a:srgbClr val="405449"/>
                </a:solidFill>
                <a:effectLst/>
                <a:uFillTx/>
                <a:latin typeface="Fraunces Bold"/>
                <a:ea typeface="Fraunces Bold"/>
              </a:rPr>
              <a:t>Youssef Taha Mohamed Badawi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Box 12"/>
          <p:cNvSpPr/>
          <p:nvPr/>
        </p:nvSpPr>
        <p:spPr>
          <a:xfrm>
            <a:off x="1466280" y="4010760"/>
            <a:ext cx="721332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Backend and System Architect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Freeform 13" descr="preencoded.png"/>
          <p:cNvSpPr/>
          <p:nvPr/>
        </p:nvSpPr>
        <p:spPr>
          <a:xfrm>
            <a:off x="9285840" y="3180960"/>
            <a:ext cx="8008920" cy="1708920"/>
          </a:xfrm>
          <a:custGeom>
            <a:avLst/>
            <a:gdLst>
              <a:gd name="textAreaLeft" fmla="*/ 0 w 8008920"/>
              <a:gd name="textAreaRight" fmla="*/ 8010000 w 8008920"/>
              <a:gd name="textAreaTop" fmla="*/ 0 h 1708920"/>
              <a:gd name="textAreaBottom" fmla="*/ 1710000 h 1708920"/>
            </a:gdLst>
            <a:ahLst/>
            <a:cxnLst/>
            <a:rect l="textAreaLeft" t="textAreaTop" r="textAreaRight" b="textAreaBottom"/>
            <a:pathLst>
              <a:path w="8010077" h="1709890">
                <a:moveTo>
                  <a:pt x="0" y="0"/>
                </a:moveTo>
                <a:lnTo>
                  <a:pt x="8010078" y="0"/>
                </a:lnTo>
                <a:lnTo>
                  <a:pt x="8010078" y="1709890"/>
                </a:lnTo>
                <a:lnTo>
                  <a:pt x="0" y="170989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4" name="TextBox 14"/>
          <p:cNvSpPr/>
          <p:nvPr/>
        </p:nvSpPr>
        <p:spPr>
          <a:xfrm>
            <a:off x="11111400" y="3493080"/>
            <a:ext cx="451008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370"/>
              </a:lnSpc>
            </a:pPr>
            <a:r>
              <a:rPr lang="en-US" sz="2700" b="1" u="none" strike="noStrike">
                <a:solidFill>
                  <a:srgbClr val="405449"/>
                </a:solidFill>
                <a:effectLst/>
                <a:uFillTx/>
                <a:latin typeface="Fraunces Bold"/>
                <a:ea typeface="Fraunces Bold"/>
              </a:rPr>
              <a:t>Maher Ibrahim El-Shahat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Box 15"/>
          <p:cNvSpPr/>
          <p:nvPr/>
        </p:nvSpPr>
        <p:spPr>
          <a:xfrm>
            <a:off x="9759600" y="4010760"/>
            <a:ext cx="721332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RAG Developer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Freeform 16" descr="preencoded.png"/>
          <p:cNvSpPr/>
          <p:nvPr/>
        </p:nvSpPr>
        <p:spPr>
          <a:xfrm>
            <a:off x="992160" y="5174280"/>
            <a:ext cx="8008920" cy="1708920"/>
          </a:xfrm>
          <a:custGeom>
            <a:avLst/>
            <a:gdLst>
              <a:gd name="textAreaLeft" fmla="*/ 0 w 8008920"/>
              <a:gd name="textAreaRight" fmla="*/ 8010000 w 8008920"/>
              <a:gd name="textAreaTop" fmla="*/ 0 h 1708920"/>
              <a:gd name="textAreaBottom" fmla="*/ 1710000 h 1708920"/>
            </a:gdLst>
            <a:ahLst/>
            <a:cxnLst/>
            <a:rect l="textAreaLeft" t="textAreaTop" r="textAreaRight" b="textAreaBottom"/>
            <a:pathLst>
              <a:path w="8009934" h="1709890">
                <a:moveTo>
                  <a:pt x="0" y="0"/>
                </a:moveTo>
                <a:lnTo>
                  <a:pt x="8009935" y="0"/>
                </a:lnTo>
                <a:lnTo>
                  <a:pt x="8009935" y="1709890"/>
                </a:lnTo>
                <a:lnTo>
                  <a:pt x="0" y="170989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7" name="TextBox 17"/>
          <p:cNvSpPr/>
          <p:nvPr/>
        </p:nvSpPr>
        <p:spPr>
          <a:xfrm>
            <a:off x="2786760" y="5486400"/>
            <a:ext cx="457236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370"/>
              </a:lnSpc>
            </a:pPr>
            <a:r>
              <a:rPr lang="en-US" sz="2700" b="1" u="none" strike="noStrike">
                <a:solidFill>
                  <a:srgbClr val="405449"/>
                </a:solidFill>
                <a:effectLst/>
                <a:uFillTx/>
                <a:latin typeface="Fraunces Bold"/>
                <a:ea typeface="Fraunces Bold"/>
              </a:rPr>
              <a:t>Omnia Ayman Abdel-Badi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Box 18"/>
          <p:cNvSpPr/>
          <p:nvPr/>
        </p:nvSpPr>
        <p:spPr>
          <a:xfrm>
            <a:off x="1466280" y="6004080"/>
            <a:ext cx="721332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Frontend Developer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Freeform 19" descr="preencoded.png"/>
          <p:cNvSpPr/>
          <p:nvPr/>
        </p:nvSpPr>
        <p:spPr>
          <a:xfrm>
            <a:off x="9285840" y="5174280"/>
            <a:ext cx="8008920" cy="1708920"/>
          </a:xfrm>
          <a:custGeom>
            <a:avLst/>
            <a:gdLst>
              <a:gd name="textAreaLeft" fmla="*/ 0 w 8008920"/>
              <a:gd name="textAreaRight" fmla="*/ 8010000 w 8008920"/>
              <a:gd name="textAreaTop" fmla="*/ 0 h 1708920"/>
              <a:gd name="textAreaBottom" fmla="*/ 1710000 h 1708920"/>
            </a:gdLst>
            <a:ahLst/>
            <a:cxnLst/>
            <a:rect l="textAreaLeft" t="textAreaTop" r="textAreaRight" b="textAreaBottom"/>
            <a:pathLst>
              <a:path w="8010077" h="1709890">
                <a:moveTo>
                  <a:pt x="0" y="0"/>
                </a:moveTo>
                <a:lnTo>
                  <a:pt x="8010078" y="0"/>
                </a:lnTo>
                <a:lnTo>
                  <a:pt x="8010078" y="1709890"/>
                </a:lnTo>
                <a:lnTo>
                  <a:pt x="0" y="170989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0" name="TextBox 20"/>
          <p:cNvSpPr/>
          <p:nvPr/>
        </p:nvSpPr>
        <p:spPr>
          <a:xfrm>
            <a:off x="11594880" y="5486400"/>
            <a:ext cx="354312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370"/>
              </a:lnSpc>
            </a:pPr>
            <a:r>
              <a:rPr lang="en-US" sz="2700" b="1" u="none" strike="noStrike">
                <a:solidFill>
                  <a:srgbClr val="405449"/>
                </a:solidFill>
                <a:effectLst/>
                <a:uFillTx/>
                <a:latin typeface="Fraunces Bold"/>
                <a:ea typeface="Fraunces Bold"/>
              </a:rPr>
              <a:t>Samar Nashaat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Box 21"/>
          <p:cNvSpPr/>
          <p:nvPr/>
        </p:nvSpPr>
        <p:spPr>
          <a:xfrm>
            <a:off x="9759600" y="6004080"/>
            <a:ext cx="721332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UI / UX Developer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2" name="Group 22"/>
          <p:cNvGrpSpPr/>
          <p:nvPr/>
        </p:nvGrpSpPr>
        <p:grpSpPr>
          <a:xfrm>
            <a:off x="992160" y="7203240"/>
            <a:ext cx="16302600" cy="1859400"/>
            <a:chOff x="992160" y="7203240"/>
            <a:chExt cx="16302600" cy="1859400"/>
          </a:xfrm>
        </p:grpSpPr>
        <p:sp>
          <p:nvSpPr>
            <p:cNvPr id="103" name="Freeform 23"/>
            <p:cNvSpPr/>
            <p:nvPr/>
          </p:nvSpPr>
          <p:spPr>
            <a:xfrm>
              <a:off x="992160" y="7203240"/>
              <a:ext cx="16302600" cy="1859400"/>
            </a:xfrm>
            <a:custGeom>
              <a:avLst/>
              <a:gdLst>
                <a:gd name="textAreaLeft" fmla="*/ 0 w 16302600"/>
                <a:gd name="textAreaRight" fmla="*/ 16303680 w 16302600"/>
                <a:gd name="textAreaTop" fmla="*/ 0 h 1859400"/>
                <a:gd name="textAreaBottom" fmla="*/ 1860480 h 1859400"/>
              </a:gdLst>
              <a:ahLst/>
              <a:cxnLst/>
              <a:rect l="textAreaLeft" t="textAreaTop" r="textAreaRight" b="textAreaBottom"/>
              <a:pathLst>
                <a:path w="21738082" h="2480437">
                  <a:moveTo>
                    <a:pt x="0" y="340233"/>
                  </a:moveTo>
                  <a:cubicBezTo>
                    <a:pt x="0" y="152273"/>
                    <a:pt x="152273" y="0"/>
                    <a:pt x="340233" y="0"/>
                  </a:cubicBezTo>
                  <a:lnTo>
                    <a:pt x="21397849" y="0"/>
                  </a:lnTo>
                  <a:cubicBezTo>
                    <a:pt x="21585810" y="0"/>
                    <a:pt x="21738082" y="152273"/>
                    <a:pt x="21738082" y="340233"/>
                  </a:cubicBezTo>
                  <a:lnTo>
                    <a:pt x="21738082" y="2140204"/>
                  </a:lnTo>
                  <a:cubicBezTo>
                    <a:pt x="21738082" y="2328164"/>
                    <a:pt x="21585810" y="2480437"/>
                    <a:pt x="21397849" y="2480437"/>
                  </a:cubicBezTo>
                  <a:lnTo>
                    <a:pt x="340233" y="2480437"/>
                  </a:lnTo>
                  <a:cubicBezTo>
                    <a:pt x="152273" y="2480437"/>
                    <a:pt x="0" y="2328164"/>
                    <a:pt x="0" y="2140204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4" name="TextBox 24"/>
          <p:cNvSpPr/>
          <p:nvPr/>
        </p:nvSpPr>
        <p:spPr>
          <a:xfrm>
            <a:off x="5644080" y="7548120"/>
            <a:ext cx="6998760" cy="42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370"/>
              </a:lnSpc>
            </a:pPr>
            <a:r>
              <a:rPr lang="en-US" sz="2700" b="0" u="none" strike="noStrike">
                <a:solidFill>
                  <a:srgbClr val="1A3A5C"/>
                </a:solidFill>
                <a:effectLst/>
                <a:uFillTx/>
                <a:latin typeface="Fraunces"/>
                <a:ea typeface="Fraunces"/>
              </a:rPr>
              <a:t>Dr. Amira Mohey El Din Mohamed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Box 25"/>
          <p:cNvSpPr/>
          <p:nvPr/>
        </p:nvSpPr>
        <p:spPr>
          <a:xfrm>
            <a:off x="818640" y="8179200"/>
            <a:ext cx="16649640" cy="44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C9A84C"/>
                </a:solidFill>
                <a:effectLst/>
                <a:uFillTx/>
                <a:latin typeface="Arimo"/>
                <a:ea typeface="Arimo"/>
              </a:rPr>
              <a:t>Academic Supervisor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08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09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10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11" name="Group 6"/>
          <p:cNvGrpSpPr/>
          <p:nvPr/>
        </p:nvGrpSpPr>
        <p:grpSpPr>
          <a:xfrm>
            <a:off x="992160" y="804960"/>
            <a:ext cx="1288800" cy="424440"/>
            <a:chOff x="992160" y="804960"/>
            <a:chExt cx="1288800" cy="424440"/>
          </a:xfrm>
        </p:grpSpPr>
        <p:sp>
          <p:nvSpPr>
            <p:cNvPr id="112" name="Freeform 7"/>
            <p:cNvSpPr/>
            <p:nvPr/>
          </p:nvSpPr>
          <p:spPr>
            <a:xfrm>
              <a:off x="992160" y="804960"/>
              <a:ext cx="1288800" cy="424440"/>
            </a:xfrm>
            <a:custGeom>
              <a:avLst/>
              <a:gdLst>
                <a:gd name="textAreaLeft" fmla="*/ 0 w 1288800"/>
                <a:gd name="textAreaRight" fmla="*/ 1289880 w 1288800"/>
                <a:gd name="textAreaTop" fmla="*/ 0 h 424440"/>
                <a:gd name="textAreaBottom" fmla="*/ 425520 h 424440"/>
              </a:gdLst>
              <a:ahLst/>
              <a:cxnLst/>
              <a:rect l="textAreaLeft" t="textAreaTop" r="textAreaRight" b="textAreaBottom"/>
              <a:pathLst>
                <a:path w="1719707" h="567436">
                  <a:moveTo>
                    <a:pt x="0" y="229616"/>
                  </a:moveTo>
                  <a:cubicBezTo>
                    <a:pt x="0" y="102870"/>
                    <a:pt x="102870" y="0"/>
                    <a:pt x="229616" y="0"/>
                  </a:cubicBezTo>
                  <a:lnTo>
                    <a:pt x="1490091" y="0"/>
                  </a:lnTo>
                  <a:cubicBezTo>
                    <a:pt x="1616964" y="0"/>
                    <a:pt x="1719707" y="102870"/>
                    <a:pt x="1719707" y="229616"/>
                  </a:cubicBezTo>
                  <a:lnTo>
                    <a:pt x="1719707" y="337820"/>
                  </a:lnTo>
                  <a:cubicBezTo>
                    <a:pt x="1719707" y="464693"/>
                    <a:pt x="1616837" y="567436"/>
                    <a:pt x="1490091" y="567436"/>
                  </a:cubicBezTo>
                  <a:lnTo>
                    <a:pt x="229616" y="567436"/>
                  </a:lnTo>
                  <a:cubicBezTo>
                    <a:pt x="102870" y="567563"/>
                    <a:pt x="0" y="464693"/>
                    <a:pt x="0" y="33782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3" name="TextBox 8"/>
          <p:cNvSpPr/>
          <p:nvPr/>
        </p:nvSpPr>
        <p:spPr>
          <a:xfrm>
            <a:off x="1135800" y="819720"/>
            <a:ext cx="1916280" cy="33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14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OVERVIEW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Box 9"/>
          <p:cNvSpPr/>
          <p:nvPr/>
        </p:nvSpPr>
        <p:spPr>
          <a:xfrm>
            <a:off x="5551200" y="1282680"/>
            <a:ext cx="7184520" cy="77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865"/>
              </a:lnSpc>
            </a:pPr>
            <a:r>
              <a:rPr lang="en-US" sz="4700" b="1" u="none" strike="noStrike">
                <a:solidFill>
                  <a:srgbClr val="1A3A5C"/>
                </a:solidFill>
                <a:effectLst/>
                <a:uFillTx/>
                <a:latin typeface="Fraunces Bold"/>
                <a:ea typeface="Fraunces Bold"/>
              </a:rPr>
              <a:t>Presentation Agenda</a:t>
            </a:r>
            <a:endParaRPr lang="en-US" sz="4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5" name="Group 10"/>
          <p:cNvGrpSpPr/>
          <p:nvPr/>
        </p:nvGrpSpPr>
        <p:grpSpPr>
          <a:xfrm>
            <a:off x="992160" y="2588400"/>
            <a:ext cx="537120" cy="537120"/>
            <a:chOff x="992160" y="2588400"/>
            <a:chExt cx="537120" cy="537120"/>
          </a:xfrm>
        </p:grpSpPr>
        <p:sp>
          <p:nvSpPr>
            <p:cNvPr id="116" name="Freeform 11"/>
            <p:cNvSpPr/>
            <p:nvPr/>
          </p:nvSpPr>
          <p:spPr>
            <a:xfrm>
              <a:off x="992160" y="2588400"/>
              <a:ext cx="537120" cy="537120"/>
            </a:xfrm>
            <a:custGeom>
              <a:avLst/>
              <a:gdLst>
                <a:gd name="textAreaLeft" fmla="*/ 0 w 537120"/>
                <a:gd name="textAreaRight" fmla="*/ 538200 w 537120"/>
                <a:gd name="textAreaTop" fmla="*/ 0 h 537120"/>
                <a:gd name="textAreaBottom" fmla="*/ 538200 h 537120"/>
              </a:gdLst>
              <a:ahLst/>
              <a:cxnLst/>
              <a:rect l="textAreaLeft" t="textAreaTop" r="textAreaRight" b="textAreaBottom"/>
              <a:pathLst>
                <a:path w="717550" h="717550">
                  <a:moveTo>
                    <a:pt x="0" y="287020"/>
                  </a:moveTo>
                  <a:cubicBezTo>
                    <a:pt x="0" y="128524"/>
                    <a:pt x="128524" y="0"/>
                    <a:pt x="287020" y="0"/>
                  </a:cubicBezTo>
                  <a:lnTo>
                    <a:pt x="430530" y="0"/>
                  </a:lnTo>
                  <a:cubicBezTo>
                    <a:pt x="589026" y="0"/>
                    <a:pt x="717550" y="128524"/>
                    <a:pt x="717550" y="287020"/>
                  </a:cubicBezTo>
                  <a:lnTo>
                    <a:pt x="717550" y="430530"/>
                  </a:lnTo>
                  <a:cubicBezTo>
                    <a:pt x="717550" y="589026"/>
                    <a:pt x="589026" y="717550"/>
                    <a:pt x="430530" y="717550"/>
                  </a:cubicBezTo>
                  <a:lnTo>
                    <a:pt x="287020" y="717550"/>
                  </a:lnTo>
                  <a:cubicBezTo>
                    <a:pt x="128524" y="717550"/>
                    <a:pt x="0" y="589026"/>
                    <a:pt x="0" y="430530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17" name="Group 12"/>
          <p:cNvGrpSpPr/>
          <p:nvPr/>
        </p:nvGrpSpPr>
        <p:grpSpPr>
          <a:xfrm>
            <a:off x="1081800" y="2633400"/>
            <a:ext cx="357840" cy="447480"/>
            <a:chOff x="1081800" y="2633400"/>
            <a:chExt cx="357840" cy="447480"/>
          </a:xfrm>
        </p:grpSpPr>
        <p:sp>
          <p:nvSpPr>
            <p:cNvPr id="118" name="Freeform 13"/>
            <p:cNvSpPr/>
            <p:nvPr/>
          </p:nvSpPr>
          <p:spPr>
            <a:xfrm>
              <a:off x="1081800" y="2633400"/>
              <a:ext cx="357840" cy="447480"/>
            </a:xfrm>
            <a:custGeom>
              <a:avLst/>
              <a:gdLst>
                <a:gd name="textAreaLeft" fmla="*/ 0 w 357840"/>
                <a:gd name="textAreaRight" fmla="*/ 358920 w 357840"/>
                <a:gd name="textAreaTop" fmla="*/ 0 h 447480"/>
                <a:gd name="textAreaBottom" fmla="*/ 448560 h 447480"/>
              </a:gdLst>
              <a:ahLst/>
              <a:cxnLst/>
              <a:rect l="textAreaLeft" t="textAreaTop" r="textAreaRight" b="textAreaBottom"/>
              <a:pathLst>
                <a:path w="478432" h="597893">
                  <a:moveTo>
                    <a:pt x="0" y="0"/>
                  </a:moveTo>
                  <a:lnTo>
                    <a:pt x="478432" y="0"/>
                  </a:lnTo>
                  <a:lnTo>
                    <a:pt x="478432" y="597893"/>
                  </a:lnTo>
                  <a:lnTo>
                    <a:pt x="0" y="597893"/>
                  </a:lnTo>
                  <a:close/>
                </a:path>
              </a:pathLst>
            </a:custGeom>
            <a:blipFill rotWithShape="0">
              <a:blip r:embed="rId1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19" name="TextBox 14"/>
            <p:cNvSpPr/>
            <p:nvPr/>
          </p:nvSpPr>
          <p:spPr>
            <a:xfrm>
              <a:off x="1081800" y="2640600"/>
              <a:ext cx="357840" cy="440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359"/>
                </a:lnSpc>
              </a:pPr>
              <a:r>
                <a:rPr lang="en-US" sz="28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1</a:t>
              </a:r>
              <a:endPara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20" name="TextBox 15"/>
          <p:cNvSpPr/>
          <p:nvPr/>
        </p:nvSpPr>
        <p:spPr>
          <a:xfrm>
            <a:off x="1732320" y="2661120"/>
            <a:ext cx="3588840" cy="38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69"/>
              </a:lnSpc>
            </a:pPr>
            <a:r>
              <a:rPr lang="en-US" sz="2300" b="1" u="none" strike="noStrike">
                <a:solidFill>
                  <a:srgbClr val="1A3A5C"/>
                </a:solidFill>
                <a:effectLst/>
                <a:uFillTx/>
                <a:latin typeface="Fraunces Bold"/>
                <a:ea typeface="Fraunces Bold"/>
              </a:rPr>
              <a:t>Introduction &amp; Problem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Box 16"/>
          <p:cNvSpPr/>
          <p:nvPr/>
        </p:nvSpPr>
        <p:spPr>
          <a:xfrm>
            <a:off x="1732320" y="3179520"/>
            <a:ext cx="711900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What CadArena is and why it was built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2" name="Group 17"/>
          <p:cNvGrpSpPr/>
          <p:nvPr/>
        </p:nvGrpSpPr>
        <p:grpSpPr>
          <a:xfrm>
            <a:off x="992160" y="4002480"/>
            <a:ext cx="537120" cy="537120"/>
            <a:chOff x="992160" y="4002480"/>
            <a:chExt cx="537120" cy="537120"/>
          </a:xfrm>
        </p:grpSpPr>
        <p:sp>
          <p:nvSpPr>
            <p:cNvPr id="123" name="Freeform 18"/>
            <p:cNvSpPr/>
            <p:nvPr/>
          </p:nvSpPr>
          <p:spPr>
            <a:xfrm>
              <a:off x="992160" y="4002480"/>
              <a:ext cx="537120" cy="537120"/>
            </a:xfrm>
            <a:custGeom>
              <a:avLst/>
              <a:gdLst>
                <a:gd name="textAreaLeft" fmla="*/ 0 w 537120"/>
                <a:gd name="textAreaRight" fmla="*/ 538200 w 537120"/>
                <a:gd name="textAreaTop" fmla="*/ 0 h 537120"/>
                <a:gd name="textAreaBottom" fmla="*/ 538200 h 537120"/>
              </a:gdLst>
              <a:ahLst/>
              <a:cxnLst/>
              <a:rect l="textAreaLeft" t="textAreaTop" r="textAreaRight" b="textAreaBottom"/>
              <a:pathLst>
                <a:path w="717550" h="717550">
                  <a:moveTo>
                    <a:pt x="0" y="287020"/>
                  </a:moveTo>
                  <a:cubicBezTo>
                    <a:pt x="0" y="128524"/>
                    <a:pt x="128524" y="0"/>
                    <a:pt x="287020" y="0"/>
                  </a:cubicBezTo>
                  <a:lnTo>
                    <a:pt x="430530" y="0"/>
                  </a:lnTo>
                  <a:cubicBezTo>
                    <a:pt x="589026" y="0"/>
                    <a:pt x="717550" y="128524"/>
                    <a:pt x="717550" y="287020"/>
                  </a:cubicBezTo>
                  <a:lnTo>
                    <a:pt x="717550" y="430530"/>
                  </a:lnTo>
                  <a:cubicBezTo>
                    <a:pt x="717550" y="589026"/>
                    <a:pt x="589026" y="717550"/>
                    <a:pt x="430530" y="717550"/>
                  </a:cubicBezTo>
                  <a:lnTo>
                    <a:pt x="287020" y="717550"/>
                  </a:lnTo>
                  <a:cubicBezTo>
                    <a:pt x="128524" y="717550"/>
                    <a:pt x="0" y="589026"/>
                    <a:pt x="0" y="430530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24" name="Group 19"/>
          <p:cNvGrpSpPr/>
          <p:nvPr/>
        </p:nvGrpSpPr>
        <p:grpSpPr>
          <a:xfrm>
            <a:off x="1081800" y="4047480"/>
            <a:ext cx="357840" cy="447480"/>
            <a:chOff x="1081800" y="4047480"/>
            <a:chExt cx="357840" cy="447480"/>
          </a:xfrm>
        </p:grpSpPr>
        <p:sp>
          <p:nvSpPr>
            <p:cNvPr id="125" name="Freeform 20"/>
            <p:cNvSpPr/>
            <p:nvPr/>
          </p:nvSpPr>
          <p:spPr>
            <a:xfrm>
              <a:off x="1081800" y="4047480"/>
              <a:ext cx="357840" cy="447480"/>
            </a:xfrm>
            <a:custGeom>
              <a:avLst/>
              <a:gdLst>
                <a:gd name="textAreaLeft" fmla="*/ 0 w 357840"/>
                <a:gd name="textAreaRight" fmla="*/ 358920 w 357840"/>
                <a:gd name="textAreaTop" fmla="*/ 0 h 447480"/>
                <a:gd name="textAreaBottom" fmla="*/ 448560 h 447480"/>
              </a:gdLst>
              <a:ahLst/>
              <a:cxnLst/>
              <a:rect l="textAreaLeft" t="textAreaTop" r="textAreaRight" b="textAreaBottom"/>
              <a:pathLst>
                <a:path w="478432" h="597893">
                  <a:moveTo>
                    <a:pt x="0" y="0"/>
                  </a:moveTo>
                  <a:lnTo>
                    <a:pt x="478432" y="0"/>
                  </a:lnTo>
                  <a:lnTo>
                    <a:pt x="478432" y="597893"/>
                  </a:lnTo>
                  <a:lnTo>
                    <a:pt x="0" y="597893"/>
                  </a:lnTo>
                  <a:close/>
                </a:path>
              </a:pathLst>
            </a:custGeom>
            <a:blipFill rotWithShape="0">
              <a:blip r:embed="rId2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26" name="TextBox 21"/>
            <p:cNvSpPr/>
            <p:nvPr/>
          </p:nvSpPr>
          <p:spPr>
            <a:xfrm>
              <a:off x="1081800" y="4054680"/>
              <a:ext cx="357840" cy="440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359"/>
                </a:lnSpc>
              </a:pPr>
              <a:r>
                <a:rPr lang="en-US" sz="28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2</a:t>
              </a:r>
              <a:endPara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27" name="TextBox 22"/>
          <p:cNvSpPr/>
          <p:nvPr/>
        </p:nvSpPr>
        <p:spPr>
          <a:xfrm>
            <a:off x="1732320" y="4075200"/>
            <a:ext cx="2989440" cy="38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69"/>
              </a:lnSpc>
            </a:pPr>
            <a:r>
              <a:rPr lang="en-US" sz="2300" b="1" u="none" strike="noStrike">
                <a:solidFill>
                  <a:srgbClr val="1A3A5C"/>
                </a:solidFill>
                <a:effectLst/>
                <a:uFillTx/>
                <a:latin typeface="Fraunces Bold"/>
                <a:ea typeface="Fraunces Bold"/>
              </a:rPr>
              <a:t>Why Not ML?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Box 23"/>
          <p:cNvSpPr/>
          <p:nvPr/>
        </p:nvSpPr>
        <p:spPr>
          <a:xfrm>
            <a:off x="1732320" y="4593600"/>
            <a:ext cx="711900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The challenges we faced before choosing our approach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9" name="Group 24"/>
          <p:cNvGrpSpPr/>
          <p:nvPr/>
        </p:nvGrpSpPr>
        <p:grpSpPr>
          <a:xfrm>
            <a:off x="992160" y="5416560"/>
            <a:ext cx="537120" cy="537120"/>
            <a:chOff x="992160" y="5416560"/>
            <a:chExt cx="537120" cy="537120"/>
          </a:xfrm>
        </p:grpSpPr>
        <p:sp>
          <p:nvSpPr>
            <p:cNvPr id="130" name="Freeform 25"/>
            <p:cNvSpPr/>
            <p:nvPr/>
          </p:nvSpPr>
          <p:spPr>
            <a:xfrm>
              <a:off x="992160" y="5416560"/>
              <a:ext cx="537120" cy="537120"/>
            </a:xfrm>
            <a:custGeom>
              <a:avLst/>
              <a:gdLst>
                <a:gd name="textAreaLeft" fmla="*/ 0 w 537120"/>
                <a:gd name="textAreaRight" fmla="*/ 538200 w 537120"/>
                <a:gd name="textAreaTop" fmla="*/ 0 h 537120"/>
                <a:gd name="textAreaBottom" fmla="*/ 538200 h 537120"/>
              </a:gdLst>
              <a:ahLst/>
              <a:cxnLst/>
              <a:rect l="textAreaLeft" t="textAreaTop" r="textAreaRight" b="textAreaBottom"/>
              <a:pathLst>
                <a:path w="717550" h="717550">
                  <a:moveTo>
                    <a:pt x="0" y="287020"/>
                  </a:moveTo>
                  <a:cubicBezTo>
                    <a:pt x="0" y="128524"/>
                    <a:pt x="128524" y="0"/>
                    <a:pt x="287020" y="0"/>
                  </a:cubicBezTo>
                  <a:lnTo>
                    <a:pt x="430530" y="0"/>
                  </a:lnTo>
                  <a:cubicBezTo>
                    <a:pt x="589026" y="0"/>
                    <a:pt x="717550" y="128524"/>
                    <a:pt x="717550" y="287020"/>
                  </a:cubicBezTo>
                  <a:lnTo>
                    <a:pt x="717550" y="430530"/>
                  </a:lnTo>
                  <a:cubicBezTo>
                    <a:pt x="717550" y="589026"/>
                    <a:pt x="589026" y="717550"/>
                    <a:pt x="430530" y="717550"/>
                  </a:cubicBezTo>
                  <a:lnTo>
                    <a:pt x="287020" y="717550"/>
                  </a:lnTo>
                  <a:cubicBezTo>
                    <a:pt x="128524" y="717550"/>
                    <a:pt x="0" y="589026"/>
                    <a:pt x="0" y="430530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31" name="Group 26"/>
          <p:cNvGrpSpPr/>
          <p:nvPr/>
        </p:nvGrpSpPr>
        <p:grpSpPr>
          <a:xfrm>
            <a:off x="1081800" y="5461560"/>
            <a:ext cx="357840" cy="447480"/>
            <a:chOff x="1081800" y="5461560"/>
            <a:chExt cx="357840" cy="447480"/>
          </a:xfrm>
        </p:grpSpPr>
        <p:sp>
          <p:nvSpPr>
            <p:cNvPr id="132" name="Freeform 27"/>
            <p:cNvSpPr/>
            <p:nvPr/>
          </p:nvSpPr>
          <p:spPr>
            <a:xfrm>
              <a:off x="1081800" y="5461560"/>
              <a:ext cx="357840" cy="447480"/>
            </a:xfrm>
            <a:custGeom>
              <a:avLst/>
              <a:gdLst>
                <a:gd name="textAreaLeft" fmla="*/ 0 w 357840"/>
                <a:gd name="textAreaRight" fmla="*/ 358920 w 357840"/>
                <a:gd name="textAreaTop" fmla="*/ 0 h 447480"/>
                <a:gd name="textAreaBottom" fmla="*/ 448560 h 447480"/>
              </a:gdLst>
              <a:ahLst/>
              <a:cxnLst/>
              <a:rect l="textAreaLeft" t="textAreaTop" r="textAreaRight" b="textAreaBottom"/>
              <a:pathLst>
                <a:path w="478432" h="597893">
                  <a:moveTo>
                    <a:pt x="0" y="0"/>
                  </a:moveTo>
                  <a:lnTo>
                    <a:pt x="478432" y="0"/>
                  </a:lnTo>
                  <a:lnTo>
                    <a:pt x="478432" y="597893"/>
                  </a:lnTo>
                  <a:lnTo>
                    <a:pt x="0" y="597893"/>
                  </a:lnTo>
                  <a:close/>
                </a:path>
              </a:pathLst>
            </a:custGeom>
            <a:blipFill rotWithShape="0">
              <a:blip r:embed="rId3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33" name="TextBox 28"/>
            <p:cNvSpPr/>
            <p:nvPr/>
          </p:nvSpPr>
          <p:spPr>
            <a:xfrm>
              <a:off x="1081800" y="5468760"/>
              <a:ext cx="357840" cy="440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359"/>
                </a:lnSpc>
              </a:pPr>
              <a:r>
                <a:rPr lang="en-US" sz="28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3</a:t>
              </a:r>
              <a:endPara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34" name="TextBox 29"/>
          <p:cNvSpPr/>
          <p:nvPr/>
        </p:nvSpPr>
        <p:spPr>
          <a:xfrm>
            <a:off x="1732320" y="5489280"/>
            <a:ext cx="2989440" cy="38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69"/>
              </a:lnSpc>
            </a:pPr>
            <a:r>
              <a:rPr lang="en-US" sz="2300" b="1" u="none" strike="noStrike">
                <a:solidFill>
                  <a:srgbClr val="1A3A5C"/>
                </a:solidFill>
                <a:effectLst/>
                <a:uFillTx/>
                <a:latin typeface="Fraunces Bold"/>
                <a:ea typeface="Fraunces Bold"/>
              </a:rPr>
              <a:t>LLM Experiments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Box 30"/>
          <p:cNvSpPr/>
          <p:nvPr/>
        </p:nvSpPr>
        <p:spPr>
          <a:xfrm>
            <a:off x="1732320" y="6007680"/>
            <a:ext cx="711900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Zero-shot, few-shot, and why direct generation failed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6" name="Group 31"/>
          <p:cNvGrpSpPr/>
          <p:nvPr/>
        </p:nvGrpSpPr>
        <p:grpSpPr>
          <a:xfrm>
            <a:off x="992160" y="6830640"/>
            <a:ext cx="537120" cy="537120"/>
            <a:chOff x="992160" y="6830640"/>
            <a:chExt cx="537120" cy="537120"/>
          </a:xfrm>
        </p:grpSpPr>
        <p:sp>
          <p:nvSpPr>
            <p:cNvPr id="137" name="Freeform 32"/>
            <p:cNvSpPr/>
            <p:nvPr/>
          </p:nvSpPr>
          <p:spPr>
            <a:xfrm>
              <a:off x="992160" y="6830640"/>
              <a:ext cx="537120" cy="537120"/>
            </a:xfrm>
            <a:custGeom>
              <a:avLst/>
              <a:gdLst>
                <a:gd name="textAreaLeft" fmla="*/ 0 w 537120"/>
                <a:gd name="textAreaRight" fmla="*/ 538200 w 537120"/>
                <a:gd name="textAreaTop" fmla="*/ 0 h 537120"/>
                <a:gd name="textAreaBottom" fmla="*/ 538200 h 537120"/>
              </a:gdLst>
              <a:ahLst/>
              <a:cxnLst/>
              <a:rect l="textAreaLeft" t="textAreaTop" r="textAreaRight" b="textAreaBottom"/>
              <a:pathLst>
                <a:path w="717550" h="717550">
                  <a:moveTo>
                    <a:pt x="0" y="287020"/>
                  </a:moveTo>
                  <a:cubicBezTo>
                    <a:pt x="0" y="128524"/>
                    <a:pt x="128524" y="0"/>
                    <a:pt x="287020" y="0"/>
                  </a:cubicBezTo>
                  <a:lnTo>
                    <a:pt x="430530" y="0"/>
                  </a:lnTo>
                  <a:cubicBezTo>
                    <a:pt x="589026" y="0"/>
                    <a:pt x="717550" y="128524"/>
                    <a:pt x="717550" y="287020"/>
                  </a:cubicBezTo>
                  <a:lnTo>
                    <a:pt x="717550" y="430530"/>
                  </a:lnTo>
                  <a:cubicBezTo>
                    <a:pt x="717550" y="589026"/>
                    <a:pt x="589026" y="717550"/>
                    <a:pt x="430530" y="717550"/>
                  </a:cubicBezTo>
                  <a:lnTo>
                    <a:pt x="287020" y="717550"/>
                  </a:lnTo>
                  <a:cubicBezTo>
                    <a:pt x="128524" y="717550"/>
                    <a:pt x="0" y="589026"/>
                    <a:pt x="0" y="430530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38" name="Group 33"/>
          <p:cNvGrpSpPr/>
          <p:nvPr/>
        </p:nvGrpSpPr>
        <p:grpSpPr>
          <a:xfrm>
            <a:off x="1081800" y="6875640"/>
            <a:ext cx="357840" cy="447480"/>
            <a:chOff x="1081800" y="6875640"/>
            <a:chExt cx="357840" cy="447480"/>
          </a:xfrm>
        </p:grpSpPr>
        <p:sp>
          <p:nvSpPr>
            <p:cNvPr id="139" name="Freeform 34"/>
            <p:cNvSpPr/>
            <p:nvPr/>
          </p:nvSpPr>
          <p:spPr>
            <a:xfrm>
              <a:off x="1081800" y="6875640"/>
              <a:ext cx="357840" cy="447480"/>
            </a:xfrm>
            <a:custGeom>
              <a:avLst/>
              <a:gdLst>
                <a:gd name="textAreaLeft" fmla="*/ 0 w 357840"/>
                <a:gd name="textAreaRight" fmla="*/ 358920 w 357840"/>
                <a:gd name="textAreaTop" fmla="*/ 0 h 447480"/>
                <a:gd name="textAreaBottom" fmla="*/ 448560 h 447480"/>
              </a:gdLst>
              <a:ahLst/>
              <a:cxnLst/>
              <a:rect l="textAreaLeft" t="textAreaTop" r="textAreaRight" b="textAreaBottom"/>
              <a:pathLst>
                <a:path w="478432" h="597893">
                  <a:moveTo>
                    <a:pt x="0" y="0"/>
                  </a:moveTo>
                  <a:lnTo>
                    <a:pt x="478432" y="0"/>
                  </a:lnTo>
                  <a:lnTo>
                    <a:pt x="478432" y="597893"/>
                  </a:lnTo>
                  <a:lnTo>
                    <a:pt x="0" y="597893"/>
                  </a:lnTo>
                  <a:close/>
                </a:path>
              </a:pathLst>
            </a:custGeom>
            <a:blipFill rotWithShape="0">
              <a:blip r:embed="rId4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40" name="TextBox 35"/>
            <p:cNvSpPr/>
            <p:nvPr/>
          </p:nvSpPr>
          <p:spPr>
            <a:xfrm>
              <a:off x="1081800" y="6882480"/>
              <a:ext cx="357840" cy="440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359"/>
                </a:lnSpc>
              </a:pPr>
              <a:r>
                <a:rPr lang="en-US" sz="28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4</a:t>
              </a:r>
              <a:endPara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41" name="TextBox 36"/>
          <p:cNvSpPr/>
          <p:nvPr/>
        </p:nvSpPr>
        <p:spPr>
          <a:xfrm>
            <a:off x="1732320" y="6903360"/>
            <a:ext cx="3074400" cy="38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69"/>
              </a:lnSpc>
            </a:pPr>
            <a:r>
              <a:rPr lang="en-US" sz="2300" b="1" u="none" strike="noStrike">
                <a:solidFill>
                  <a:srgbClr val="1A3A5C"/>
                </a:solidFill>
                <a:effectLst/>
                <a:uFillTx/>
                <a:latin typeface="Fraunces Bold"/>
                <a:ea typeface="Fraunces Bold"/>
              </a:rPr>
              <a:t>System Architecture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Box 37"/>
          <p:cNvSpPr/>
          <p:nvPr/>
        </p:nvSpPr>
        <p:spPr>
          <a:xfrm>
            <a:off x="1732320" y="7421760"/>
            <a:ext cx="711900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How the platform is structured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43" name="Group 38"/>
          <p:cNvGrpSpPr/>
          <p:nvPr/>
        </p:nvGrpSpPr>
        <p:grpSpPr>
          <a:xfrm>
            <a:off x="992160" y="8244720"/>
            <a:ext cx="537120" cy="537120"/>
            <a:chOff x="992160" y="8244720"/>
            <a:chExt cx="537120" cy="537120"/>
          </a:xfrm>
        </p:grpSpPr>
        <p:sp>
          <p:nvSpPr>
            <p:cNvPr id="144" name="Freeform 39"/>
            <p:cNvSpPr/>
            <p:nvPr/>
          </p:nvSpPr>
          <p:spPr>
            <a:xfrm>
              <a:off x="992160" y="8244720"/>
              <a:ext cx="537120" cy="537120"/>
            </a:xfrm>
            <a:custGeom>
              <a:avLst/>
              <a:gdLst>
                <a:gd name="textAreaLeft" fmla="*/ 0 w 537120"/>
                <a:gd name="textAreaRight" fmla="*/ 538200 w 537120"/>
                <a:gd name="textAreaTop" fmla="*/ 0 h 537120"/>
                <a:gd name="textAreaBottom" fmla="*/ 538200 h 537120"/>
              </a:gdLst>
              <a:ahLst/>
              <a:cxnLst/>
              <a:rect l="textAreaLeft" t="textAreaTop" r="textAreaRight" b="textAreaBottom"/>
              <a:pathLst>
                <a:path w="717550" h="717550">
                  <a:moveTo>
                    <a:pt x="0" y="287020"/>
                  </a:moveTo>
                  <a:cubicBezTo>
                    <a:pt x="0" y="128524"/>
                    <a:pt x="128524" y="0"/>
                    <a:pt x="287020" y="0"/>
                  </a:cubicBezTo>
                  <a:lnTo>
                    <a:pt x="430530" y="0"/>
                  </a:lnTo>
                  <a:cubicBezTo>
                    <a:pt x="589026" y="0"/>
                    <a:pt x="717550" y="128524"/>
                    <a:pt x="717550" y="287020"/>
                  </a:cubicBezTo>
                  <a:lnTo>
                    <a:pt x="717550" y="430530"/>
                  </a:lnTo>
                  <a:cubicBezTo>
                    <a:pt x="717550" y="589026"/>
                    <a:pt x="589026" y="717550"/>
                    <a:pt x="430530" y="717550"/>
                  </a:cubicBezTo>
                  <a:lnTo>
                    <a:pt x="287020" y="717550"/>
                  </a:lnTo>
                  <a:cubicBezTo>
                    <a:pt x="128524" y="717550"/>
                    <a:pt x="0" y="589026"/>
                    <a:pt x="0" y="430530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45" name="Group 40"/>
          <p:cNvGrpSpPr/>
          <p:nvPr/>
        </p:nvGrpSpPr>
        <p:grpSpPr>
          <a:xfrm>
            <a:off x="1081800" y="8289360"/>
            <a:ext cx="357840" cy="447480"/>
            <a:chOff x="1081800" y="8289360"/>
            <a:chExt cx="357840" cy="447480"/>
          </a:xfrm>
        </p:grpSpPr>
        <p:sp>
          <p:nvSpPr>
            <p:cNvPr id="146" name="Freeform 41"/>
            <p:cNvSpPr/>
            <p:nvPr/>
          </p:nvSpPr>
          <p:spPr>
            <a:xfrm>
              <a:off x="1081800" y="8289360"/>
              <a:ext cx="357840" cy="447480"/>
            </a:xfrm>
            <a:custGeom>
              <a:avLst/>
              <a:gdLst>
                <a:gd name="textAreaLeft" fmla="*/ 0 w 357840"/>
                <a:gd name="textAreaRight" fmla="*/ 358920 w 357840"/>
                <a:gd name="textAreaTop" fmla="*/ 0 h 447480"/>
                <a:gd name="textAreaBottom" fmla="*/ 448560 h 447480"/>
              </a:gdLst>
              <a:ahLst/>
              <a:cxnLst/>
              <a:rect l="textAreaLeft" t="textAreaTop" r="textAreaRight" b="textAreaBottom"/>
              <a:pathLst>
                <a:path w="478432" h="597893">
                  <a:moveTo>
                    <a:pt x="0" y="0"/>
                  </a:moveTo>
                  <a:lnTo>
                    <a:pt x="478432" y="0"/>
                  </a:lnTo>
                  <a:lnTo>
                    <a:pt x="478432" y="597893"/>
                  </a:lnTo>
                  <a:lnTo>
                    <a:pt x="0" y="597893"/>
                  </a:lnTo>
                  <a:close/>
                </a:path>
              </a:pathLst>
            </a:custGeom>
            <a:blipFill rotWithShape="0">
              <a:blip r:embed="rId5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47" name="TextBox 42"/>
            <p:cNvSpPr/>
            <p:nvPr/>
          </p:nvSpPr>
          <p:spPr>
            <a:xfrm>
              <a:off x="1081800" y="8296560"/>
              <a:ext cx="357840" cy="440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359"/>
                </a:lnSpc>
              </a:pPr>
              <a:r>
                <a:rPr lang="en-US" sz="28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5</a:t>
              </a:r>
              <a:endPara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48" name="TextBox 43"/>
          <p:cNvSpPr/>
          <p:nvPr/>
        </p:nvSpPr>
        <p:spPr>
          <a:xfrm>
            <a:off x="1732320" y="8317080"/>
            <a:ext cx="2989440" cy="38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69"/>
              </a:lnSpc>
            </a:pPr>
            <a:r>
              <a:rPr lang="en-US" sz="2300" b="1" u="none" strike="noStrike">
                <a:solidFill>
                  <a:srgbClr val="1A3A5C"/>
                </a:solidFill>
                <a:effectLst/>
                <a:uFillTx/>
                <a:latin typeface="Fraunces Bold"/>
                <a:ea typeface="Fraunces Bold"/>
              </a:rPr>
              <a:t>CadStudio Core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Box 44"/>
          <p:cNvSpPr/>
          <p:nvPr/>
        </p:nvSpPr>
        <p:spPr>
          <a:xfrm>
            <a:off x="1732320" y="8835480"/>
            <a:ext cx="711900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AI-powered floor plan generation pipeline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0" name="Group 45"/>
          <p:cNvGrpSpPr/>
          <p:nvPr/>
        </p:nvGrpSpPr>
        <p:grpSpPr>
          <a:xfrm>
            <a:off x="9445320" y="2588400"/>
            <a:ext cx="537120" cy="537120"/>
            <a:chOff x="9445320" y="2588400"/>
            <a:chExt cx="537120" cy="537120"/>
          </a:xfrm>
        </p:grpSpPr>
        <p:sp>
          <p:nvSpPr>
            <p:cNvPr id="151" name="Freeform 46"/>
            <p:cNvSpPr/>
            <p:nvPr/>
          </p:nvSpPr>
          <p:spPr>
            <a:xfrm>
              <a:off x="9445320" y="2588400"/>
              <a:ext cx="537120" cy="537120"/>
            </a:xfrm>
            <a:custGeom>
              <a:avLst/>
              <a:gdLst>
                <a:gd name="textAreaLeft" fmla="*/ 0 w 537120"/>
                <a:gd name="textAreaRight" fmla="*/ 538200 w 537120"/>
                <a:gd name="textAreaTop" fmla="*/ 0 h 537120"/>
                <a:gd name="textAreaBottom" fmla="*/ 538200 h 537120"/>
              </a:gdLst>
              <a:ahLst/>
              <a:cxnLst/>
              <a:rect l="textAreaLeft" t="textAreaTop" r="textAreaRight" b="textAreaBottom"/>
              <a:pathLst>
                <a:path w="717550" h="717550">
                  <a:moveTo>
                    <a:pt x="0" y="287020"/>
                  </a:moveTo>
                  <a:cubicBezTo>
                    <a:pt x="0" y="128524"/>
                    <a:pt x="128524" y="0"/>
                    <a:pt x="287020" y="0"/>
                  </a:cubicBezTo>
                  <a:lnTo>
                    <a:pt x="430530" y="0"/>
                  </a:lnTo>
                  <a:cubicBezTo>
                    <a:pt x="589026" y="0"/>
                    <a:pt x="717550" y="128524"/>
                    <a:pt x="717550" y="287020"/>
                  </a:cubicBezTo>
                  <a:lnTo>
                    <a:pt x="717550" y="430530"/>
                  </a:lnTo>
                  <a:cubicBezTo>
                    <a:pt x="717550" y="589026"/>
                    <a:pt x="589026" y="717550"/>
                    <a:pt x="430530" y="717550"/>
                  </a:cubicBezTo>
                  <a:lnTo>
                    <a:pt x="287020" y="717550"/>
                  </a:lnTo>
                  <a:cubicBezTo>
                    <a:pt x="128524" y="717550"/>
                    <a:pt x="0" y="589026"/>
                    <a:pt x="0" y="430530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52" name="Group 47"/>
          <p:cNvGrpSpPr/>
          <p:nvPr/>
        </p:nvGrpSpPr>
        <p:grpSpPr>
          <a:xfrm>
            <a:off x="9534960" y="2633400"/>
            <a:ext cx="357840" cy="586800"/>
            <a:chOff x="9534960" y="2633400"/>
            <a:chExt cx="357840" cy="586800"/>
          </a:xfrm>
        </p:grpSpPr>
        <p:sp>
          <p:nvSpPr>
            <p:cNvPr id="153" name="Freeform 48"/>
            <p:cNvSpPr/>
            <p:nvPr/>
          </p:nvSpPr>
          <p:spPr>
            <a:xfrm>
              <a:off x="9534960" y="2633400"/>
              <a:ext cx="357840" cy="586800"/>
            </a:xfrm>
            <a:custGeom>
              <a:avLst/>
              <a:gdLst>
                <a:gd name="textAreaLeft" fmla="*/ 0 w 357840"/>
                <a:gd name="textAreaRight" fmla="*/ 358920 w 357840"/>
                <a:gd name="textAreaTop" fmla="*/ 0 h 586800"/>
                <a:gd name="textAreaBottom" fmla="*/ 587880 h 586800"/>
              </a:gdLst>
              <a:ahLst/>
              <a:cxnLst/>
              <a:rect l="textAreaLeft" t="textAreaTop" r="textAreaRight" b="textAreaBottom"/>
              <a:pathLst>
                <a:path w="478432" h="783779">
                  <a:moveTo>
                    <a:pt x="0" y="0"/>
                  </a:moveTo>
                  <a:lnTo>
                    <a:pt x="478432" y="0"/>
                  </a:lnTo>
                  <a:lnTo>
                    <a:pt x="478432" y="783779"/>
                  </a:lnTo>
                  <a:lnTo>
                    <a:pt x="0" y="783779"/>
                  </a:lnTo>
                  <a:close/>
                </a:path>
              </a:pathLst>
            </a:custGeom>
            <a:blipFill rotWithShape="0">
              <a:blip r:embed="rId6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54" name="TextBox 49"/>
            <p:cNvSpPr/>
            <p:nvPr/>
          </p:nvSpPr>
          <p:spPr>
            <a:xfrm>
              <a:off x="9534960" y="2640600"/>
              <a:ext cx="357840" cy="579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359"/>
                </a:lnSpc>
              </a:pPr>
              <a:r>
                <a:rPr lang="en-US" sz="28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6</a:t>
              </a:r>
              <a:endPara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55" name="TextBox 50"/>
          <p:cNvSpPr/>
          <p:nvPr/>
        </p:nvSpPr>
        <p:spPr>
          <a:xfrm>
            <a:off x="10185480" y="2661120"/>
            <a:ext cx="2989440" cy="38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69"/>
              </a:lnSpc>
            </a:pPr>
            <a:r>
              <a:rPr lang="en-US" sz="2300" b="1" u="none" strike="noStrike">
                <a:solidFill>
                  <a:srgbClr val="1A3A5C"/>
                </a:solidFill>
                <a:effectLst/>
                <a:uFillTx/>
                <a:latin typeface="Fraunces Bold"/>
                <a:ea typeface="Fraunces Bold"/>
              </a:rPr>
              <a:t>DXF Engine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Box 51"/>
          <p:cNvSpPr/>
          <p:nvPr/>
        </p:nvSpPr>
        <p:spPr>
          <a:xfrm>
            <a:off x="10185480" y="3179520"/>
            <a:ext cx="711900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Converting layouts to professional CAD files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7" name="Group 52"/>
          <p:cNvGrpSpPr/>
          <p:nvPr/>
        </p:nvGrpSpPr>
        <p:grpSpPr>
          <a:xfrm>
            <a:off x="9445320" y="4002480"/>
            <a:ext cx="537120" cy="537120"/>
            <a:chOff x="9445320" y="4002480"/>
            <a:chExt cx="537120" cy="537120"/>
          </a:xfrm>
        </p:grpSpPr>
        <p:sp>
          <p:nvSpPr>
            <p:cNvPr id="158" name="Freeform 53"/>
            <p:cNvSpPr/>
            <p:nvPr/>
          </p:nvSpPr>
          <p:spPr>
            <a:xfrm>
              <a:off x="9445320" y="4002480"/>
              <a:ext cx="537120" cy="537120"/>
            </a:xfrm>
            <a:custGeom>
              <a:avLst/>
              <a:gdLst>
                <a:gd name="textAreaLeft" fmla="*/ 0 w 537120"/>
                <a:gd name="textAreaRight" fmla="*/ 538200 w 537120"/>
                <a:gd name="textAreaTop" fmla="*/ 0 h 537120"/>
                <a:gd name="textAreaBottom" fmla="*/ 538200 h 537120"/>
              </a:gdLst>
              <a:ahLst/>
              <a:cxnLst/>
              <a:rect l="textAreaLeft" t="textAreaTop" r="textAreaRight" b="textAreaBottom"/>
              <a:pathLst>
                <a:path w="717550" h="717550">
                  <a:moveTo>
                    <a:pt x="0" y="287020"/>
                  </a:moveTo>
                  <a:cubicBezTo>
                    <a:pt x="0" y="128524"/>
                    <a:pt x="128524" y="0"/>
                    <a:pt x="287020" y="0"/>
                  </a:cubicBezTo>
                  <a:lnTo>
                    <a:pt x="430530" y="0"/>
                  </a:lnTo>
                  <a:cubicBezTo>
                    <a:pt x="589026" y="0"/>
                    <a:pt x="717550" y="128524"/>
                    <a:pt x="717550" y="287020"/>
                  </a:cubicBezTo>
                  <a:lnTo>
                    <a:pt x="717550" y="430530"/>
                  </a:lnTo>
                  <a:cubicBezTo>
                    <a:pt x="717550" y="589026"/>
                    <a:pt x="589026" y="717550"/>
                    <a:pt x="430530" y="717550"/>
                  </a:cubicBezTo>
                  <a:lnTo>
                    <a:pt x="287020" y="717550"/>
                  </a:lnTo>
                  <a:cubicBezTo>
                    <a:pt x="128524" y="717550"/>
                    <a:pt x="0" y="589026"/>
                    <a:pt x="0" y="430530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59" name="Group 54"/>
          <p:cNvGrpSpPr/>
          <p:nvPr/>
        </p:nvGrpSpPr>
        <p:grpSpPr>
          <a:xfrm>
            <a:off x="9534960" y="4047480"/>
            <a:ext cx="357840" cy="586800"/>
            <a:chOff x="9534960" y="4047480"/>
            <a:chExt cx="357840" cy="586800"/>
          </a:xfrm>
        </p:grpSpPr>
        <p:sp>
          <p:nvSpPr>
            <p:cNvPr id="160" name="Freeform 55"/>
            <p:cNvSpPr/>
            <p:nvPr/>
          </p:nvSpPr>
          <p:spPr>
            <a:xfrm>
              <a:off x="9534960" y="4047480"/>
              <a:ext cx="357840" cy="586800"/>
            </a:xfrm>
            <a:custGeom>
              <a:avLst/>
              <a:gdLst>
                <a:gd name="textAreaLeft" fmla="*/ 0 w 357840"/>
                <a:gd name="textAreaRight" fmla="*/ 358920 w 357840"/>
                <a:gd name="textAreaTop" fmla="*/ 0 h 586800"/>
                <a:gd name="textAreaBottom" fmla="*/ 587880 h 586800"/>
              </a:gdLst>
              <a:ahLst/>
              <a:cxnLst/>
              <a:rect l="textAreaLeft" t="textAreaTop" r="textAreaRight" b="textAreaBottom"/>
              <a:pathLst>
                <a:path w="478432" h="783779">
                  <a:moveTo>
                    <a:pt x="0" y="0"/>
                  </a:moveTo>
                  <a:lnTo>
                    <a:pt x="478432" y="0"/>
                  </a:lnTo>
                  <a:lnTo>
                    <a:pt x="478432" y="783779"/>
                  </a:lnTo>
                  <a:lnTo>
                    <a:pt x="0" y="783779"/>
                  </a:lnTo>
                  <a:close/>
                </a:path>
              </a:pathLst>
            </a:custGeom>
            <a:blipFill rotWithShape="0">
              <a:blip r:embed="rId7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61" name="TextBox 56"/>
            <p:cNvSpPr/>
            <p:nvPr/>
          </p:nvSpPr>
          <p:spPr>
            <a:xfrm>
              <a:off x="9534960" y="4054680"/>
              <a:ext cx="357840" cy="579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359"/>
                </a:lnSpc>
              </a:pPr>
              <a:r>
                <a:rPr lang="en-US" sz="28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7</a:t>
              </a:r>
              <a:endPara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62" name="TextBox 57"/>
          <p:cNvSpPr/>
          <p:nvPr/>
        </p:nvSpPr>
        <p:spPr>
          <a:xfrm>
            <a:off x="10185480" y="4075200"/>
            <a:ext cx="2989440" cy="38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69"/>
              </a:lnSpc>
            </a:pPr>
            <a:r>
              <a:rPr lang="en-US" sz="2300" b="1" u="none" strike="noStrike">
                <a:solidFill>
                  <a:srgbClr val="1A3A5C"/>
                </a:solidFill>
                <a:effectLst/>
                <a:uFillTx/>
                <a:latin typeface="Fraunces Bold"/>
                <a:ea typeface="Fraunces Bold"/>
              </a:rPr>
              <a:t>ArchChat &amp; RAG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Box 58"/>
          <p:cNvSpPr/>
          <p:nvPr/>
        </p:nvSpPr>
        <p:spPr>
          <a:xfrm>
            <a:off x="10185480" y="4593600"/>
            <a:ext cx="711900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Intelligent engineering knowledge assistant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4" name="Group 59"/>
          <p:cNvGrpSpPr/>
          <p:nvPr/>
        </p:nvGrpSpPr>
        <p:grpSpPr>
          <a:xfrm>
            <a:off x="9445320" y="5416560"/>
            <a:ext cx="537120" cy="537120"/>
            <a:chOff x="9445320" y="5416560"/>
            <a:chExt cx="537120" cy="537120"/>
          </a:xfrm>
        </p:grpSpPr>
        <p:sp>
          <p:nvSpPr>
            <p:cNvPr id="165" name="Freeform 60"/>
            <p:cNvSpPr/>
            <p:nvPr/>
          </p:nvSpPr>
          <p:spPr>
            <a:xfrm>
              <a:off x="9445320" y="5416560"/>
              <a:ext cx="537120" cy="537120"/>
            </a:xfrm>
            <a:custGeom>
              <a:avLst/>
              <a:gdLst>
                <a:gd name="textAreaLeft" fmla="*/ 0 w 537120"/>
                <a:gd name="textAreaRight" fmla="*/ 538200 w 537120"/>
                <a:gd name="textAreaTop" fmla="*/ 0 h 537120"/>
                <a:gd name="textAreaBottom" fmla="*/ 538200 h 537120"/>
              </a:gdLst>
              <a:ahLst/>
              <a:cxnLst/>
              <a:rect l="textAreaLeft" t="textAreaTop" r="textAreaRight" b="textAreaBottom"/>
              <a:pathLst>
                <a:path w="717550" h="717550">
                  <a:moveTo>
                    <a:pt x="0" y="287020"/>
                  </a:moveTo>
                  <a:cubicBezTo>
                    <a:pt x="0" y="128524"/>
                    <a:pt x="128524" y="0"/>
                    <a:pt x="287020" y="0"/>
                  </a:cubicBezTo>
                  <a:lnTo>
                    <a:pt x="430530" y="0"/>
                  </a:lnTo>
                  <a:cubicBezTo>
                    <a:pt x="589026" y="0"/>
                    <a:pt x="717550" y="128524"/>
                    <a:pt x="717550" y="287020"/>
                  </a:cubicBezTo>
                  <a:lnTo>
                    <a:pt x="717550" y="430530"/>
                  </a:lnTo>
                  <a:cubicBezTo>
                    <a:pt x="717550" y="589026"/>
                    <a:pt x="589026" y="717550"/>
                    <a:pt x="430530" y="717550"/>
                  </a:cubicBezTo>
                  <a:lnTo>
                    <a:pt x="287020" y="717550"/>
                  </a:lnTo>
                  <a:cubicBezTo>
                    <a:pt x="128524" y="717550"/>
                    <a:pt x="0" y="589026"/>
                    <a:pt x="0" y="430530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66" name="Group 61"/>
          <p:cNvGrpSpPr/>
          <p:nvPr/>
        </p:nvGrpSpPr>
        <p:grpSpPr>
          <a:xfrm>
            <a:off x="9534960" y="5461560"/>
            <a:ext cx="357840" cy="586800"/>
            <a:chOff x="9534960" y="5461560"/>
            <a:chExt cx="357840" cy="586800"/>
          </a:xfrm>
        </p:grpSpPr>
        <p:sp>
          <p:nvSpPr>
            <p:cNvPr id="167" name="Freeform 62"/>
            <p:cNvSpPr/>
            <p:nvPr/>
          </p:nvSpPr>
          <p:spPr>
            <a:xfrm>
              <a:off x="9534960" y="5461560"/>
              <a:ext cx="357840" cy="586800"/>
            </a:xfrm>
            <a:custGeom>
              <a:avLst/>
              <a:gdLst>
                <a:gd name="textAreaLeft" fmla="*/ 0 w 357840"/>
                <a:gd name="textAreaRight" fmla="*/ 358920 w 357840"/>
                <a:gd name="textAreaTop" fmla="*/ 0 h 586800"/>
                <a:gd name="textAreaBottom" fmla="*/ 587880 h 586800"/>
              </a:gdLst>
              <a:ahLst/>
              <a:cxnLst/>
              <a:rect l="textAreaLeft" t="textAreaTop" r="textAreaRight" b="textAreaBottom"/>
              <a:pathLst>
                <a:path w="478432" h="783779">
                  <a:moveTo>
                    <a:pt x="0" y="0"/>
                  </a:moveTo>
                  <a:lnTo>
                    <a:pt x="478432" y="0"/>
                  </a:lnTo>
                  <a:lnTo>
                    <a:pt x="478432" y="783779"/>
                  </a:lnTo>
                  <a:lnTo>
                    <a:pt x="0" y="783779"/>
                  </a:lnTo>
                  <a:close/>
                </a:path>
              </a:pathLst>
            </a:custGeom>
            <a:blipFill rotWithShape="0">
              <a:blip r:embed="rId8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68" name="TextBox 63"/>
            <p:cNvSpPr/>
            <p:nvPr/>
          </p:nvSpPr>
          <p:spPr>
            <a:xfrm>
              <a:off x="9534960" y="5468760"/>
              <a:ext cx="357840" cy="579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359"/>
                </a:lnSpc>
              </a:pPr>
              <a:r>
                <a:rPr lang="en-US" sz="28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8</a:t>
              </a:r>
              <a:endPara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69" name="TextBox 64"/>
          <p:cNvSpPr/>
          <p:nvPr/>
        </p:nvSpPr>
        <p:spPr>
          <a:xfrm>
            <a:off x="10185480" y="5489280"/>
            <a:ext cx="2989440" cy="38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69"/>
              </a:lnSpc>
            </a:pPr>
            <a:r>
              <a:rPr lang="en-US" sz="2300" b="1" u="none" strike="noStrike">
                <a:solidFill>
                  <a:srgbClr val="1A3A5C"/>
                </a:solidFill>
                <a:effectLst/>
                <a:uFillTx/>
                <a:latin typeface="Fraunces Bold"/>
                <a:ea typeface="Fraunces Bold"/>
              </a:rPr>
              <a:t>Frontend &amp; UI/UX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Box 65"/>
          <p:cNvSpPr/>
          <p:nvPr/>
        </p:nvSpPr>
        <p:spPr>
          <a:xfrm>
            <a:off x="10185480" y="6007680"/>
            <a:ext cx="711900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Design Studio, Community, and user experience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1" name="Group 66"/>
          <p:cNvGrpSpPr/>
          <p:nvPr/>
        </p:nvGrpSpPr>
        <p:grpSpPr>
          <a:xfrm>
            <a:off x="9445320" y="6830640"/>
            <a:ext cx="537120" cy="537120"/>
            <a:chOff x="9445320" y="6830640"/>
            <a:chExt cx="537120" cy="537120"/>
          </a:xfrm>
        </p:grpSpPr>
        <p:sp>
          <p:nvSpPr>
            <p:cNvPr id="172" name="Freeform 67"/>
            <p:cNvSpPr/>
            <p:nvPr/>
          </p:nvSpPr>
          <p:spPr>
            <a:xfrm>
              <a:off x="9445320" y="6830640"/>
              <a:ext cx="537120" cy="537120"/>
            </a:xfrm>
            <a:custGeom>
              <a:avLst/>
              <a:gdLst>
                <a:gd name="textAreaLeft" fmla="*/ 0 w 537120"/>
                <a:gd name="textAreaRight" fmla="*/ 538200 w 537120"/>
                <a:gd name="textAreaTop" fmla="*/ 0 h 537120"/>
                <a:gd name="textAreaBottom" fmla="*/ 538200 h 537120"/>
              </a:gdLst>
              <a:ahLst/>
              <a:cxnLst/>
              <a:rect l="textAreaLeft" t="textAreaTop" r="textAreaRight" b="textAreaBottom"/>
              <a:pathLst>
                <a:path w="717550" h="717550">
                  <a:moveTo>
                    <a:pt x="0" y="287020"/>
                  </a:moveTo>
                  <a:cubicBezTo>
                    <a:pt x="0" y="128524"/>
                    <a:pt x="128524" y="0"/>
                    <a:pt x="287020" y="0"/>
                  </a:cubicBezTo>
                  <a:lnTo>
                    <a:pt x="430530" y="0"/>
                  </a:lnTo>
                  <a:cubicBezTo>
                    <a:pt x="589026" y="0"/>
                    <a:pt x="717550" y="128524"/>
                    <a:pt x="717550" y="287020"/>
                  </a:cubicBezTo>
                  <a:lnTo>
                    <a:pt x="717550" y="430530"/>
                  </a:lnTo>
                  <a:cubicBezTo>
                    <a:pt x="717550" y="589026"/>
                    <a:pt x="589026" y="717550"/>
                    <a:pt x="430530" y="717550"/>
                  </a:cubicBezTo>
                  <a:lnTo>
                    <a:pt x="287020" y="717550"/>
                  </a:lnTo>
                  <a:cubicBezTo>
                    <a:pt x="128524" y="717550"/>
                    <a:pt x="0" y="589026"/>
                    <a:pt x="0" y="430530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73" name="Group 68"/>
          <p:cNvGrpSpPr/>
          <p:nvPr/>
        </p:nvGrpSpPr>
        <p:grpSpPr>
          <a:xfrm>
            <a:off x="9534960" y="6875640"/>
            <a:ext cx="357840" cy="586800"/>
            <a:chOff x="9534960" y="6875640"/>
            <a:chExt cx="357840" cy="586800"/>
          </a:xfrm>
        </p:grpSpPr>
        <p:sp>
          <p:nvSpPr>
            <p:cNvPr id="174" name="Freeform 69"/>
            <p:cNvSpPr/>
            <p:nvPr/>
          </p:nvSpPr>
          <p:spPr>
            <a:xfrm>
              <a:off x="9534960" y="6875640"/>
              <a:ext cx="357840" cy="586800"/>
            </a:xfrm>
            <a:custGeom>
              <a:avLst/>
              <a:gdLst>
                <a:gd name="textAreaLeft" fmla="*/ 0 w 357840"/>
                <a:gd name="textAreaRight" fmla="*/ 358920 w 357840"/>
                <a:gd name="textAreaTop" fmla="*/ 0 h 586800"/>
                <a:gd name="textAreaBottom" fmla="*/ 587880 h 586800"/>
              </a:gdLst>
              <a:ahLst/>
              <a:cxnLst/>
              <a:rect l="textAreaLeft" t="textAreaTop" r="textAreaRight" b="textAreaBottom"/>
              <a:pathLst>
                <a:path w="478432" h="783779">
                  <a:moveTo>
                    <a:pt x="0" y="0"/>
                  </a:moveTo>
                  <a:lnTo>
                    <a:pt x="478432" y="0"/>
                  </a:lnTo>
                  <a:lnTo>
                    <a:pt x="478432" y="783779"/>
                  </a:lnTo>
                  <a:lnTo>
                    <a:pt x="0" y="783779"/>
                  </a:lnTo>
                  <a:close/>
                </a:path>
              </a:pathLst>
            </a:custGeom>
            <a:blipFill rotWithShape="0">
              <a:blip r:embed="rId9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75" name="TextBox 70"/>
            <p:cNvSpPr/>
            <p:nvPr/>
          </p:nvSpPr>
          <p:spPr>
            <a:xfrm>
              <a:off x="9534960" y="6882480"/>
              <a:ext cx="357840" cy="5796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359"/>
                </a:lnSpc>
              </a:pPr>
              <a:r>
                <a:rPr lang="en-US" sz="28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8</a:t>
              </a:r>
              <a:endPara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76" name="TextBox 71"/>
          <p:cNvSpPr/>
          <p:nvPr/>
        </p:nvSpPr>
        <p:spPr>
          <a:xfrm>
            <a:off x="10185480" y="6903360"/>
            <a:ext cx="3088440" cy="38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69"/>
              </a:lnSpc>
            </a:pPr>
            <a:r>
              <a:rPr lang="en-US" sz="2300" b="1" u="none" strike="noStrike">
                <a:solidFill>
                  <a:srgbClr val="1A3A5C"/>
                </a:solidFill>
                <a:effectLst/>
                <a:uFillTx/>
                <a:latin typeface="Fraunces Bold"/>
                <a:ea typeface="Fraunces Bold"/>
              </a:rPr>
              <a:t>Testing &amp; Evaluation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Box 72"/>
          <p:cNvSpPr/>
          <p:nvPr/>
        </p:nvSpPr>
        <p:spPr>
          <a:xfrm>
            <a:off x="10185480" y="7421760"/>
            <a:ext cx="711900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Accuracy metrics and performance benchmarks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8" name="Group 73"/>
          <p:cNvGrpSpPr/>
          <p:nvPr/>
        </p:nvGrpSpPr>
        <p:grpSpPr>
          <a:xfrm>
            <a:off x="9445320" y="8244720"/>
            <a:ext cx="537120" cy="537120"/>
            <a:chOff x="9445320" y="8244720"/>
            <a:chExt cx="537120" cy="537120"/>
          </a:xfrm>
        </p:grpSpPr>
        <p:sp>
          <p:nvSpPr>
            <p:cNvPr id="179" name="Freeform 74"/>
            <p:cNvSpPr/>
            <p:nvPr/>
          </p:nvSpPr>
          <p:spPr>
            <a:xfrm>
              <a:off x="9445320" y="8244720"/>
              <a:ext cx="537120" cy="537120"/>
            </a:xfrm>
            <a:custGeom>
              <a:avLst/>
              <a:gdLst>
                <a:gd name="textAreaLeft" fmla="*/ 0 w 537120"/>
                <a:gd name="textAreaRight" fmla="*/ 538200 w 537120"/>
                <a:gd name="textAreaTop" fmla="*/ 0 h 537120"/>
                <a:gd name="textAreaBottom" fmla="*/ 538200 h 537120"/>
              </a:gdLst>
              <a:ahLst/>
              <a:cxnLst/>
              <a:rect l="textAreaLeft" t="textAreaTop" r="textAreaRight" b="textAreaBottom"/>
              <a:pathLst>
                <a:path w="717550" h="717550">
                  <a:moveTo>
                    <a:pt x="0" y="287020"/>
                  </a:moveTo>
                  <a:cubicBezTo>
                    <a:pt x="0" y="128524"/>
                    <a:pt x="128524" y="0"/>
                    <a:pt x="287020" y="0"/>
                  </a:cubicBezTo>
                  <a:lnTo>
                    <a:pt x="430530" y="0"/>
                  </a:lnTo>
                  <a:cubicBezTo>
                    <a:pt x="589026" y="0"/>
                    <a:pt x="717550" y="128524"/>
                    <a:pt x="717550" y="287020"/>
                  </a:cubicBezTo>
                  <a:lnTo>
                    <a:pt x="717550" y="430530"/>
                  </a:lnTo>
                  <a:cubicBezTo>
                    <a:pt x="717550" y="589026"/>
                    <a:pt x="589026" y="717550"/>
                    <a:pt x="430530" y="717550"/>
                  </a:cubicBezTo>
                  <a:lnTo>
                    <a:pt x="287020" y="717550"/>
                  </a:lnTo>
                  <a:cubicBezTo>
                    <a:pt x="128524" y="717550"/>
                    <a:pt x="0" y="589026"/>
                    <a:pt x="0" y="430530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0" name="Group 75"/>
          <p:cNvGrpSpPr/>
          <p:nvPr/>
        </p:nvGrpSpPr>
        <p:grpSpPr>
          <a:xfrm>
            <a:off x="9445320" y="8207280"/>
            <a:ext cx="595440" cy="612000"/>
            <a:chOff x="9445320" y="8207280"/>
            <a:chExt cx="595440" cy="612000"/>
          </a:xfrm>
        </p:grpSpPr>
        <p:sp>
          <p:nvSpPr>
            <p:cNvPr id="181" name="Freeform 76"/>
            <p:cNvSpPr/>
            <p:nvPr/>
          </p:nvSpPr>
          <p:spPr>
            <a:xfrm>
              <a:off x="9445320" y="8207280"/>
              <a:ext cx="595440" cy="611640"/>
            </a:xfrm>
            <a:custGeom>
              <a:avLst/>
              <a:gdLst>
                <a:gd name="textAreaLeft" fmla="*/ 0 w 595440"/>
                <a:gd name="textAreaRight" fmla="*/ 596520 w 595440"/>
                <a:gd name="textAreaTop" fmla="*/ 0 h 611640"/>
                <a:gd name="textAreaBottom" fmla="*/ 612720 h 611640"/>
              </a:gdLst>
              <a:ahLst/>
              <a:cxnLst/>
              <a:rect l="textAreaLeft" t="textAreaTop" r="textAreaRight" b="textAreaBottom"/>
              <a:pathLst>
                <a:path w="762810" h="783779">
                  <a:moveTo>
                    <a:pt x="0" y="0"/>
                  </a:moveTo>
                  <a:lnTo>
                    <a:pt x="762810" y="0"/>
                  </a:lnTo>
                  <a:lnTo>
                    <a:pt x="762810" y="783779"/>
                  </a:lnTo>
                  <a:lnTo>
                    <a:pt x="0" y="783779"/>
                  </a:lnTo>
                  <a:close/>
                </a:path>
              </a:pathLst>
            </a:custGeom>
            <a:blipFill rotWithShape="0">
              <a:blip r:embed="rId10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82" name="TextBox 77"/>
            <p:cNvSpPr/>
            <p:nvPr/>
          </p:nvSpPr>
          <p:spPr>
            <a:xfrm>
              <a:off x="9445320" y="8214840"/>
              <a:ext cx="595440" cy="604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359"/>
                </a:lnSpc>
              </a:pPr>
              <a:r>
                <a:rPr lang="en-US" sz="28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10</a:t>
              </a:r>
              <a:endPara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83" name="TextBox 78"/>
          <p:cNvSpPr/>
          <p:nvPr/>
        </p:nvSpPr>
        <p:spPr>
          <a:xfrm>
            <a:off x="10185480" y="8317080"/>
            <a:ext cx="2989440" cy="38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69"/>
              </a:lnSpc>
            </a:pPr>
            <a:r>
              <a:rPr lang="en-US" sz="2300" b="1" u="none" strike="noStrike">
                <a:solidFill>
                  <a:srgbClr val="1A3A5C"/>
                </a:solidFill>
                <a:effectLst/>
                <a:uFillTx/>
                <a:latin typeface="Fraunces Bold"/>
                <a:ea typeface="Fraunces Bold"/>
              </a:rPr>
              <a:t>Conclusion &amp; Q&amp;A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Box 79"/>
          <p:cNvSpPr/>
          <p:nvPr/>
        </p:nvSpPr>
        <p:spPr>
          <a:xfrm>
            <a:off x="10185480" y="8835480"/>
            <a:ext cx="711900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Achievements and future directions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87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8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89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90" name="Group 6"/>
          <p:cNvGrpSpPr/>
          <p:nvPr/>
        </p:nvGrpSpPr>
        <p:grpSpPr>
          <a:xfrm>
            <a:off x="0" y="0"/>
            <a:ext cx="6856920" cy="10285920"/>
            <a:chOff x="0" y="0"/>
            <a:chExt cx="6856920" cy="10285920"/>
          </a:xfrm>
        </p:grpSpPr>
        <p:sp>
          <p:nvSpPr>
            <p:cNvPr id="191" name="Freeform 7" descr="preencoded.png"/>
            <p:cNvSpPr/>
            <p:nvPr/>
          </p:nvSpPr>
          <p:spPr>
            <a:xfrm>
              <a:off x="0" y="0"/>
              <a:ext cx="6856920" cy="10285920"/>
            </a:xfrm>
            <a:custGeom>
              <a:avLst/>
              <a:gdLst>
                <a:gd name="textAreaLeft" fmla="*/ 0 w 6856920"/>
                <a:gd name="textAreaRight" fmla="*/ 6858000 w 685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92" name="Group 8"/>
          <p:cNvGrpSpPr/>
          <p:nvPr/>
        </p:nvGrpSpPr>
        <p:grpSpPr>
          <a:xfrm>
            <a:off x="7850160" y="2191680"/>
            <a:ext cx="2104920" cy="531720"/>
            <a:chOff x="7850160" y="2191680"/>
            <a:chExt cx="2104920" cy="531720"/>
          </a:xfrm>
        </p:grpSpPr>
        <p:sp>
          <p:nvSpPr>
            <p:cNvPr id="193" name="Freeform 9"/>
            <p:cNvSpPr/>
            <p:nvPr/>
          </p:nvSpPr>
          <p:spPr>
            <a:xfrm>
              <a:off x="7850160" y="2191680"/>
              <a:ext cx="2104920" cy="531720"/>
            </a:xfrm>
            <a:custGeom>
              <a:avLst/>
              <a:gdLst>
                <a:gd name="textAreaLeft" fmla="*/ 0 w 2104920"/>
                <a:gd name="textAreaRight" fmla="*/ 2106000 w 210492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2808097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2535936" y="0"/>
                  </a:lnTo>
                  <a:cubicBezTo>
                    <a:pt x="2686304" y="0"/>
                    <a:pt x="2808097" y="121920"/>
                    <a:pt x="2808097" y="272161"/>
                  </a:cubicBezTo>
                  <a:lnTo>
                    <a:pt x="2808097" y="438150"/>
                  </a:lnTo>
                  <a:cubicBezTo>
                    <a:pt x="2808097" y="588518"/>
                    <a:pt x="2686177" y="710311"/>
                    <a:pt x="2535936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94" name="TextBox 10"/>
          <p:cNvSpPr/>
          <p:nvPr/>
        </p:nvSpPr>
        <p:spPr>
          <a:xfrm>
            <a:off x="8020440" y="2190960"/>
            <a:ext cx="267912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INTRODUCTION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Box 11"/>
          <p:cNvSpPr/>
          <p:nvPr/>
        </p:nvSpPr>
        <p:spPr>
          <a:xfrm>
            <a:off x="8571600" y="2818800"/>
            <a:ext cx="8001720" cy="90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863"/>
              </a:lnSpc>
            </a:pPr>
            <a:r>
              <a:rPr lang="en-US" sz="5500" b="1" u="none" strike="noStrike">
                <a:solidFill>
                  <a:srgbClr val="1A3A5C"/>
                </a:solidFill>
                <a:effectLst/>
                <a:uFillTx/>
                <a:latin typeface="Fraunces Bold"/>
                <a:ea typeface="Fraunces Bold"/>
              </a:rPr>
              <a:t>What is CadArena?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Freeform 12" descr="preencoded.png"/>
          <p:cNvSpPr/>
          <p:nvPr/>
        </p:nvSpPr>
        <p:spPr>
          <a:xfrm>
            <a:off x="7812000" y="4111200"/>
            <a:ext cx="9482400" cy="2456640"/>
          </a:xfrm>
          <a:custGeom>
            <a:avLst/>
            <a:gdLst>
              <a:gd name="textAreaLeft" fmla="*/ 0 w 9482400"/>
              <a:gd name="textAreaRight" fmla="*/ 9483480 w 9482400"/>
              <a:gd name="textAreaTop" fmla="*/ 0 h 2456640"/>
              <a:gd name="textAreaBottom" fmla="*/ 2457720 h 2456640"/>
            </a:gdLst>
            <a:ahLst/>
            <a:cxnLst/>
            <a:rect l="textAreaLeft" t="textAreaTop" r="textAreaRight" b="textAreaBottom"/>
            <a:pathLst>
              <a:path w="9483623" h="2457745">
                <a:moveTo>
                  <a:pt x="0" y="0"/>
                </a:moveTo>
                <a:lnTo>
                  <a:pt x="9483624" y="0"/>
                </a:lnTo>
                <a:lnTo>
                  <a:pt x="9483624" y="2457745"/>
                </a:lnTo>
                <a:lnTo>
                  <a:pt x="0" y="245774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7" name="TextBox 13"/>
          <p:cNvSpPr/>
          <p:nvPr/>
        </p:nvSpPr>
        <p:spPr>
          <a:xfrm>
            <a:off x="8286120" y="4327920"/>
            <a:ext cx="8724960" cy="191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CadArena is an AI-powered architectural design platform that transforms natural language descriptions into professional 2D residential floor plans — validated against architectural rules and exported as DXF files compatible with AutoCAD and Revit.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98" name="Group 14"/>
          <p:cNvGrpSpPr/>
          <p:nvPr/>
        </p:nvGrpSpPr>
        <p:grpSpPr>
          <a:xfrm>
            <a:off x="8066160" y="6849720"/>
            <a:ext cx="4837320" cy="550800"/>
            <a:chOff x="8066160" y="6849720"/>
            <a:chExt cx="4837320" cy="550800"/>
          </a:xfrm>
        </p:grpSpPr>
        <p:sp>
          <p:nvSpPr>
            <p:cNvPr id="199" name="Freeform 15"/>
            <p:cNvSpPr/>
            <p:nvPr/>
          </p:nvSpPr>
          <p:spPr>
            <a:xfrm>
              <a:off x="8066160" y="6849720"/>
              <a:ext cx="4837320" cy="550800"/>
            </a:xfrm>
            <a:custGeom>
              <a:avLst/>
              <a:gdLst>
                <a:gd name="textAreaLeft" fmla="*/ 0 w 4837320"/>
                <a:gd name="textAreaRight" fmla="*/ 4838400 w 4837320"/>
                <a:gd name="textAreaTop" fmla="*/ 0 h 550800"/>
                <a:gd name="textAreaBottom" fmla="*/ 551880 h 550800"/>
              </a:gdLst>
              <a:ahLst/>
              <a:cxnLst/>
              <a:rect l="textAreaLeft" t="textAreaTop" r="textAreaRight" b="textAreaBottom"/>
              <a:pathLst>
                <a:path w="6451346" h="7357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6179185" y="0"/>
                  </a:lnTo>
                  <a:cubicBezTo>
                    <a:pt x="6329553" y="0"/>
                    <a:pt x="6451346" y="121920"/>
                    <a:pt x="6451346" y="272161"/>
                  </a:cubicBezTo>
                  <a:lnTo>
                    <a:pt x="6451346" y="463550"/>
                  </a:lnTo>
                  <a:cubicBezTo>
                    <a:pt x="6451346" y="613918"/>
                    <a:pt x="6329426" y="735711"/>
                    <a:pt x="6179185" y="735711"/>
                  </a:cubicBezTo>
                  <a:lnTo>
                    <a:pt x="272161" y="735711"/>
                  </a:lnTo>
                  <a:cubicBezTo>
                    <a:pt x="121920" y="735838"/>
                    <a:pt x="0" y="613918"/>
                    <a:pt x="0" y="4635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00" name="TextBox 16"/>
          <p:cNvSpPr/>
          <p:nvPr/>
        </p:nvSpPr>
        <p:spPr>
          <a:xfrm>
            <a:off x="8236440" y="6849000"/>
            <a:ext cx="5411520" cy="4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🏗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NATURAL LANGUAGE → FLOOR PLAN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01" name="Group 17"/>
          <p:cNvGrpSpPr/>
          <p:nvPr/>
        </p:nvGrpSpPr>
        <p:grpSpPr>
          <a:xfrm>
            <a:off x="13046400" y="6849720"/>
            <a:ext cx="4031640" cy="550800"/>
            <a:chOff x="13046400" y="6849720"/>
            <a:chExt cx="4031640" cy="550800"/>
          </a:xfrm>
        </p:grpSpPr>
        <p:sp>
          <p:nvSpPr>
            <p:cNvPr id="202" name="Freeform 18"/>
            <p:cNvSpPr/>
            <p:nvPr/>
          </p:nvSpPr>
          <p:spPr>
            <a:xfrm>
              <a:off x="13046400" y="6849720"/>
              <a:ext cx="4031640" cy="550800"/>
            </a:xfrm>
            <a:custGeom>
              <a:avLst/>
              <a:gdLst>
                <a:gd name="textAreaLeft" fmla="*/ 0 w 4031640"/>
                <a:gd name="textAreaRight" fmla="*/ 4032720 w 4031640"/>
                <a:gd name="textAreaTop" fmla="*/ 0 h 550800"/>
                <a:gd name="textAreaBottom" fmla="*/ 551880 h 550800"/>
              </a:gdLst>
              <a:ahLst/>
              <a:cxnLst/>
              <a:rect l="textAreaLeft" t="textAreaTop" r="textAreaRight" b="textAreaBottom"/>
              <a:pathLst>
                <a:path w="5377180" h="7357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5105019" y="0"/>
                  </a:lnTo>
                  <a:cubicBezTo>
                    <a:pt x="5255387" y="0"/>
                    <a:pt x="5377180" y="121920"/>
                    <a:pt x="5377180" y="272161"/>
                  </a:cubicBezTo>
                  <a:lnTo>
                    <a:pt x="5377180" y="463550"/>
                  </a:lnTo>
                  <a:cubicBezTo>
                    <a:pt x="5377180" y="613918"/>
                    <a:pt x="5255260" y="735711"/>
                    <a:pt x="5105019" y="735711"/>
                  </a:cubicBezTo>
                  <a:lnTo>
                    <a:pt x="272161" y="735711"/>
                  </a:lnTo>
                  <a:cubicBezTo>
                    <a:pt x="121920" y="735838"/>
                    <a:pt x="0" y="613918"/>
                    <a:pt x="0" y="4635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03" name="TextBox 19"/>
          <p:cNvSpPr/>
          <p:nvPr/>
        </p:nvSpPr>
        <p:spPr>
          <a:xfrm>
            <a:off x="13216680" y="6849000"/>
            <a:ext cx="4606200" cy="4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📋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ARCHITECTURAL VALIDATION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04" name="Group 20"/>
          <p:cNvGrpSpPr/>
          <p:nvPr/>
        </p:nvGrpSpPr>
        <p:grpSpPr>
          <a:xfrm>
            <a:off x="9480600" y="7543080"/>
            <a:ext cx="2054160" cy="550800"/>
            <a:chOff x="9480600" y="7543080"/>
            <a:chExt cx="2054160" cy="550800"/>
          </a:xfrm>
        </p:grpSpPr>
        <p:sp>
          <p:nvSpPr>
            <p:cNvPr id="205" name="Freeform 21"/>
            <p:cNvSpPr/>
            <p:nvPr/>
          </p:nvSpPr>
          <p:spPr>
            <a:xfrm>
              <a:off x="9480600" y="7543080"/>
              <a:ext cx="2054160" cy="550800"/>
            </a:xfrm>
            <a:custGeom>
              <a:avLst/>
              <a:gdLst>
                <a:gd name="textAreaLeft" fmla="*/ 0 w 2054160"/>
                <a:gd name="textAreaRight" fmla="*/ 2055240 w 2054160"/>
                <a:gd name="textAreaTop" fmla="*/ 0 h 550800"/>
                <a:gd name="textAreaBottom" fmla="*/ 551880 h 550800"/>
              </a:gdLst>
              <a:ahLst/>
              <a:cxnLst/>
              <a:rect l="textAreaLeft" t="textAreaTop" r="textAreaRight" b="textAreaBottom"/>
              <a:pathLst>
                <a:path w="2740152" h="7357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2467991" y="0"/>
                  </a:lnTo>
                  <a:cubicBezTo>
                    <a:pt x="2618359" y="0"/>
                    <a:pt x="2740152" y="121920"/>
                    <a:pt x="2740152" y="272161"/>
                  </a:cubicBezTo>
                  <a:lnTo>
                    <a:pt x="2740152" y="463550"/>
                  </a:lnTo>
                  <a:cubicBezTo>
                    <a:pt x="2740152" y="613918"/>
                    <a:pt x="2618232" y="735711"/>
                    <a:pt x="2467991" y="735711"/>
                  </a:cubicBezTo>
                  <a:lnTo>
                    <a:pt x="272161" y="735711"/>
                  </a:lnTo>
                  <a:cubicBezTo>
                    <a:pt x="121920" y="735838"/>
                    <a:pt x="0" y="613918"/>
                    <a:pt x="0" y="4635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06" name="TextBox 22"/>
          <p:cNvSpPr/>
          <p:nvPr/>
        </p:nvSpPr>
        <p:spPr>
          <a:xfrm>
            <a:off x="9650880" y="7542360"/>
            <a:ext cx="2628360" cy="4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📐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DXF EXPORT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07" name="Group 23"/>
          <p:cNvGrpSpPr/>
          <p:nvPr/>
        </p:nvGrpSpPr>
        <p:grpSpPr>
          <a:xfrm>
            <a:off x="11677320" y="7543080"/>
            <a:ext cx="3986640" cy="550800"/>
            <a:chOff x="11677320" y="7543080"/>
            <a:chExt cx="3986640" cy="550800"/>
          </a:xfrm>
        </p:grpSpPr>
        <p:sp>
          <p:nvSpPr>
            <p:cNvPr id="208" name="Freeform 24"/>
            <p:cNvSpPr/>
            <p:nvPr/>
          </p:nvSpPr>
          <p:spPr>
            <a:xfrm>
              <a:off x="11677320" y="7543080"/>
              <a:ext cx="3986640" cy="550800"/>
            </a:xfrm>
            <a:custGeom>
              <a:avLst/>
              <a:gdLst>
                <a:gd name="textAreaLeft" fmla="*/ 0 w 3986640"/>
                <a:gd name="textAreaRight" fmla="*/ 3987720 w 3986640"/>
                <a:gd name="textAreaTop" fmla="*/ 0 h 550800"/>
                <a:gd name="textAreaBottom" fmla="*/ 551880 h 550800"/>
              </a:gdLst>
              <a:ahLst/>
              <a:cxnLst/>
              <a:rect l="textAreaLeft" t="textAreaTop" r="textAreaRight" b="textAreaBottom"/>
              <a:pathLst>
                <a:path w="5316855" h="7357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5044694" y="0"/>
                  </a:lnTo>
                  <a:cubicBezTo>
                    <a:pt x="5195062" y="0"/>
                    <a:pt x="5316855" y="121920"/>
                    <a:pt x="5316855" y="272161"/>
                  </a:cubicBezTo>
                  <a:lnTo>
                    <a:pt x="5316855" y="463550"/>
                  </a:lnTo>
                  <a:cubicBezTo>
                    <a:pt x="5316855" y="613918"/>
                    <a:pt x="5194935" y="735711"/>
                    <a:pt x="5044694" y="735711"/>
                  </a:cubicBezTo>
                  <a:lnTo>
                    <a:pt x="272161" y="735711"/>
                  </a:lnTo>
                  <a:cubicBezTo>
                    <a:pt x="121920" y="735838"/>
                    <a:pt x="0" y="613918"/>
                    <a:pt x="0" y="4635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09" name="TextBox 25"/>
          <p:cNvSpPr/>
          <p:nvPr/>
        </p:nvSpPr>
        <p:spPr>
          <a:xfrm>
            <a:off x="11847600" y="7542360"/>
            <a:ext cx="4560840" cy="46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🤖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RAG KNOWLEDGE ASSISTANT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212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13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214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15" name="Group 6"/>
          <p:cNvGrpSpPr/>
          <p:nvPr/>
        </p:nvGrpSpPr>
        <p:grpSpPr>
          <a:xfrm>
            <a:off x="992160" y="794160"/>
            <a:ext cx="1900080" cy="434880"/>
            <a:chOff x="992160" y="794160"/>
            <a:chExt cx="1900080" cy="434880"/>
          </a:xfrm>
        </p:grpSpPr>
        <p:sp>
          <p:nvSpPr>
            <p:cNvPr id="216" name="Freeform 7"/>
            <p:cNvSpPr/>
            <p:nvPr/>
          </p:nvSpPr>
          <p:spPr>
            <a:xfrm>
              <a:off x="992160" y="794160"/>
              <a:ext cx="1900080" cy="434880"/>
            </a:xfrm>
            <a:custGeom>
              <a:avLst/>
              <a:gdLst>
                <a:gd name="textAreaLeft" fmla="*/ 0 w 1900080"/>
                <a:gd name="textAreaRight" fmla="*/ 1901160 w 1900080"/>
                <a:gd name="textAreaTop" fmla="*/ 0 h 434880"/>
                <a:gd name="textAreaBottom" fmla="*/ 435960 h 434880"/>
              </a:gdLst>
              <a:ahLst/>
              <a:cxnLst/>
              <a:rect l="textAreaLeft" t="textAreaTop" r="textAreaRight" b="textAreaBottom"/>
              <a:pathLst>
                <a:path w="2535047" h="581406">
                  <a:moveTo>
                    <a:pt x="0" y="233934"/>
                  </a:moveTo>
                  <a:cubicBezTo>
                    <a:pt x="0" y="104775"/>
                    <a:pt x="104775" y="0"/>
                    <a:pt x="233934" y="0"/>
                  </a:cubicBezTo>
                  <a:lnTo>
                    <a:pt x="2301113" y="0"/>
                  </a:lnTo>
                  <a:cubicBezTo>
                    <a:pt x="2430272" y="0"/>
                    <a:pt x="2535047" y="104775"/>
                    <a:pt x="2535047" y="233934"/>
                  </a:cubicBezTo>
                  <a:lnTo>
                    <a:pt x="2535047" y="347472"/>
                  </a:lnTo>
                  <a:cubicBezTo>
                    <a:pt x="2535047" y="476631"/>
                    <a:pt x="2430272" y="581406"/>
                    <a:pt x="2301113" y="581406"/>
                  </a:cubicBezTo>
                  <a:lnTo>
                    <a:pt x="233934" y="581406"/>
                  </a:lnTo>
                  <a:cubicBezTo>
                    <a:pt x="104775" y="581406"/>
                    <a:pt x="0" y="476631"/>
                    <a:pt x="0" y="347472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17" name="TextBox 8"/>
          <p:cNvSpPr/>
          <p:nvPr/>
        </p:nvSpPr>
        <p:spPr>
          <a:xfrm>
            <a:off x="1138320" y="810360"/>
            <a:ext cx="252216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31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HISTORY OF CAD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Box 9"/>
          <p:cNvSpPr/>
          <p:nvPr/>
        </p:nvSpPr>
        <p:spPr>
          <a:xfrm>
            <a:off x="4174920" y="1285560"/>
            <a:ext cx="9937080" cy="78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865"/>
              </a:lnSpc>
            </a:pPr>
            <a:r>
              <a:rPr lang="en-US" sz="47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Evolution of CAD Technology</a:t>
            </a:r>
            <a:endParaRPr lang="en-US" sz="4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19" name="Group 10"/>
          <p:cNvGrpSpPr/>
          <p:nvPr/>
        </p:nvGrpSpPr>
        <p:grpSpPr>
          <a:xfrm>
            <a:off x="9129600" y="2389320"/>
            <a:ext cx="27360" cy="7102080"/>
            <a:chOff x="9129600" y="2389320"/>
            <a:chExt cx="27360" cy="7102080"/>
          </a:xfrm>
        </p:grpSpPr>
        <p:sp>
          <p:nvSpPr>
            <p:cNvPr id="220" name="Freeform 11"/>
            <p:cNvSpPr/>
            <p:nvPr/>
          </p:nvSpPr>
          <p:spPr>
            <a:xfrm>
              <a:off x="9129600" y="2389320"/>
              <a:ext cx="27360" cy="7102080"/>
            </a:xfrm>
            <a:custGeom>
              <a:avLst/>
              <a:gdLst>
                <a:gd name="textAreaLeft" fmla="*/ 0 w 27360"/>
                <a:gd name="textAreaRight" fmla="*/ 28440 w 27360"/>
                <a:gd name="textAreaTop" fmla="*/ 0 h 7102080"/>
                <a:gd name="textAreaBottom" fmla="*/ 7103160 h 7102080"/>
              </a:gdLst>
              <a:ahLst/>
              <a:cxnLst/>
              <a:rect l="textAreaLeft" t="textAreaTop" r="textAreaRight" b="textAreaBottom"/>
              <a:pathLst>
                <a:path w="38100" h="9471025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9451975"/>
                  </a:lnTo>
                  <a:cubicBezTo>
                    <a:pt x="38100" y="9462516"/>
                    <a:pt x="29591" y="9471025"/>
                    <a:pt x="19050" y="9471025"/>
                  </a:cubicBezTo>
                  <a:cubicBezTo>
                    <a:pt x="8509" y="9471025"/>
                    <a:pt x="0" y="9462516"/>
                    <a:pt x="0" y="9451975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3680" tIns="45000" rIns="1368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21" name="Group 12"/>
          <p:cNvGrpSpPr/>
          <p:nvPr/>
        </p:nvGrpSpPr>
        <p:grpSpPr>
          <a:xfrm>
            <a:off x="8685360" y="2649240"/>
            <a:ext cx="486360" cy="27360"/>
            <a:chOff x="8685360" y="2649240"/>
            <a:chExt cx="486360" cy="27360"/>
          </a:xfrm>
        </p:grpSpPr>
        <p:sp>
          <p:nvSpPr>
            <p:cNvPr id="222" name="Freeform 13"/>
            <p:cNvSpPr/>
            <p:nvPr/>
          </p:nvSpPr>
          <p:spPr>
            <a:xfrm>
              <a:off x="8685360" y="2649240"/>
              <a:ext cx="486360" cy="27360"/>
            </a:xfrm>
            <a:custGeom>
              <a:avLst/>
              <a:gdLst>
                <a:gd name="textAreaLeft" fmla="*/ 0 w 486360"/>
                <a:gd name="textAreaRight" fmla="*/ 487440 w 48636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649732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630682" y="0"/>
                  </a:lnTo>
                  <a:cubicBezTo>
                    <a:pt x="641223" y="0"/>
                    <a:pt x="649732" y="8509"/>
                    <a:pt x="649732" y="19050"/>
                  </a:cubicBezTo>
                  <a:cubicBezTo>
                    <a:pt x="649732" y="29591"/>
                    <a:pt x="641096" y="38100"/>
                    <a:pt x="630682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23" name="Group 14"/>
          <p:cNvGrpSpPr/>
          <p:nvPr/>
        </p:nvGrpSpPr>
        <p:grpSpPr>
          <a:xfrm>
            <a:off x="9052560" y="2572200"/>
            <a:ext cx="181440" cy="181440"/>
            <a:chOff x="9052560" y="2572200"/>
            <a:chExt cx="181440" cy="181440"/>
          </a:xfrm>
        </p:grpSpPr>
        <p:sp>
          <p:nvSpPr>
            <p:cNvPr id="224" name="Freeform 15"/>
            <p:cNvSpPr/>
            <p:nvPr/>
          </p:nvSpPr>
          <p:spPr>
            <a:xfrm>
              <a:off x="9052560" y="2572200"/>
              <a:ext cx="181440" cy="181440"/>
            </a:xfrm>
            <a:custGeom>
              <a:avLst/>
              <a:gdLst>
                <a:gd name="textAreaLeft" fmla="*/ 0 w 181440"/>
                <a:gd name="textAreaRight" fmla="*/ 182520 w 181440"/>
                <a:gd name="textAreaTop" fmla="*/ 0 h 181440"/>
                <a:gd name="textAreaBottom" fmla="*/ 182520 h 181440"/>
              </a:gdLst>
              <a:ahLst/>
              <a:cxnLst/>
              <a:rect l="textAreaLeft" t="textAreaTop" r="textAreaRight" b="textAreaBottom"/>
              <a:pathLst>
                <a:path w="243586" h="243586">
                  <a:moveTo>
                    <a:pt x="0" y="121793"/>
                  </a:moveTo>
                  <a:cubicBezTo>
                    <a:pt x="0" y="54483"/>
                    <a:pt x="54483" y="0"/>
                    <a:pt x="121793" y="0"/>
                  </a:cubicBezTo>
                  <a:cubicBezTo>
                    <a:pt x="189103" y="0"/>
                    <a:pt x="243586" y="54483"/>
                    <a:pt x="243586" y="121793"/>
                  </a:cubicBezTo>
                  <a:cubicBezTo>
                    <a:pt x="243586" y="189103"/>
                    <a:pt x="189103" y="243586"/>
                    <a:pt x="121793" y="243586"/>
                  </a:cubicBezTo>
                  <a:cubicBezTo>
                    <a:pt x="54483" y="243586"/>
                    <a:pt x="0" y="188976"/>
                    <a:pt x="0" y="121793"/>
                  </a:cubicBezTo>
                  <a:close/>
                </a:path>
              </a:pathLst>
            </a:custGeom>
            <a:solidFill>
              <a:srgbClr val="43895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25" name="TextBox 16"/>
          <p:cNvSpPr/>
          <p:nvPr/>
        </p:nvSpPr>
        <p:spPr>
          <a:xfrm>
            <a:off x="5123880" y="2463480"/>
            <a:ext cx="3044520" cy="3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r" defTabSz="914400">
              <a:lnSpc>
                <a:spcPts val="2869"/>
              </a:lnSpc>
            </a:pPr>
            <a:r>
              <a:rPr lang="en-US" sz="23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1963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Box 17"/>
          <p:cNvSpPr/>
          <p:nvPr/>
        </p:nvSpPr>
        <p:spPr>
          <a:xfrm>
            <a:off x="992160" y="2912760"/>
            <a:ext cx="7176240" cy="91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r"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Sketchpad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First interactive CAD system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27" name="Group 18"/>
          <p:cNvGrpSpPr/>
          <p:nvPr/>
        </p:nvGrpSpPr>
        <p:grpSpPr>
          <a:xfrm>
            <a:off x="9115560" y="4042440"/>
            <a:ext cx="486360" cy="27360"/>
            <a:chOff x="9115560" y="4042440"/>
            <a:chExt cx="486360" cy="27360"/>
          </a:xfrm>
        </p:grpSpPr>
        <p:sp>
          <p:nvSpPr>
            <p:cNvPr id="228" name="Freeform 19"/>
            <p:cNvSpPr/>
            <p:nvPr/>
          </p:nvSpPr>
          <p:spPr>
            <a:xfrm>
              <a:off x="9115560" y="4042440"/>
              <a:ext cx="486360" cy="27360"/>
            </a:xfrm>
            <a:custGeom>
              <a:avLst/>
              <a:gdLst>
                <a:gd name="textAreaLeft" fmla="*/ 0 w 486360"/>
                <a:gd name="textAreaRight" fmla="*/ 487440 w 48636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649732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630682" y="0"/>
                  </a:lnTo>
                  <a:cubicBezTo>
                    <a:pt x="641223" y="0"/>
                    <a:pt x="649732" y="8509"/>
                    <a:pt x="649732" y="19050"/>
                  </a:cubicBezTo>
                  <a:cubicBezTo>
                    <a:pt x="649732" y="29591"/>
                    <a:pt x="641096" y="38100"/>
                    <a:pt x="630682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29" name="Group 20"/>
          <p:cNvGrpSpPr/>
          <p:nvPr/>
        </p:nvGrpSpPr>
        <p:grpSpPr>
          <a:xfrm>
            <a:off x="9052560" y="3965400"/>
            <a:ext cx="181440" cy="181440"/>
            <a:chOff x="9052560" y="3965400"/>
            <a:chExt cx="181440" cy="181440"/>
          </a:xfrm>
        </p:grpSpPr>
        <p:sp>
          <p:nvSpPr>
            <p:cNvPr id="230" name="Freeform 21"/>
            <p:cNvSpPr/>
            <p:nvPr/>
          </p:nvSpPr>
          <p:spPr>
            <a:xfrm>
              <a:off x="9052560" y="3965400"/>
              <a:ext cx="181440" cy="181440"/>
            </a:xfrm>
            <a:custGeom>
              <a:avLst/>
              <a:gdLst>
                <a:gd name="textAreaLeft" fmla="*/ 0 w 181440"/>
                <a:gd name="textAreaRight" fmla="*/ 182520 w 181440"/>
                <a:gd name="textAreaTop" fmla="*/ 0 h 181440"/>
                <a:gd name="textAreaBottom" fmla="*/ 182520 h 181440"/>
              </a:gdLst>
              <a:ahLst/>
              <a:cxnLst/>
              <a:rect l="textAreaLeft" t="textAreaTop" r="textAreaRight" b="textAreaBottom"/>
              <a:pathLst>
                <a:path w="243586" h="243586">
                  <a:moveTo>
                    <a:pt x="0" y="121793"/>
                  </a:moveTo>
                  <a:cubicBezTo>
                    <a:pt x="0" y="54483"/>
                    <a:pt x="54483" y="0"/>
                    <a:pt x="121793" y="0"/>
                  </a:cubicBezTo>
                  <a:cubicBezTo>
                    <a:pt x="189103" y="0"/>
                    <a:pt x="243586" y="54483"/>
                    <a:pt x="243586" y="121793"/>
                  </a:cubicBezTo>
                  <a:cubicBezTo>
                    <a:pt x="243586" y="189103"/>
                    <a:pt x="189103" y="243586"/>
                    <a:pt x="121793" y="243586"/>
                  </a:cubicBezTo>
                  <a:cubicBezTo>
                    <a:pt x="54483" y="243586"/>
                    <a:pt x="0" y="188976"/>
                    <a:pt x="0" y="121793"/>
                  </a:cubicBezTo>
                  <a:close/>
                </a:path>
              </a:pathLst>
            </a:custGeom>
            <a:solidFill>
              <a:srgbClr val="43895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31" name="TextBox 22"/>
          <p:cNvSpPr/>
          <p:nvPr/>
        </p:nvSpPr>
        <p:spPr>
          <a:xfrm>
            <a:off x="10118520" y="3856680"/>
            <a:ext cx="3044520" cy="3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69"/>
              </a:lnSpc>
            </a:pPr>
            <a:r>
              <a:rPr lang="en-US" sz="23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1982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Box 23"/>
          <p:cNvSpPr/>
          <p:nvPr/>
        </p:nvSpPr>
        <p:spPr>
          <a:xfrm>
            <a:off x="10118520" y="4305960"/>
            <a:ext cx="7176240" cy="91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AutoDesk → AutoCAD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Desktop CAD goes mainstream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33" name="Group 24"/>
          <p:cNvGrpSpPr/>
          <p:nvPr/>
        </p:nvGrpSpPr>
        <p:grpSpPr>
          <a:xfrm>
            <a:off x="8685360" y="5268240"/>
            <a:ext cx="486360" cy="27360"/>
            <a:chOff x="8685360" y="5268240"/>
            <a:chExt cx="486360" cy="27360"/>
          </a:xfrm>
        </p:grpSpPr>
        <p:sp>
          <p:nvSpPr>
            <p:cNvPr id="234" name="Freeform 25"/>
            <p:cNvSpPr/>
            <p:nvPr/>
          </p:nvSpPr>
          <p:spPr>
            <a:xfrm>
              <a:off x="8685360" y="5268240"/>
              <a:ext cx="486360" cy="27360"/>
            </a:xfrm>
            <a:custGeom>
              <a:avLst/>
              <a:gdLst>
                <a:gd name="textAreaLeft" fmla="*/ 0 w 486360"/>
                <a:gd name="textAreaRight" fmla="*/ 487440 w 48636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649732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630682" y="0"/>
                  </a:lnTo>
                  <a:cubicBezTo>
                    <a:pt x="641223" y="0"/>
                    <a:pt x="649732" y="8509"/>
                    <a:pt x="649732" y="19050"/>
                  </a:cubicBezTo>
                  <a:cubicBezTo>
                    <a:pt x="649732" y="29591"/>
                    <a:pt x="641096" y="38100"/>
                    <a:pt x="630682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35" name="Group 26"/>
          <p:cNvGrpSpPr/>
          <p:nvPr/>
        </p:nvGrpSpPr>
        <p:grpSpPr>
          <a:xfrm>
            <a:off x="9052560" y="5191200"/>
            <a:ext cx="181440" cy="181440"/>
            <a:chOff x="9052560" y="5191200"/>
            <a:chExt cx="181440" cy="181440"/>
          </a:xfrm>
        </p:grpSpPr>
        <p:sp>
          <p:nvSpPr>
            <p:cNvPr id="236" name="Freeform 27"/>
            <p:cNvSpPr/>
            <p:nvPr/>
          </p:nvSpPr>
          <p:spPr>
            <a:xfrm>
              <a:off x="9052560" y="5191200"/>
              <a:ext cx="181440" cy="181440"/>
            </a:xfrm>
            <a:custGeom>
              <a:avLst/>
              <a:gdLst>
                <a:gd name="textAreaLeft" fmla="*/ 0 w 181440"/>
                <a:gd name="textAreaRight" fmla="*/ 182520 w 181440"/>
                <a:gd name="textAreaTop" fmla="*/ 0 h 181440"/>
                <a:gd name="textAreaBottom" fmla="*/ 182520 h 181440"/>
              </a:gdLst>
              <a:ahLst/>
              <a:cxnLst/>
              <a:rect l="textAreaLeft" t="textAreaTop" r="textAreaRight" b="textAreaBottom"/>
              <a:pathLst>
                <a:path w="243586" h="243586">
                  <a:moveTo>
                    <a:pt x="0" y="121793"/>
                  </a:moveTo>
                  <a:cubicBezTo>
                    <a:pt x="0" y="54483"/>
                    <a:pt x="54483" y="0"/>
                    <a:pt x="121793" y="0"/>
                  </a:cubicBezTo>
                  <a:cubicBezTo>
                    <a:pt x="189103" y="0"/>
                    <a:pt x="243586" y="54483"/>
                    <a:pt x="243586" y="121793"/>
                  </a:cubicBezTo>
                  <a:cubicBezTo>
                    <a:pt x="243586" y="189103"/>
                    <a:pt x="189103" y="243586"/>
                    <a:pt x="121793" y="243586"/>
                  </a:cubicBezTo>
                  <a:cubicBezTo>
                    <a:pt x="54483" y="243586"/>
                    <a:pt x="0" y="188976"/>
                    <a:pt x="0" y="121793"/>
                  </a:cubicBezTo>
                  <a:close/>
                </a:path>
              </a:pathLst>
            </a:custGeom>
            <a:solidFill>
              <a:srgbClr val="43895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37" name="TextBox 28"/>
          <p:cNvSpPr/>
          <p:nvPr/>
        </p:nvSpPr>
        <p:spPr>
          <a:xfrm>
            <a:off x="5123880" y="5082480"/>
            <a:ext cx="3044520" cy="3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r" defTabSz="914400">
              <a:lnSpc>
                <a:spcPts val="2869"/>
              </a:lnSpc>
            </a:pPr>
            <a:r>
              <a:rPr lang="en-US" sz="23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2000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Box 29"/>
          <p:cNvSpPr/>
          <p:nvPr/>
        </p:nvSpPr>
        <p:spPr>
          <a:xfrm>
            <a:off x="992160" y="5531760"/>
            <a:ext cx="7176240" cy="91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r"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Parametric CAD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SolidWorks and CATIA dominate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39" name="Group 30"/>
          <p:cNvGrpSpPr/>
          <p:nvPr/>
        </p:nvGrpSpPr>
        <p:grpSpPr>
          <a:xfrm>
            <a:off x="9115560" y="6493680"/>
            <a:ext cx="486360" cy="27360"/>
            <a:chOff x="9115560" y="6493680"/>
            <a:chExt cx="486360" cy="27360"/>
          </a:xfrm>
        </p:grpSpPr>
        <p:sp>
          <p:nvSpPr>
            <p:cNvPr id="240" name="Freeform 31"/>
            <p:cNvSpPr/>
            <p:nvPr/>
          </p:nvSpPr>
          <p:spPr>
            <a:xfrm>
              <a:off x="9115560" y="6493680"/>
              <a:ext cx="486360" cy="27360"/>
            </a:xfrm>
            <a:custGeom>
              <a:avLst/>
              <a:gdLst>
                <a:gd name="textAreaLeft" fmla="*/ 0 w 486360"/>
                <a:gd name="textAreaRight" fmla="*/ 487440 w 48636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649732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630682" y="0"/>
                  </a:lnTo>
                  <a:cubicBezTo>
                    <a:pt x="641223" y="0"/>
                    <a:pt x="649732" y="8509"/>
                    <a:pt x="649732" y="19050"/>
                  </a:cubicBezTo>
                  <a:cubicBezTo>
                    <a:pt x="649732" y="29591"/>
                    <a:pt x="641096" y="38100"/>
                    <a:pt x="630682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41" name="Group 32"/>
          <p:cNvGrpSpPr/>
          <p:nvPr/>
        </p:nvGrpSpPr>
        <p:grpSpPr>
          <a:xfrm>
            <a:off x="9052560" y="6416640"/>
            <a:ext cx="181440" cy="181440"/>
            <a:chOff x="9052560" y="6416640"/>
            <a:chExt cx="181440" cy="181440"/>
          </a:xfrm>
        </p:grpSpPr>
        <p:sp>
          <p:nvSpPr>
            <p:cNvPr id="242" name="Freeform 33"/>
            <p:cNvSpPr/>
            <p:nvPr/>
          </p:nvSpPr>
          <p:spPr>
            <a:xfrm>
              <a:off x="9052560" y="6416640"/>
              <a:ext cx="181440" cy="181440"/>
            </a:xfrm>
            <a:custGeom>
              <a:avLst/>
              <a:gdLst>
                <a:gd name="textAreaLeft" fmla="*/ 0 w 181440"/>
                <a:gd name="textAreaRight" fmla="*/ 182520 w 181440"/>
                <a:gd name="textAreaTop" fmla="*/ 0 h 181440"/>
                <a:gd name="textAreaBottom" fmla="*/ 182520 h 181440"/>
              </a:gdLst>
              <a:ahLst/>
              <a:cxnLst/>
              <a:rect l="textAreaLeft" t="textAreaTop" r="textAreaRight" b="textAreaBottom"/>
              <a:pathLst>
                <a:path w="243586" h="243586">
                  <a:moveTo>
                    <a:pt x="0" y="121793"/>
                  </a:moveTo>
                  <a:cubicBezTo>
                    <a:pt x="0" y="54483"/>
                    <a:pt x="54483" y="0"/>
                    <a:pt x="121793" y="0"/>
                  </a:cubicBezTo>
                  <a:cubicBezTo>
                    <a:pt x="189103" y="0"/>
                    <a:pt x="243586" y="54483"/>
                    <a:pt x="243586" y="121793"/>
                  </a:cubicBezTo>
                  <a:cubicBezTo>
                    <a:pt x="243586" y="189103"/>
                    <a:pt x="189103" y="243586"/>
                    <a:pt x="121793" y="243586"/>
                  </a:cubicBezTo>
                  <a:cubicBezTo>
                    <a:pt x="54483" y="243586"/>
                    <a:pt x="0" y="188976"/>
                    <a:pt x="0" y="121793"/>
                  </a:cubicBezTo>
                  <a:close/>
                </a:path>
              </a:pathLst>
            </a:custGeom>
            <a:solidFill>
              <a:srgbClr val="43895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43" name="TextBox 34"/>
          <p:cNvSpPr/>
          <p:nvPr/>
        </p:nvSpPr>
        <p:spPr>
          <a:xfrm>
            <a:off x="10118520" y="6308280"/>
            <a:ext cx="3044520" cy="3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69"/>
              </a:lnSpc>
            </a:pPr>
            <a:r>
              <a:rPr lang="en-US" sz="23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2020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Box 35"/>
          <p:cNvSpPr/>
          <p:nvPr/>
        </p:nvSpPr>
        <p:spPr>
          <a:xfrm>
            <a:off x="10118520" y="6757560"/>
            <a:ext cx="7176240" cy="91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AI-Assisted CAD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Machine learning enters design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45" name="Group 36"/>
          <p:cNvGrpSpPr/>
          <p:nvPr/>
        </p:nvGrpSpPr>
        <p:grpSpPr>
          <a:xfrm>
            <a:off x="8685360" y="7719480"/>
            <a:ext cx="486360" cy="27360"/>
            <a:chOff x="8685360" y="7719480"/>
            <a:chExt cx="486360" cy="27360"/>
          </a:xfrm>
        </p:grpSpPr>
        <p:sp>
          <p:nvSpPr>
            <p:cNvPr id="246" name="Freeform 37"/>
            <p:cNvSpPr/>
            <p:nvPr/>
          </p:nvSpPr>
          <p:spPr>
            <a:xfrm>
              <a:off x="8685360" y="7719480"/>
              <a:ext cx="486360" cy="27360"/>
            </a:xfrm>
            <a:custGeom>
              <a:avLst/>
              <a:gdLst>
                <a:gd name="textAreaLeft" fmla="*/ 0 w 486360"/>
                <a:gd name="textAreaRight" fmla="*/ 487440 w 48636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649732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630682" y="0"/>
                  </a:lnTo>
                  <a:cubicBezTo>
                    <a:pt x="641223" y="0"/>
                    <a:pt x="649732" y="8509"/>
                    <a:pt x="649732" y="19050"/>
                  </a:cubicBezTo>
                  <a:cubicBezTo>
                    <a:pt x="649732" y="29591"/>
                    <a:pt x="641096" y="38100"/>
                    <a:pt x="630682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47" name="Group 38"/>
          <p:cNvGrpSpPr/>
          <p:nvPr/>
        </p:nvGrpSpPr>
        <p:grpSpPr>
          <a:xfrm>
            <a:off x="9052560" y="7642440"/>
            <a:ext cx="181440" cy="181440"/>
            <a:chOff x="9052560" y="7642440"/>
            <a:chExt cx="181440" cy="181440"/>
          </a:xfrm>
        </p:grpSpPr>
        <p:sp>
          <p:nvSpPr>
            <p:cNvPr id="248" name="Freeform 39"/>
            <p:cNvSpPr/>
            <p:nvPr/>
          </p:nvSpPr>
          <p:spPr>
            <a:xfrm>
              <a:off x="9052560" y="7642440"/>
              <a:ext cx="181440" cy="181440"/>
            </a:xfrm>
            <a:custGeom>
              <a:avLst/>
              <a:gdLst>
                <a:gd name="textAreaLeft" fmla="*/ 0 w 181440"/>
                <a:gd name="textAreaRight" fmla="*/ 182520 w 181440"/>
                <a:gd name="textAreaTop" fmla="*/ 0 h 181440"/>
                <a:gd name="textAreaBottom" fmla="*/ 182520 h 181440"/>
              </a:gdLst>
              <a:ahLst/>
              <a:cxnLst/>
              <a:rect l="textAreaLeft" t="textAreaTop" r="textAreaRight" b="textAreaBottom"/>
              <a:pathLst>
                <a:path w="243586" h="243586">
                  <a:moveTo>
                    <a:pt x="0" y="121793"/>
                  </a:moveTo>
                  <a:cubicBezTo>
                    <a:pt x="0" y="54483"/>
                    <a:pt x="54483" y="0"/>
                    <a:pt x="121793" y="0"/>
                  </a:cubicBezTo>
                  <a:cubicBezTo>
                    <a:pt x="189103" y="0"/>
                    <a:pt x="243586" y="54483"/>
                    <a:pt x="243586" y="121793"/>
                  </a:cubicBezTo>
                  <a:cubicBezTo>
                    <a:pt x="243586" y="189103"/>
                    <a:pt x="189103" y="243586"/>
                    <a:pt x="121793" y="243586"/>
                  </a:cubicBezTo>
                  <a:cubicBezTo>
                    <a:pt x="54483" y="243586"/>
                    <a:pt x="0" y="188976"/>
                    <a:pt x="0" y="121793"/>
                  </a:cubicBezTo>
                  <a:close/>
                </a:path>
              </a:pathLst>
            </a:custGeom>
            <a:solidFill>
              <a:srgbClr val="43895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49" name="TextBox 40"/>
          <p:cNvSpPr/>
          <p:nvPr/>
        </p:nvSpPr>
        <p:spPr>
          <a:xfrm>
            <a:off x="5123880" y="7534080"/>
            <a:ext cx="3044520" cy="3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r" defTabSz="914400">
              <a:lnSpc>
                <a:spcPts val="2869"/>
              </a:lnSpc>
            </a:pPr>
            <a:r>
              <a:rPr lang="en-US" sz="2300" b="1" u="none" strike="noStrike">
                <a:solidFill>
                  <a:srgbClr val="405449"/>
                </a:solidFill>
                <a:effectLst/>
                <a:uFillTx/>
                <a:latin typeface="Fraunces Bold"/>
                <a:ea typeface="Fraunces Bold"/>
              </a:rPr>
              <a:t>2025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Box 41"/>
          <p:cNvSpPr/>
          <p:nvPr/>
        </p:nvSpPr>
        <p:spPr>
          <a:xfrm>
            <a:off x="992160" y="7983000"/>
            <a:ext cx="7176240" cy="91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r" defTabSz="914400">
              <a:lnSpc>
                <a:spcPts val="2826"/>
              </a:lnSpc>
            </a:pPr>
            <a:r>
              <a:rPr lang="en-US" sz="19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CadArena ★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LLM + RAG + real-time DXF generation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253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54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255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56" name="Group 6"/>
          <p:cNvGrpSpPr/>
          <p:nvPr/>
        </p:nvGrpSpPr>
        <p:grpSpPr>
          <a:xfrm>
            <a:off x="992160" y="883800"/>
            <a:ext cx="1596960" cy="414360"/>
            <a:chOff x="992160" y="883800"/>
            <a:chExt cx="1596960" cy="414360"/>
          </a:xfrm>
        </p:grpSpPr>
        <p:sp>
          <p:nvSpPr>
            <p:cNvPr id="257" name="Freeform 7"/>
            <p:cNvSpPr/>
            <p:nvPr/>
          </p:nvSpPr>
          <p:spPr>
            <a:xfrm>
              <a:off x="992160" y="883800"/>
              <a:ext cx="1596960" cy="414360"/>
            </a:xfrm>
            <a:custGeom>
              <a:avLst/>
              <a:gdLst>
                <a:gd name="textAreaLeft" fmla="*/ 0 w 1596960"/>
                <a:gd name="textAreaRight" fmla="*/ 1598040 w 1596960"/>
                <a:gd name="textAreaTop" fmla="*/ 0 h 414360"/>
                <a:gd name="textAreaBottom" fmla="*/ 415440 h 414360"/>
              </a:gdLst>
              <a:ahLst/>
              <a:cxnLst/>
              <a:rect l="textAreaLeft" t="textAreaTop" r="textAreaRight" b="textAreaBottom"/>
              <a:pathLst>
                <a:path w="2130806" h="553847">
                  <a:moveTo>
                    <a:pt x="0" y="225425"/>
                  </a:moveTo>
                  <a:cubicBezTo>
                    <a:pt x="0" y="100965"/>
                    <a:pt x="100965" y="0"/>
                    <a:pt x="225425" y="0"/>
                  </a:cubicBezTo>
                  <a:lnTo>
                    <a:pt x="1905381" y="0"/>
                  </a:lnTo>
                  <a:cubicBezTo>
                    <a:pt x="2029841" y="0"/>
                    <a:pt x="2130806" y="100965"/>
                    <a:pt x="2130806" y="225425"/>
                  </a:cubicBezTo>
                  <a:lnTo>
                    <a:pt x="2130806" y="328422"/>
                  </a:lnTo>
                  <a:cubicBezTo>
                    <a:pt x="2130806" y="452882"/>
                    <a:pt x="2029841" y="553847"/>
                    <a:pt x="1905381" y="553847"/>
                  </a:cubicBezTo>
                  <a:lnTo>
                    <a:pt x="225425" y="553847"/>
                  </a:lnTo>
                  <a:cubicBezTo>
                    <a:pt x="100965" y="553847"/>
                    <a:pt x="0" y="452882"/>
                    <a:pt x="0" y="328422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58" name="TextBox 8"/>
          <p:cNvSpPr/>
          <p:nvPr/>
        </p:nvSpPr>
        <p:spPr>
          <a:xfrm>
            <a:off x="1132920" y="897120"/>
            <a:ext cx="2229840" cy="330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049"/>
              </a:lnSpc>
            </a:pPr>
            <a:r>
              <a:rPr lang="en-US" sz="14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THE PROBLEM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Box 9"/>
          <p:cNvSpPr/>
          <p:nvPr/>
        </p:nvSpPr>
        <p:spPr>
          <a:xfrm>
            <a:off x="2362680" y="1348200"/>
            <a:ext cx="13561200" cy="72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740"/>
              </a:lnSpc>
            </a:pPr>
            <a:r>
              <a:rPr lang="en-US" sz="4600" b="1" u="none" strike="noStrike">
                <a:solidFill>
                  <a:srgbClr val="1A3A5C"/>
                </a:solidFill>
                <a:effectLst/>
                <a:uFillTx/>
                <a:latin typeface="Fraunces Bold"/>
                <a:ea typeface="Fraunces Bold"/>
              </a:rPr>
              <a:t>Why Traditional CAD Workflows Fall Short?</a:t>
            </a:r>
            <a:endParaRPr lang="en-US" sz="4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60" name="Group 10"/>
          <p:cNvGrpSpPr/>
          <p:nvPr/>
        </p:nvGrpSpPr>
        <p:grpSpPr>
          <a:xfrm>
            <a:off x="992160" y="2401920"/>
            <a:ext cx="16302600" cy="828720"/>
            <a:chOff x="992160" y="2401920"/>
            <a:chExt cx="16302600" cy="828720"/>
          </a:xfrm>
        </p:grpSpPr>
        <p:sp>
          <p:nvSpPr>
            <p:cNvPr id="261" name="Freeform 11"/>
            <p:cNvSpPr/>
            <p:nvPr/>
          </p:nvSpPr>
          <p:spPr>
            <a:xfrm>
              <a:off x="992160" y="2401920"/>
              <a:ext cx="16302600" cy="828720"/>
            </a:xfrm>
            <a:custGeom>
              <a:avLst/>
              <a:gdLst>
                <a:gd name="textAreaLeft" fmla="*/ 0 w 16302600"/>
                <a:gd name="textAreaRight" fmla="*/ 16303680 w 16302600"/>
                <a:gd name="textAreaTop" fmla="*/ 0 h 828720"/>
                <a:gd name="textAreaBottom" fmla="*/ 829800 h 828720"/>
              </a:gdLst>
              <a:ahLst/>
              <a:cxnLst/>
              <a:rect l="textAreaLeft" t="textAreaTop" r="textAreaRight" b="textAreaBottom"/>
              <a:pathLst>
                <a:path w="21738082" h="1106551">
                  <a:moveTo>
                    <a:pt x="0" y="281813"/>
                  </a:moveTo>
                  <a:cubicBezTo>
                    <a:pt x="0" y="126111"/>
                    <a:pt x="126111" y="0"/>
                    <a:pt x="281813" y="0"/>
                  </a:cubicBezTo>
                  <a:lnTo>
                    <a:pt x="21456269" y="0"/>
                  </a:lnTo>
                  <a:cubicBezTo>
                    <a:pt x="21611844" y="0"/>
                    <a:pt x="21738082" y="126111"/>
                    <a:pt x="21738082" y="281813"/>
                  </a:cubicBezTo>
                  <a:lnTo>
                    <a:pt x="21738082" y="824738"/>
                  </a:lnTo>
                  <a:cubicBezTo>
                    <a:pt x="21738082" y="980313"/>
                    <a:pt x="21611971" y="1106551"/>
                    <a:pt x="21456269" y="1106551"/>
                  </a:cubicBezTo>
                  <a:lnTo>
                    <a:pt x="281813" y="1106551"/>
                  </a:lnTo>
                  <a:cubicBezTo>
                    <a:pt x="126111" y="1106551"/>
                    <a:pt x="0" y="980313"/>
                    <a:pt x="0" y="824738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62" name="Group 12"/>
          <p:cNvGrpSpPr/>
          <p:nvPr/>
        </p:nvGrpSpPr>
        <p:grpSpPr>
          <a:xfrm>
            <a:off x="1226880" y="2718720"/>
            <a:ext cx="292320" cy="233640"/>
            <a:chOff x="1226880" y="2718720"/>
            <a:chExt cx="292320" cy="233640"/>
          </a:xfrm>
        </p:grpSpPr>
        <p:sp>
          <p:nvSpPr>
            <p:cNvPr id="263" name="Freeform 13" descr="preencoded.png"/>
            <p:cNvSpPr/>
            <p:nvPr/>
          </p:nvSpPr>
          <p:spPr>
            <a:xfrm>
              <a:off x="1226880" y="2718720"/>
              <a:ext cx="292320" cy="233640"/>
            </a:xfrm>
            <a:custGeom>
              <a:avLst/>
              <a:gdLst>
                <a:gd name="textAreaLeft" fmla="*/ 0 w 292320"/>
                <a:gd name="textAreaRight" fmla="*/ 293400 w 292320"/>
                <a:gd name="textAreaTop" fmla="*/ 0 h 233640"/>
                <a:gd name="textAreaBottom" fmla="*/ 234720 h 233640"/>
              </a:gdLst>
              <a:ahLst/>
              <a:cxnLst/>
              <a:rect l="textAreaLeft" t="textAreaTop" r="textAreaRight" b="textAreaBottom"/>
              <a:pathLst>
                <a:path w="391287" h="312928">
                  <a:moveTo>
                    <a:pt x="0" y="0"/>
                  </a:moveTo>
                  <a:lnTo>
                    <a:pt x="391287" y="0"/>
                  </a:lnTo>
                  <a:lnTo>
                    <a:pt x="391287" y="312928"/>
                  </a:lnTo>
                  <a:lnTo>
                    <a:pt x="0" y="312928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64" name="TextBox 14"/>
          <p:cNvSpPr/>
          <p:nvPr/>
        </p:nvSpPr>
        <p:spPr>
          <a:xfrm>
            <a:off x="1297800" y="2588400"/>
            <a:ext cx="1621908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D4AF37"/>
                </a:solidFill>
                <a:effectLst/>
                <a:uFillTx/>
                <a:latin typeface="Arimo"/>
                <a:ea typeface="Arimo"/>
              </a:rPr>
              <a:t>Architects still translate ideas into drawings manually — this is slow, error-prone, and inaccessible.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65" name="Group 15"/>
          <p:cNvGrpSpPr/>
          <p:nvPr/>
        </p:nvGrpSpPr>
        <p:grpSpPr>
          <a:xfrm>
            <a:off x="1256400" y="3450600"/>
            <a:ext cx="27360" cy="5951520"/>
            <a:chOff x="1256400" y="3450600"/>
            <a:chExt cx="27360" cy="5951520"/>
          </a:xfrm>
        </p:grpSpPr>
        <p:sp>
          <p:nvSpPr>
            <p:cNvPr id="266" name="Freeform 16"/>
            <p:cNvSpPr/>
            <p:nvPr/>
          </p:nvSpPr>
          <p:spPr>
            <a:xfrm>
              <a:off x="1256400" y="3450600"/>
              <a:ext cx="27360" cy="5951520"/>
            </a:xfrm>
            <a:custGeom>
              <a:avLst/>
              <a:gdLst>
                <a:gd name="textAreaLeft" fmla="*/ 0 w 27360"/>
                <a:gd name="textAreaRight" fmla="*/ 28440 w 27360"/>
                <a:gd name="textAreaTop" fmla="*/ 0 h 5951520"/>
                <a:gd name="textAreaBottom" fmla="*/ 5952600 h 5951520"/>
              </a:gdLst>
              <a:ahLst/>
              <a:cxnLst/>
              <a:rect l="textAreaLeft" t="textAreaTop" r="textAreaRight" b="textAreaBottom"/>
              <a:pathLst>
                <a:path w="38100" h="7936865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7917815"/>
                  </a:lnTo>
                  <a:cubicBezTo>
                    <a:pt x="38100" y="7928356"/>
                    <a:pt x="29591" y="7936865"/>
                    <a:pt x="19050" y="7936865"/>
                  </a:cubicBezTo>
                  <a:cubicBezTo>
                    <a:pt x="8509" y="7936865"/>
                    <a:pt x="0" y="7928356"/>
                    <a:pt x="0" y="7917815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3680" tIns="45000" rIns="1368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67" name="Group 17"/>
          <p:cNvGrpSpPr/>
          <p:nvPr/>
        </p:nvGrpSpPr>
        <p:grpSpPr>
          <a:xfrm>
            <a:off x="1491840" y="3700440"/>
            <a:ext cx="703440" cy="27360"/>
            <a:chOff x="1491840" y="3700440"/>
            <a:chExt cx="703440" cy="27360"/>
          </a:xfrm>
        </p:grpSpPr>
        <p:sp>
          <p:nvSpPr>
            <p:cNvPr id="268" name="Freeform 18"/>
            <p:cNvSpPr/>
            <p:nvPr/>
          </p:nvSpPr>
          <p:spPr>
            <a:xfrm>
              <a:off x="1491840" y="3700440"/>
              <a:ext cx="703440" cy="27360"/>
            </a:xfrm>
            <a:custGeom>
              <a:avLst/>
              <a:gdLst>
                <a:gd name="textAreaLeft" fmla="*/ 0 w 703440"/>
                <a:gd name="textAreaRight" fmla="*/ 704520 w 70344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39165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20115" y="0"/>
                  </a:lnTo>
                  <a:cubicBezTo>
                    <a:pt x="930656" y="0"/>
                    <a:pt x="939165" y="8509"/>
                    <a:pt x="939165" y="19050"/>
                  </a:cubicBezTo>
                  <a:cubicBezTo>
                    <a:pt x="939165" y="29591"/>
                    <a:pt x="930656" y="38100"/>
                    <a:pt x="920115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69" name="Group 19"/>
          <p:cNvGrpSpPr/>
          <p:nvPr/>
        </p:nvGrpSpPr>
        <p:grpSpPr>
          <a:xfrm>
            <a:off x="992160" y="3450600"/>
            <a:ext cx="527040" cy="527040"/>
            <a:chOff x="992160" y="3450600"/>
            <a:chExt cx="527040" cy="527040"/>
          </a:xfrm>
        </p:grpSpPr>
        <p:sp>
          <p:nvSpPr>
            <p:cNvPr id="270" name="Freeform 20"/>
            <p:cNvSpPr/>
            <p:nvPr/>
          </p:nvSpPr>
          <p:spPr>
            <a:xfrm>
              <a:off x="992160" y="3450600"/>
              <a:ext cx="527040" cy="527040"/>
            </a:xfrm>
            <a:custGeom>
              <a:avLst/>
              <a:gdLst>
                <a:gd name="textAreaLeft" fmla="*/ 0 w 527040"/>
                <a:gd name="textAreaRight" fmla="*/ 528120 w 527040"/>
                <a:gd name="textAreaTop" fmla="*/ 0 h 527040"/>
                <a:gd name="textAreaBottom" fmla="*/ 528120 h 527040"/>
              </a:gdLst>
              <a:ahLst/>
              <a:cxnLst/>
              <a:rect l="textAreaLeft" t="textAreaTop" r="textAreaRight" b="textAreaBottom"/>
              <a:pathLst>
                <a:path w="704215" h="704342">
                  <a:moveTo>
                    <a:pt x="0" y="281813"/>
                  </a:moveTo>
                  <a:cubicBezTo>
                    <a:pt x="0" y="126111"/>
                    <a:pt x="126111" y="0"/>
                    <a:pt x="281813" y="0"/>
                  </a:cubicBezTo>
                  <a:lnTo>
                    <a:pt x="422529" y="0"/>
                  </a:lnTo>
                  <a:cubicBezTo>
                    <a:pt x="578104" y="0"/>
                    <a:pt x="704215" y="126111"/>
                    <a:pt x="704215" y="281813"/>
                  </a:cubicBezTo>
                  <a:lnTo>
                    <a:pt x="704215" y="422529"/>
                  </a:lnTo>
                  <a:cubicBezTo>
                    <a:pt x="704215" y="578104"/>
                    <a:pt x="578104" y="704342"/>
                    <a:pt x="422402" y="704342"/>
                  </a:cubicBezTo>
                  <a:lnTo>
                    <a:pt x="281813" y="704342"/>
                  </a:lnTo>
                  <a:cubicBezTo>
                    <a:pt x="126111" y="704215"/>
                    <a:pt x="0" y="578104"/>
                    <a:pt x="0" y="422529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71" name="Group 21"/>
          <p:cNvGrpSpPr/>
          <p:nvPr/>
        </p:nvGrpSpPr>
        <p:grpSpPr>
          <a:xfrm>
            <a:off x="1080000" y="3494520"/>
            <a:ext cx="351000" cy="439200"/>
            <a:chOff x="1080000" y="3494520"/>
            <a:chExt cx="351000" cy="439200"/>
          </a:xfrm>
        </p:grpSpPr>
        <p:sp>
          <p:nvSpPr>
            <p:cNvPr id="272" name="Freeform 22"/>
            <p:cNvSpPr/>
            <p:nvPr/>
          </p:nvSpPr>
          <p:spPr>
            <a:xfrm>
              <a:off x="1080000" y="3494520"/>
              <a:ext cx="351000" cy="439200"/>
            </a:xfrm>
            <a:custGeom>
              <a:avLst/>
              <a:gdLst>
                <a:gd name="textAreaLeft" fmla="*/ 0 w 351000"/>
                <a:gd name="textAreaRight" fmla="*/ 352080 w 351000"/>
                <a:gd name="textAreaTop" fmla="*/ 0 h 439200"/>
                <a:gd name="textAreaBottom" fmla="*/ 440280 h 439200"/>
              </a:gdLst>
              <a:ahLst/>
              <a:cxnLst/>
              <a:rect l="textAreaLeft" t="textAreaTop" r="textAreaRight" b="textAreaBottom"/>
              <a:pathLst>
                <a:path w="469504" h="586979">
                  <a:moveTo>
                    <a:pt x="0" y="0"/>
                  </a:moveTo>
                  <a:lnTo>
                    <a:pt x="469504" y="0"/>
                  </a:lnTo>
                  <a:lnTo>
                    <a:pt x="469504" y="586979"/>
                  </a:lnTo>
                  <a:lnTo>
                    <a:pt x="0" y="586979"/>
                  </a:lnTo>
                  <a:close/>
                </a:path>
              </a:pathLst>
            </a:custGeom>
            <a:blipFill rotWithShape="0">
              <a:blip r:embed="rId2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73" name="TextBox 23"/>
            <p:cNvSpPr/>
            <p:nvPr/>
          </p:nvSpPr>
          <p:spPr>
            <a:xfrm>
              <a:off x="1080000" y="3494520"/>
              <a:ext cx="351000" cy="439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1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74" name="TextBox 24"/>
          <p:cNvSpPr/>
          <p:nvPr/>
        </p:nvSpPr>
        <p:spPr>
          <a:xfrm>
            <a:off x="2430360" y="3459960"/>
            <a:ext cx="14864400" cy="86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1" u="none" strike="noStrike">
                <a:solidFill>
                  <a:srgbClr val="1A3A5C"/>
                </a:solidFill>
                <a:effectLst/>
                <a:uFillTx/>
                <a:latin typeface="Arimo Bold"/>
                <a:ea typeface="Arimo Bold"/>
              </a:rPr>
              <a:t>Manual and Time-Intensive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Even simple floor plans require considerable manual time and repeated adjustments.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75" name="Group 25"/>
          <p:cNvGrpSpPr/>
          <p:nvPr/>
        </p:nvGrpSpPr>
        <p:grpSpPr>
          <a:xfrm>
            <a:off x="1491840" y="4968720"/>
            <a:ext cx="703440" cy="27360"/>
            <a:chOff x="1491840" y="4968720"/>
            <a:chExt cx="703440" cy="27360"/>
          </a:xfrm>
        </p:grpSpPr>
        <p:sp>
          <p:nvSpPr>
            <p:cNvPr id="276" name="Freeform 26"/>
            <p:cNvSpPr/>
            <p:nvPr/>
          </p:nvSpPr>
          <p:spPr>
            <a:xfrm>
              <a:off x="1491840" y="4968720"/>
              <a:ext cx="703440" cy="27360"/>
            </a:xfrm>
            <a:custGeom>
              <a:avLst/>
              <a:gdLst>
                <a:gd name="textAreaLeft" fmla="*/ 0 w 703440"/>
                <a:gd name="textAreaRight" fmla="*/ 704520 w 70344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39165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20115" y="0"/>
                  </a:lnTo>
                  <a:cubicBezTo>
                    <a:pt x="930656" y="0"/>
                    <a:pt x="939165" y="8509"/>
                    <a:pt x="939165" y="19050"/>
                  </a:cubicBezTo>
                  <a:cubicBezTo>
                    <a:pt x="939165" y="29591"/>
                    <a:pt x="930656" y="38100"/>
                    <a:pt x="920115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77" name="Group 27"/>
          <p:cNvGrpSpPr/>
          <p:nvPr/>
        </p:nvGrpSpPr>
        <p:grpSpPr>
          <a:xfrm>
            <a:off x="992160" y="4718880"/>
            <a:ext cx="527040" cy="527040"/>
            <a:chOff x="992160" y="4718880"/>
            <a:chExt cx="527040" cy="527040"/>
          </a:xfrm>
        </p:grpSpPr>
        <p:sp>
          <p:nvSpPr>
            <p:cNvPr id="278" name="Freeform 28"/>
            <p:cNvSpPr/>
            <p:nvPr/>
          </p:nvSpPr>
          <p:spPr>
            <a:xfrm>
              <a:off x="992160" y="4718880"/>
              <a:ext cx="527040" cy="527040"/>
            </a:xfrm>
            <a:custGeom>
              <a:avLst/>
              <a:gdLst>
                <a:gd name="textAreaLeft" fmla="*/ 0 w 527040"/>
                <a:gd name="textAreaRight" fmla="*/ 528120 w 527040"/>
                <a:gd name="textAreaTop" fmla="*/ 0 h 527040"/>
                <a:gd name="textAreaBottom" fmla="*/ 528120 h 527040"/>
              </a:gdLst>
              <a:ahLst/>
              <a:cxnLst/>
              <a:rect l="textAreaLeft" t="textAreaTop" r="textAreaRight" b="textAreaBottom"/>
              <a:pathLst>
                <a:path w="704215" h="704342">
                  <a:moveTo>
                    <a:pt x="0" y="281813"/>
                  </a:moveTo>
                  <a:cubicBezTo>
                    <a:pt x="0" y="126111"/>
                    <a:pt x="126111" y="0"/>
                    <a:pt x="281813" y="0"/>
                  </a:cubicBezTo>
                  <a:lnTo>
                    <a:pt x="422529" y="0"/>
                  </a:lnTo>
                  <a:cubicBezTo>
                    <a:pt x="578104" y="0"/>
                    <a:pt x="704215" y="126111"/>
                    <a:pt x="704215" y="281813"/>
                  </a:cubicBezTo>
                  <a:lnTo>
                    <a:pt x="704215" y="422529"/>
                  </a:lnTo>
                  <a:cubicBezTo>
                    <a:pt x="704215" y="578104"/>
                    <a:pt x="578104" y="704342"/>
                    <a:pt x="422402" y="704342"/>
                  </a:cubicBezTo>
                  <a:lnTo>
                    <a:pt x="281813" y="704342"/>
                  </a:lnTo>
                  <a:cubicBezTo>
                    <a:pt x="126111" y="704215"/>
                    <a:pt x="0" y="578104"/>
                    <a:pt x="0" y="422529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79" name="Group 29"/>
          <p:cNvGrpSpPr/>
          <p:nvPr/>
        </p:nvGrpSpPr>
        <p:grpSpPr>
          <a:xfrm>
            <a:off x="1080000" y="4762800"/>
            <a:ext cx="351000" cy="439200"/>
            <a:chOff x="1080000" y="4762800"/>
            <a:chExt cx="351000" cy="439200"/>
          </a:xfrm>
        </p:grpSpPr>
        <p:sp>
          <p:nvSpPr>
            <p:cNvPr id="280" name="Freeform 30"/>
            <p:cNvSpPr/>
            <p:nvPr/>
          </p:nvSpPr>
          <p:spPr>
            <a:xfrm>
              <a:off x="1080000" y="4762800"/>
              <a:ext cx="351000" cy="439200"/>
            </a:xfrm>
            <a:custGeom>
              <a:avLst/>
              <a:gdLst>
                <a:gd name="textAreaLeft" fmla="*/ 0 w 351000"/>
                <a:gd name="textAreaRight" fmla="*/ 352080 w 351000"/>
                <a:gd name="textAreaTop" fmla="*/ 0 h 439200"/>
                <a:gd name="textAreaBottom" fmla="*/ 440280 h 439200"/>
              </a:gdLst>
              <a:ahLst/>
              <a:cxnLst/>
              <a:rect l="textAreaLeft" t="textAreaTop" r="textAreaRight" b="textAreaBottom"/>
              <a:pathLst>
                <a:path w="469504" h="586979">
                  <a:moveTo>
                    <a:pt x="0" y="0"/>
                  </a:moveTo>
                  <a:lnTo>
                    <a:pt x="469504" y="0"/>
                  </a:lnTo>
                  <a:lnTo>
                    <a:pt x="469504" y="586979"/>
                  </a:lnTo>
                  <a:lnTo>
                    <a:pt x="0" y="586979"/>
                  </a:lnTo>
                  <a:close/>
                </a:path>
              </a:pathLst>
            </a:custGeom>
            <a:blipFill rotWithShape="0">
              <a:blip r:embed="rId3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81" name="TextBox 31"/>
            <p:cNvSpPr/>
            <p:nvPr/>
          </p:nvSpPr>
          <p:spPr>
            <a:xfrm>
              <a:off x="1080000" y="4762800"/>
              <a:ext cx="351000" cy="439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2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82" name="TextBox 32"/>
          <p:cNvSpPr/>
          <p:nvPr/>
        </p:nvSpPr>
        <p:spPr>
          <a:xfrm>
            <a:off x="2430360" y="4728600"/>
            <a:ext cx="14864400" cy="86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1" u="none" strike="noStrike">
                <a:solidFill>
                  <a:srgbClr val="1A3A5C"/>
                </a:solidFill>
                <a:effectLst/>
                <a:uFillTx/>
                <a:latin typeface="Arimo Bold"/>
                <a:ea typeface="Arimo Bold"/>
              </a:rPr>
              <a:t>No Natural Language Interface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CAD tools require specialized commands, not plain descriptions.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83" name="Group 33"/>
          <p:cNvGrpSpPr/>
          <p:nvPr/>
        </p:nvGrpSpPr>
        <p:grpSpPr>
          <a:xfrm>
            <a:off x="1491840" y="6237000"/>
            <a:ext cx="703440" cy="27360"/>
            <a:chOff x="1491840" y="6237000"/>
            <a:chExt cx="703440" cy="27360"/>
          </a:xfrm>
        </p:grpSpPr>
        <p:sp>
          <p:nvSpPr>
            <p:cNvPr id="284" name="Freeform 34"/>
            <p:cNvSpPr/>
            <p:nvPr/>
          </p:nvSpPr>
          <p:spPr>
            <a:xfrm>
              <a:off x="1491840" y="6237000"/>
              <a:ext cx="703440" cy="27360"/>
            </a:xfrm>
            <a:custGeom>
              <a:avLst/>
              <a:gdLst>
                <a:gd name="textAreaLeft" fmla="*/ 0 w 703440"/>
                <a:gd name="textAreaRight" fmla="*/ 704520 w 70344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39165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20115" y="0"/>
                  </a:lnTo>
                  <a:cubicBezTo>
                    <a:pt x="930656" y="0"/>
                    <a:pt x="939165" y="8509"/>
                    <a:pt x="939165" y="19050"/>
                  </a:cubicBezTo>
                  <a:cubicBezTo>
                    <a:pt x="939165" y="29591"/>
                    <a:pt x="930656" y="38100"/>
                    <a:pt x="920115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85" name="Group 35"/>
          <p:cNvGrpSpPr/>
          <p:nvPr/>
        </p:nvGrpSpPr>
        <p:grpSpPr>
          <a:xfrm>
            <a:off x="992160" y="5987160"/>
            <a:ext cx="527040" cy="527040"/>
            <a:chOff x="992160" y="5987160"/>
            <a:chExt cx="527040" cy="527040"/>
          </a:xfrm>
        </p:grpSpPr>
        <p:sp>
          <p:nvSpPr>
            <p:cNvPr id="286" name="Freeform 36"/>
            <p:cNvSpPr/>
            <p:nvPr/>
          </p:nvSpPr>
          <p:spPr>
            <a:xfrm>
              <a:off x="992160" y="5987160"/>
              <a:ext cx="527040" cy="527040"/>
            </a:xfrm>
            <a:custGeom>
              <a:avLst/>
              <a:gdLst>
                <a:gd name="textAreaLeft" fmla="*/ 0 w 527040"/>
                <a:gd name="textAreaRight" fmla="*/ 528120 w 527040"/>
                <a:gd name="textAreaTop" fmla="*/ 0 h 527040"/>
                <a:gd name="textAreaBottom" fmla="*/ 528120 h 527040"/>
              </a:gdLst>
              <a:ahLst/>
              <a:cxnLst/>
              <a:rect l="textAreaLeft" t="textAreaTop" r="textAreaRight" b="textAreaBottom"/>
              <a:pathLst>
                <a:path w="704215" h="704342">
                  <a:moveTo>
                    <a:pt x="0" y="281813"/>
                  </a:moveTo>
                  <a:cubicBezTo>
                    <a:pt x="0" y="126111"/>
                    <a:pt x="126111" y="0"/>
                    <a:pt x="281813" y="0"/>
                  </a:cubicBezTo>
                  <a:lnTo>
                    <a:pt x="422529" y="0"/>
                  </a:lnTo>
                  <a:cubicBezTo>
                    <a:pt x="578104" y="0"/>
                    <a:pt x="704215" y="126111"/>
                    <a:pt x="704215" y="281813"/>
                  </a:cubicBezTo>
                  <a:lnTo>
                    <a:pt x="704215" y="422529"/>
                  </a:lnTo>
                  <a:cubicBezTo>
                    <a:pt x="704215" y="578104"/>
                    <a:pt x="578104" y="704342"/>
                    <a:pt x="422402" y="704342"/>
                  </a:cubicBezTo>
                  <a:lnTo>
                    <a:pt x="281813" y="704342"/>
                  </a:lnTo>
                  <a:cubicBezTo>
                    <a:pt x="126111" y="704215"/>
                    <a:pt x="0" y="578104"/>
                    <a:pt x="0" y="422529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87" name="Group 37"/>
          <p:cNvGrpSpPr/>
          <p:nvPr/>
        </p:nvGrpSpPr>
        <p:grpSpPr>
          <a:xfrm>
            <a:off x="1080000" y="6031080"/>
            <a:ext cx="351000" cy="439200"/>
            <a:chOff x="1080000" y="6031080"/>
            <a:chExt cx="351000" cy="439200"/>
          </a:xfrm>
        </p:grpSpPr>
        <p:sp>
          <p:nvSpPr>
            <p:cNvPr id="288" name="Freeform 38"/>
            <p:cNvSpPr/>
            <p:nvPr/>
          </p:nvSpPr>
          <p:spPr>
            <a:xfrm>
              <a:off x="1080000" y="6031080"/>
              <a:ext cx="351000" cy="439200"/>
            </a:xfrm>
            <a:custGeom>
              <a:avLst/>
              <a:gdLst>
                <a:gd name="textAreaLeft" fmla="*/ 0 w 351000"/>
                <a:gd name="textAreaRight" fmla="*/ 352080 w 351000"/>
                <a:gd name="textAreaTop" fmla="*/ 0 h 439200"/>
                <a:gd name="textAreaBottom" fmla="*/ 440280 h 439200"/>
              </a:gdLst>
              <a:ahLst/>
              <a:cxnLst/>
              <a:rect l="textAreaLeft" t="textAreaTop" r="textAreaRight" b="textAreaBottom"/>
              <a:pathLst>
                <a:path w="469504" h="586979">
                  <a:moveTo>
                    <a:pt x="0" y="0"/>
                  </a:moveTo>
                  <a:lnTo>
                    <a:pt x="469504" y="0"/>
                  </a:lnTo>
                  <a:lnTo>
                    <a:pt x="469504" y="586979"/>
                  </a:lnTo>
                  <a:lnTo>
                    <a:pt x="0" y="586979"/>
                  </a:lnTo>
                  <a:close/>
                </a:path>
              </a:pathLst>
            </a:custGeom>
            <a:blipFill rotWithShape="0">
              <a:blip r:embed="rId4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89" name="TextBox 39"/>
            <p:cNvSpPr/>
            <p:nvPr/>
          </p:nvSpPr>
          <p:spPr>
            <a:xfrm>
              <a:off x="1080000" y="6031080"/>
              <a:ext cx="351000" cy="439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3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90" name="TextBox 40"/>
          <p:cNvSpPr/>
          <p:nvPr/>
        </p:nvSpPr>
        <p:spPr>
          <a:xfrm>
            <a:off x="2430360" y="5996880"/>
            <a:ext cx="14864400" cy="86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1" u="none" strike="noStrike">
                <a:solidFill>
                  <a:srgbClr val="1A3A5C"/>
                </a:solidFill>
                <a:effectLst/>
                <a:uFillTx/>
                <a:latin typeface="Arimo Bold"/>
                <a:ea typeface="Arimo Bold"/>
              </a:rPr>
              <a:t>Iterative Revisions are Costly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Each change requires manual re-drafting from scratch.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91" name="Group 41"/>
          <p:cNvGrpSpPr/>
          <p:nvPr/>
        </p:nvGrpSpPr>
        <p:grpSpPr>
          <a:xfrm>
            <a:off x="1491840" y="7505280"/>
            <a:ext cx="703440" cy="27360"/>
            <a:chOff x="1491840" y="7505280"/>
            <a:chExt cx="703440" cy="27360"/>
          </a:xfrm>
        </p:grpSpPr>
        <p:sp>
          <p:nvSpPr>
            <p:cNvPr id="292" name="Freeform 42"/>
            <p:cNvSpPr/>
            <p:nvPr/>
          </p:nvSpPr>
          <p:spPr>
            <a:xfrm>
              <a:off x="1491840" y="7505280"/>
              <a:ext cx="703440" cy="27360"/>
            </a:xfrm>
            <a:custGeom>
              <a:avLst/>
              <a:gdLst>
                <a:gd name="textAreaLeft" fmla="*/ 0 w 703440"/>
                <a:gd name="textAreaRight" fmla="*/ 704520 w 70344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39165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20115" y="0"/>
                  </a:lnTo>
                  <a:cubicBezTo>
                    <a:pt x="930656" y="0"/>
                    <a:pt x="939165" y="8509"/>
                    <a:pt x="939165" y="19050"/>
                  </a:cubicBezTo>
                  <a:cubicBezTo>
                    <a:pt x="939165" y="29591"/>
                    <a:pt x="930656" y="38100"/>
                    <a:pt x="920115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93" name="Group 43"/>
          <p:cNvGrpSpPr/>
          <p:nvPr/>
        </p:nvGrpSpPr>
        <p:grpSpPr>
          <a:xfrm>
            <a:off x="992160" y="7255440"/>
            <a:ext cx="527040" cy="527040"/>
            <a:chOff x="992160" y="7255440"/>
            <a:chExt cx="527040" cy="527040"/>
          </a:xfrm>
        </p:grpSpPr>
        <p:sp>
          <p:nvSpPr>
            <p:cNvPr id="294" name="Freeform 44"/>
            <p:cNvSpPr/>
            <p:nvPr/>
          </p:nvSpPr>
          <p:spPr>
            <a:xfrm>
              <a:off x="992160" y="7255440"/>
              <a:ext cx="527040" cy="527040"/>
            </a:xfrm>
            <a:custGeom>
              <a:avLst/>
              <a:gdLst>
                <a:gd name="textAreaLeft" fmla="*/ 0 w 527040"/>
                <a:gd name="textAreaRight" fmla="*/ 528120 w 527040"/>
                <a:gd name="textAreaTop" fmla="*/ 0 h 527040"/>
                <a:gd name="textAreaBottom" fmla="*/ 528120 h 527040"/>
              </a:gdLst>
              <a:ahLst/>
              <a:cxnLst/>
              <a:rect l="textAreaLeft" t="textAreaTop" r="textAreaRight" b="textAreaBottom"/>
              <a:pathLst>
                <a:path w="704215" h="704342">
                  <a:moveTo>
                    <a:pt x="0" y="281813"/>
                  </a:moveTo>
                  <a:cubicBezTo>
                    <a:pt x="0" y="126111"/>
                    <a:pt x="126111" y="0"/>
                    <a:pt x="281813" y="0"/>
                  </a:cubicBezTo>
                  <a:lnTo>
                    <a:pt x="422529" y="0"/>
                  </a:lnTo>
                  <a:cubicBezTo>
                    <a:pt x="578104" y="0"/>
                    <a:pt x="704215" y="126111"/>
                    <a:pt x="704215" y="281813"/>
                  </a:cubicBezTo>
                  <a:lnTo>
                    <a:pt x="704215" y="422529"/>
                  </a:lnTo>
                  <a:cubicBezTo>
                    <a:pt x="704215" y="578104"/>
                    <a:pt x="578104" y="704342"/>
                    <a:pt x="422402" y="704342"/>
                  </a:cubicBezTo>
                  <a:lnTo>
                    <a:pt x="281813" y="704342"/>
                  </a:lnTo>
                  <a:cubicBezTo>
                    <a:pt x="126111" y="704215"/>
                    <a:pt x="0" y="578104"/>
                    <a:pt x="0" y="422529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95" name="Group 45"/>
          <p:cNvGrpSpPr/>
          <p:nvPr/>
        </p:nvGrpSpPr>
        <p:grpSpPr>
          <a:xfrm>
            <a:off x="1080000" y="7299360"/>
            <a:ext cx="351000" cy="439200"/>
            <a:chOff x="1080000" y="7299360"/>
            <a:chExt cx="351000" cy="439200"/>
          </a:xfrm>
        </p:grpSpPr>
        <p:sp>
          <p:nvSpPr>
            <p:cNvPr id="296" name="Freeform 46"/>
            <p:cNvSpPr/>
            <p:nvPr/>
          </p:nvSpPr>
          <p:spPr>
            <a:xfrm>
              <a:off x="1080000" y="7299360"/>
              <a:ext cx="351000" cy="439200"/>
            </a:xfrm>
            <a:custGeom>
              <a:avLst/>
              <a:gdLst>
                <a:gd name="textAreaLeft" fmla="*/ 0 w 351000"/>
                <a:gd name="textAreaRight" fmla="*/ 352080 w 351000"/>
                <a:gd name="textAreaTop" fmla="*/ 0 h 439200"/>
                <a:gd name="textAreaBottom" fmla="*/ 440280 h 439200"/>
              </a:gdLst>
              <a:ahLst/>
              <a:cxnLst/>
              <a:rect l="textAreaLeft" t="textAreaTop" r="textAreaRight" b="textAreaBottom"/>
              <a:pathLst>
                <a:path w="469504" h="586979">
                  <a:moveTo>
                    <a:pt x="0" y="0"/>
                  </a:moveTo>
                  <a:lnTo>
                    <a:pt x="469504" y="0"/>
                  </a:lnTo>
                  <a:lnTo>
                    <a:pt x="469504" y="586979"/>
                  </a:lnTo>
                  <a:lnTo>
                    <a:pt x="0" y="586979"/>
                  </a:lnTo>
                  <a:close/>
                </a:path>
              </a:pathLst>
            </a:custGeom>
            <a:blipFill rotWithShape="0">
              <a:blip r:embed="rId5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297" name="TextBox 47"/>
            <p:cNvSpPr/>
            <p:nvPr/>
          </p:nvSpPr>
          <p:spPr>
            <a:xfrm>
              <a:off x="1080000" y="7299360"/>
              <a:ext cx="351000" cy="439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4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98" name="TextBox 48"/>
          <p:cNvSpPr/>
          <p:nvPr/>
        </p:nvSpPr>
        <p:spPr>
          <a:xfrm>
            <a:off x="2430360" y="7265160"/>
            <a:ext cx="14864400" cy="86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1" u="none" strike="noStrike">
                <a:solidFill>
                  <a:srgbClr val="1A3A5C"/>
                </a:solidFill>
                <a:effectLst/>
                <a:uFillTx/>
                <a:latin typeface="Arimo Bold"/>
                <a:ea typeface="Arimo Bold"/>
              </a:rPr>
              <a:t>Validation is Separate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Compliance with design rules is checked after the design is done, not during.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99" name="Group 49"/>
          <p:cNvGrpSpPr/>
          <p:nvPr/>
        </p:nvGrpSpPr>
        <p:grpSpPr>
          <a:xfrm>
            <a:off x="1491840" y="8773560"/>
            <a:ext cx="703440" cy="27360"/>
            <a:chOff x="1491840" y="8773560"/>
            <a:chExt cx="703440" cy="27360"/>
          </a:xfrm>
        </p:grpSpPr>
        <p:sp>
          <p:nvSpPr>
            <p:cNvPr id="300" name="Freeform 50"/>
            <p:cNvSpPr/>
            <p:nvPr/>
          </p:nvSpPr>
          <p:spPr>
            <a:xfrm>
              <a:off x="1491840" y="8773560"/>
              <a:ext cx="703440" cy="27360"/>
            </a:xfrm>
            <a:custGeom>
              <a:avLst/>
              <a:gdLst>
                <a:gd name="textAreaLeft" fmla="*/ 0 w 703440"/>
                <a:gd name="textAreaRight" fmla="*/ 704520 w 70344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39165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20115" y="0"/>
                  </a:lnTo>
                  <a:cubicBezTo>
                    <a:pt x="930656" y="0"/>
                    <a:pt x="939165" y="8509"/>
                    <a:pt x="939165" y="19050"/>
                  </a:cubicBezTo>
                  <a:cubicBezTo>
                    <a:pt x="939165" y="29591"/>
                    <a:pt x="930656" y="38100"/>
                    <a:pt x="920115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01" name="Group 51"/>
          <p:cNvGrpSpPr/>
          <p:nvPr/>
        </p:nvGrpSpPr>
        <p:grpSpPr>
          <a:xfrm>
            <a:off x="992160" y="8523720"/>
            <a:ext cx="527040" cy="527040"/>
            <a:chOff x="992160" y="8523720"/>
            <a:chExt cx="527040" cy="527040"/>
          </a:xfrm>
        </p:grpSpPr>
        <p:sp>
          <p:nvSpPr>
            <p:cNvPr id="302" name="Freeform 52"/>
            <p:cNvSpPr/>
            <p:nvPr/>
          </p:nvSpPr>
          <p:spPr>
            <a:xfrm>
              <a:off x="992160" y="8523720"/>
              <a:ext cx="527040" cy="527040"/>
            </a:xfrm>
            <a:custGeom>
              <a:avLst/>
              <a:gdLst>
                <a:gd name="textAreaLeft" fmla="*/ 0 w 527040"/>
                <a:gd name="textAreaRight" fmla="*/ 528120 w 527040"/>
                <a:gd name="textAreaTop" fmla="*/ 0 h 527040"/>
                <a:gd name="textAreaBottom" fmla="*/ 528120 h 527040"/>
              </a:gdLst>
              <a:ahLst/>
              <a:cxnLst/>
              <a:rect l="textAreaLeft" t="textAreaTop" r="textAreaRight" b="textAreaBottom"/>
              <a:pathLst>
                <a:path w="704215" h="704342">
                  <a:moveTo>
                    <a:pt x="0" y="281813"/>
                  </a:moveTo>
                  <a:cubicBezTo>
                    <a:pt x="0" y="126111"/>
                    <a:pt x="126111" y="0"/>
                    <a:pt x="281813" y="0"/>
                  </a:cubicBezTo>
                  <a:lnTo>
                    <a:pt x="422529" y="0"/>
                  </a:lnTo>
                  <a:cubicBezTo>
                    <a:pt x="578104" y="0"/>
                    <a:pt x="704215" y="126111"/>
                    <a:pt x="704215" y="281813"/>
                  </a:cubicBezTo>
                  <a:lnTo>
                    <a:pt x="704215" y="422529"/>
                  </a:lnTo>
                  <a:cubicBezTo>
                    <a:pt x="704215" y="578104"/>
                    <a:pt x="578104" y="704342"/>
                    <a:pt x="422402" y="704342"/>
                  </a:cubicBezTo>
                  <a:lnTo>
                    <a:pt x="281813" y="704342"/>
                  </a:lnTo>
                  <a:cubicBezTo>
                    <a:pt x="126111" y="704215"/>
                    <a:pt x="0" y="578104"/>
                    <a:pt x="0" y="422529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03" name="Group 53"/>
          <p:cNvGrpSpPr/>
          <p:nvPr/>
        </p:nvGrpSpPr>
        <p:grpSpPr>
          <a:xfrm>
            <a:off x="1080000" y="8567640"/>
            <a:ext cx="351000" cy="439200"/>
            <a:chOff x="1080000" y="8567640"/>
            <a:chExt cx="351000" cy="439200"/>
          </a:xfrm>
        </p:grpSpPr>
        <p:sp>
          <p:nvSpPr>
            <p:cNvPr id="304" name="Freeform 54"/>
            <p:cNvSpPr/>
            <p:nvPr/>
          </p:nvSpPr>
          <p:spPr>
            <a:xfrm>
              <a:off x="1080000" y="8567640"/>
              <a:ext cx="351000" cy="439200"/>
            </a:xfrm>
            <a:custGeom>
              <a:avLst/>
              <a:gdLst>
                <a:gd name="textAreaLeft" fmla="*/ 0 w 351000"/>
                <a:gd name="textAreaRight" fmla="*/ 352080 w 351000"/>
                <a:gd name="textAreaTop" fmla="*/ 0 h 439200"/>
                <a:gd name="textAreaBottom" fmla="*/ 440280 h 439200"/>
              </a:gdLst>
              <a:ahLst/>
              <a:cxnLst/>
              <a:rect l="textAreaLeft" t="textAreaTop" r="textAreaRight" b="textAreaBottom"/>
              <a:pathLst>
                <a:path w="469504" h="586979">
                  <a:moveTo>
                    <a:pt x="0" y="0"/>
                  </a:moveTo>
                  <a:lnTo>
                    <a:pt x="469504" y="0"/>
                  </a:lnTo>
                  <a:lnTo>
                    <a:pt x="469504" y="586979"/>
                  </a:lnTo>
                  <a:lnTo>
                    <a:pt x="0" y="586979"/>
                  </a:lnTo>
                  <a:close/>
                </a:path>
              </a:pathLst>
            </a:custGeom>
            <a:blipFill rotWithShape="0">
              <a:blip r:embed="rId6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305" name="TextBox 55"/>
            <p:cNvSpPr/>
            <p:nvPr/>
          </p:nvSpPr>
          <p:spPr>
            <a:xfrm>
              <a:off x="1080000" y="8567640"/>
              <a:ext cx="351000" cy="439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5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06" name="TextBox 56"/>
          <p:cNvSpPr/>
          <p:nvPr/>
        </p:nvSpPr>
        <p:spPr>
          <a:xfrm>
            <a:off x="2430360" y="8533440"/>
            <a:ext cx="14864400" cy="86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1" u="none" strike="noStrike">
                <a:solidFill>
                  <a:srgbClr val="1A3A5C"/>
                </a:solidFill>
                <a:effectLst/>
                <a:uFillTx/>
                <a:latin typeface="Arimo Bold"/>
                <a:ea typeface="Arimo Bold"/>
              </a:rPr>
              <a:t>No Integrated Knowledge Assistance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Engineers must switch between CAD tools and external references constantly.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309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10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311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12" name="Group 6"/>
          <p:cNvGrpSpPr/>
          <p:nvPr/>
        </p:nvGrpSpPr>
        <p:grpSpPr>
          <a:xfrm>
            <a:off x="992160" y="1510560"/>
            <a:ext cx="1909800" cy="531720"/>
            <a:chOff x="992160" y="1510560"/>
            <a:chExt cx="1909800" cy="531720"/>
          </a:xfrm>
        </p:grpSpPr>
        <p:sp>
          <p:nvSpPr>
            <p:cNvPr id="313" name="Freeform 7"/>
            <p:cNvSpPr/>
            <p:nvPr/>
          </p:nvSpPr>
          <p:spPr>
            <a:xfrm>
              <a:off x="992160" y="1510560"/>
              <a:ext cx="1909800" cy="531720"/>
            </a:xfrm>
            <a:custGeom>
              <a:avLst/>
              <a:gdLst>
                <a:gd name="textAreaLeft" fmla="*/ 0 w 1909800"/>
                <a:gd name="textAreaRight" fmla="*/ 1910880 w 190980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2547874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2275713" y="0"/>
                  </a:lnTo>
                  <a:cubicBezTo>
                    <a:pt x="2426081" y="0"/>
                    <a:pt x="2547874" y="121920"/>
                    <a:pt x="2547874" y="272161"/>
                  </a:cubicBezTo>
                  <a:lnTo>
                    <a:pt x="2547874" y="438150"/>
                  </a:lnTo>
                  <a:cubicBezTo>
                    <a:pt x="2547874" y="588518"/>
                    <a:pt x="2425954" y="710311"/>
                    <a:pt x="2275713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314" name="TextBox 8"/>
          <p:cNvSpPr/>
          <p:nvPr/>
        </p:nvSpPr>
        <p:spPr>
          <a:xfrm>
            <a:off x="1162440" y="1509840"/>
            <a:ext cx="248400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OUR JOURNEY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Box 9"/>
          <p:cNvSpPr/>
          <p:nvPr/>
        </p:nvSpPr>
        <p:spPr>
          <a:xfrm>
            <a:off x="2636280" y="2137680"/>
            <a:ext cx="13014360" cy="87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863"/>
              </a:lnSpc>
            </a:pP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How We Approached the Problem?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16" name="Group 10"/>
          <p:cNvGrpSpPr/>
          <p:nvPr/>
        </p:nvGrpSpPr>
        <p:grpSpPr>
          <a:xfrm>
            <a:off x="992160" y="6122160"/>
            <a:ext cx="16302600" cy="37080"/>
            <a:chOff x="992160" y="6122160"/>
            <a:chExt cx="16302600" cy="37080"/>
          </a:xfrm>
        </p:grpSpPr>
        <p:sp>
          <p:nvSpPr>
            <p:cNvPr id="317" name="Freeform 11"/>
            <p:cNvSpPr/>
            <p:nvPr/>
          </p:nvSpPr>
          <p:spPr>
            <a:xfrm>
              <a:off x="992160" y="6122160"/>
              <a:ext cx="16302600" cy="37080"/>
            </a:xfrm>
            <a:custGeom>
              <a:avLst/>
              <a:gdLst>
                <a:gd name="textAreaLeft" fmla="*/ 0 w 16302600"/>
                <a:gd name="textAreaRight" fmla="*/ 16303680 w 16302600"/>
                <a:gd name="textAreaTop" fmla="*/ 0 h 37080"/>
                <a:gd name="textAreaBottom" fmla="*/ 38160 h 37080"/>
              </a:gdLst>
              <a:ahLst/>
              <a:cxnLst/>
              <a:rect l="textAreaLeft" t="textAreaTop" r="textAreaRight" b="textAreaBottom"/>
              <a:pathLst>
                <a:path w="21738082" h="5080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lnTo>
                    <a:pt x="21712682" y="0"/>
                  </a:lnTo>
                  <a:cubicBezTo>
                    <a:pt x="21726652" y="0"/>
                    <a:pt x="21738082" y="11430"/>
                    <a:pt x="21738082" y="25400"/>
                  </a:cubicBezTo>
                  <a:cubicBezTo>
                    <a:pt x="21738082" y="39370"/>
                    <a:pt x="21726652" y="50800"/>
                    <a:pt x="21712682" y="50800"/>
                  </a:cubicBezTo>
                  <a:lnTo>
                    <a:pt x="25400" y="50800"/>
                  </a:lnTo>
                  <a:cubicBezTo>
                    <a:pt x="11430" y="50800"/>
                    <a:pt x="0" y="39370"/>
                    <a:pt x="0" y="2540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6840" rIns="90000" bIns="-684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18" name="Group 12"/>
          <p:cNvGrpSpPr/>
          <p:nvPr/>
        </p:nvGrpSpPr>
        <p:grpSpPr>
          <a:xfrm>
            <a:off x="4127400" y="5271480"/>
            <a:ext cx="37080" cy="849600"/>
            <a:chOff x="4127400" y="5271480"/>
            <a:chExt cx="37080" cy="849600"/>
          </a:xfrm>
        </p:grpSpPr>
        <p:sp>
          <p:nvSpPr>
            <p:cNvPr id="319" name="Freeform 13"/>
            <p:cNvSpPr/>
            <p:nvPr/>
          </p:nvSpPr>
          <p:spPr>
            <a:xfrm>
              <a:off x="4127400" y="5271480"/>
              <a:ext cx="37080" cy="849600"/>
            </a:xfrm>
            <a:custGeom>
              <a:avLst/>
              <a:gdLst>
                <a:gd name="textAreaLeft" fmla="*/ 0 w 37080"/>
                <a:gd name="textAreaRight" fmla="*/ 38160 w 37080"/>
                <a:gd name="textAreaTop" fmla="*/ 0 h 849600"/>
                <a:gd name="textAreaBottom" fmla="*/ 850680 h 849600"/>
              </a:gdLst>
              <a:ahLst/>
              <a:cxnLst/>
              <a:rect l="textAreaLeft" t="textAreaTop" r="textAreaRight" b="textAreaBottom"/>
              <a:pathLst>
                <a:path w="50800" h="113411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cubicBezTo>
                    <a:pt x="39370" y="0"/>
                    <a:pt x="50800" y="11430"/>
                    <a:pt x="50800" y="25400"/>
                  </a:cubicBezTo>
                  <a:lnTo>
                    <a:pt x="50800" y="1108710"/>
                  </a:lnTo>
                  <a:cubicBezTo>
                    <a:pt x="50800" y="1122680"/>
                    <a:pt x="39370" y="1134110"/>
                    <a:pt x="25400" y="1134110"/>
                  </a:cubicBezTo>
                  <a:cubicBezTo>
                    <a:pt x="11430" y="1134110"/>
                    <a:pt x="0" y="1122680"/>
                    <a:pt x="0" y="110871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8720" tIns="45000" rIns="1872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20" name="Group 14"/>
          <p:cNvGrpSpPr/>
          <p:nvPr/>
        </p:nvGrpSpPr>
        <p:grpSpPr>
          <a:xfrm>
            <a:off x="3827520" y="5803200"/>
            <a:ext cx="636840" cy="636840"/>
            <a:chOff x="3827520" y="5803200"/>
            <a:chExt cx="636840" cy="636840"/>
          </a:xfrm>
        </p:grpSpPr>
        <p:sp>
          <p:nvSpPr>
            <p:cNvPr id="321" name="Freeform 15"/>
            <p:cNvSpPr/>
            <p:nvPr/>
          </p:nvSpPr>
          <p:spPr>
            <a:xfrm>
              <a:off x="3827520" y="5803200"/>
              <a:ext cx="636840" cy="636840"/>
            </a:xfrm>
            <a:custGeom>
              <a:avLst/>
              <a:gdLst>
                <a:gd name="textAreaLeft" fmla="*/ 0 w 636840"/>
                <a:gd name="textAreaRight" fmla="*/ 637920 w 636840"/>
                <a:gd name="textAreaTop" fmla="*/ 0 h 636840"/>
                <a:gd name="textAreaBottom" fmla="*/ 637920 h 636840"/>
              </a:gdLst>
              <a:ahLst/>
              <a:cxnLst/>
              <a:rect l="textAreaLeft" t="textAreaTop" r="textAreaRight" b="textAreaBottom"/>
              <a:pathLst>
                <a:path w="850519" h="850519">
                  <a:moveTo>
                    <a:pt x="0" y="340233"/>
                  </a:moveTo>
                  <a:cubicBezTo>
                    <a:pt x="0" y="152273"/>
                    <a:pt x="152273" y="0"/>
                    <a:pt x="340233" y="0"/>
                  </a:cubicBezTo>
                  <a:lnTo>
                    <a:pt x="510286" y="0"/>
                  </a:lnTo>
                  <a:cubicBezTo>
                    <a:pt x="698246" y="0"/>
                    <a:pt x="850519" y="152273"/>
                    <a:pt x="850519" y="340233"/>
                  </a:cubicBezTo>
                  <a:lnTo>
                    <a:pt x="850519" y="510286"/>
                  </a:lnTo>
                  <a:cubicBezTo>
                    <a:pt x="850519" y="698246"/>
                    <a:pt x="698246" y="850519"/>
                    <a:pt x="510286" y="850519"/>
                  </a:cubicBezTo>
                  <a:lnTo>
                    <a:pt x="340233" y="850519"/>
                  </a:lnTo>
                  <a:cubicBezTo>
                    <a:pt x="152273" y="850519"/>
                    <a:pt x="0" y="698119"/>
                    <a:pt x="0" y="510286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22" name="Group 16"/>
          <p:cNvGrpSpPr/>
          <p:nvPr/>
        </p:nvGrpSpPr>
        <p:grpSpPr>
          <a:xfrm>
            <a:off x="3934080" y="5856480"/>
            <a:ext cx="424080" cy="530640"/>
            <a:chOff x="3934080" y="5856480"/>
            <a:chExt cx="424080" cy="530640"/>
          </a:xfrm>
        </p:grpSpPr>
        <p:sp>
          <p:nvSpPr>
            <p:cNvPr id="323" name="Freeform 17"/>
            <p:cNvSpPr/>
            <p:nvPr/>
          </p:nvSpPr>
          <p:spPr>
            <a:xfrm>
              <a:off x="3934080" y="5856480"/>
              <a:ext cx="424080" cy="530640"/>
            </a:xfrm>
            <a:custGeom>
              <a:avLst/>
              <a:gdLst>
                <a:gd name="textAreaLeft" fmla="*/ 0 w 424080"/>
                <a:gd name="textAreaRight" fmla="*/ 425160 w 424080"/>
                <a:gd name="textAreaTop" fmla="*/ 0 h 530640"/>
                <a:gd name="textAreaBottom" fmla="*/ 531720 h 530640"/>
              </a:gdLst>
              <a:ahLst/>
              <a:cxnLst/>
              <a:rect l="textAreaLeft" t="textAreaTop" r="textAreaRight" b="textAreaBottom"/>
              <a:pathLst>
                <a:path w="566936" h="708819">
                  <a:moveTo>
                    <a:pt x="0" y="0"/>
                  </a:moveTo>
                  <a:lnTo>
                    <a:pt x="566936" y="0"/>
                  </a:lnTo>
                  <a:lnTo>
                    <a:pt x="566936" y="708819"/>
                  </a:lnTo>
                  <a:lnTo>
                    <a:pt x="0" y="708819"/>
                  </a:lnTo>
                  <a:close/>
                </a:path>
              </a:pathLst>
            </a:custGeom>
            <a:blipFill rotWithShape="0">
              <a:blip r:embed="rId1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324" name="TextBox 18"/>
            <p:cNvSpPr/>
            <p:nvPr/>
          </p:nvSpPr>
          <p:spPr>
            <a:xfrm>
              <a:off x="3934080" y="5856480"/>
              <a:ext cx="424080" cy="53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960"/>
                </a:lnSpc>
              </a:pPr>
              <a:r>
                <a:rPr lang="en-US" sz="33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1</a:t>
              </a:r>
              <a:endPara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25" name="TextBox 19"/>
          <p:cNvSpPr/>
          <p:nvPr/>
        </p:nvSpPr>
        <p:spPr>
          <a:xfrm>
            <a:off x="2374560" y="3458160"/>
            <a:ext cx="354312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370"/>
              </a:lnSpc>
            </a:pPr>
            <a:r>
              <a:rPr lang="en-US" sz="2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Define the Problem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TextBox 20"/>
          <p:cNvSpPr/>
          <p:nvPr/>
        </p:nvSpPr>
        <p:spPr>
          <a:xfrm>
            <a:off x="1275840" y="3976200"/>
            <a:ext cx="574056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Identify pain points in architectural CAD workflows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27" name="Group 21"/>
          <p:cNvGrpSpPr/>
          <p:nvPr/>
        </p:nvGrpSpPr>
        <p:grpSpPr>
          <a:xfrm>
            <a:off x="7459200" y="6122160"/>
            <a:ext cx="37080" cy="849600"/>
            <a:chOff x="7459200" y="6122160"/>
            <a:chExt cx="37080" cy="849600"/>
          </a:xfrm>
        </p:grpSpPr>
        <p:sp>
          <p:nvSpPr>
            <p:cNvPr id="328" name="Freeform 22"/>
            <p:cNvSpPr/>
            <p:nvPr/>
          </p:nvSpPr>
          <p:spPr>
            <a:xfrm>
              <a:off x="7459200" y="6122160"/>
              <a:ext cx="37080" cy="849600"/>
            </a:xfrm>
            <a:custGeom>
              <a:avLst/>
              <a:gdLst>
                <a:gd name="textAreaLeft" fmla="*/ 0 w 37080"/>
                <a:gd name="textAreaRight" fmla="*/ 38160 w 37080"/>
                <a:gd name="textAreaTop" fmla="*/ 0 h 849600"/>
                <a:gd name="textAreaBottom" fmla="*/ 850680 h 849600"/>
              </a:gdLst>
              <a:ahLst/>
              <a:cxnLst/>
              <a:rect l="textAreaLeft" t="textAreaTop" r="textAreaRight" b="textAreaBottom"/>
              <a:pathLst>
                <a:path w="50800" h="113411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cubicBezTo>
                    <a:pt x="39370" y="0"/>
                    <a:pt x="50800" y="11430"/>
                    <a:pt x="50800" y="25400"/>
                  </a:cubicBezTo>
                  <a:lnTo>
                    <a:pt x="50800" y="1108710"/>
                  </a:lnTo>
                  <a:cubicBezTo>
                    <a:pt x="50800" y="1122680"/>
                    <a:pt x="39370" y="1134110"/>
                    <a:pt x="25400" y="1134110"/>
                  </a:cubicBezTo>
                  <a:cubicBezTo>
                    <a:pt x="11430" y="1134110"/>
                    <a:pt x="0" y="1122680"/>
                    <a:pt x="0" y="110871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8720" tIns="45000" rIns="1872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29" name="Group 23"/>
          <p:cNvGrpSpPr/>
          <p:nvPr/>
        </p:nvGrpSpPr>
        <p:grpSpPr>
          <a:xfrm>
            <a:off x="7159320" y="5803200"/>
            <a:ext cx="636840" cy="636840"/>
            <a:chOff x="7159320" y="5803200"/>
            <a:chExt cx="636840" cy="636840"/>
          </a:xfrm>
        </p:grpSpPr>
        <p:sp>
          <p:nvSpPr>
            <p:cNvPr id="330" name="Freeform 24"/>
            <p:cNvSpPr/>
            <p:nvPr/>
          </p:nvSpPr>
          <p:spPr>
            <a:xfrm>
              <a:off x="7159320" y="5803200"/>
              <a:ext cx="636840" cy="636840"/>
            </a:xfrm>
            <a:custGeom>
              <a:avLst/>
              <a:gdLst>
                <a:gd name="textAreaLeft" fmla="*/ 0 w 636840"/>
                <a:gd name="textAreaRight" fmla="*/ 637920 w 636840"/>
                <a:gd name="textAreaTop" fmla="*/ 0 h 636840"/>
                <a:gd name="textAreaBottom" fmla="*/ 637920 h 636840"/>
              </a:gdLst>
              <a:ahLst/>
              <a:cxnLst/>
              <a:rect l="textAreaLeft" t="textAreaTop" r="textAreaRight" b="textAreaBottom"/>
              <a:pathLst>
                <a:path w="850519" h="850519">
                  <a:moveTo>
                    <a:pt x="0" y="340233"/>
                  </a:moveTo>
                  <a:cubicBezTo>
                    <a:pt x="0" y="152273"/>
                    <a:pt x="152273" y="0"/>
                    <a:pt x="340233" y="0"/>
                  </a:cubicBezTo>
                  <a:lnTo>
                    <a:pt x="510286" y="0"/>
                  </a:lnTo>
                  <a:cubicBezTo>
                    <a:pt x="698246" y="0"/>
                    <a:pt x="850519" y="152273"/>
                    <a:pt x="850519" y="340233"/>
                  </a:cubicBezTo>
                  <a:lnTo>
                    <a:pt x="850519" y="510286"/>
                  </a:lnTo>
                  <a:cubicBezTo>
                    <a:pt x="850519" y="698246"/>
                    <a:pt x="698246" y="850519"/>
                    <a:pt x="510286" y="850519"/>
                  </a:cubicBezTo>
                  <a:lnTo>
                    <a:pt x="340233" y="850519"/>
                  </a:lnTo>
                  <a:cubicBezTo>
                    <a:pt x="152273" y="850519"/>
                    <a:pt x="0" y="698119"/>
                    <a:pt x="0" y="510286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31" name="Group 25"/>
          <p:cNvGrpSpPr/>
          <p:nvPr/>
        </p:nvGrpSpPr>
        <p:grpSpPr>
          <a:xfrm>
            <a:off x="7265520" y="5856480"/>
            <a:ext cx="424080" cy="530640"/>
            <a:chOff x="7265520" y="5856480"/>
            <a:chExt cx="424080" cy="530640"/>
          </a:xfrm>
        </p:grpSpPr>
        <p:sp>
          <p:nvSpPr>
            <p:cNvPr id="332" name="Freeform 26"/>
            <p:cNvSpPr/>
            <p:nvPr/>
          </p:nvSpPr>
          <p:spPr>
            <a:xfrm>
              <a:off x="7265520" y="5856480"/>
              <a:ext cx="424080" cy="530640"/>
            </a:xfrm>
            <a:custGeom>
              <a:avLst/>
              <a:gdLst>
                <a:gd name="textAreaLeft" fmla="*/ 0 w 424080"/>
                <a:gd name="textAreaRight" fmla="*/ 425160 w 424080"/>
                <a:gd name="textAreaTop" fmla="*/ 0 h 530640"/>
                <a:gd name="textAreaBottom" fmla="*/ 531720 h 530640"/>
              </a:gdLst>
              <a:ahLst/>
              <a:cxnLst/>
              <a:rect l="textAreaLeft" t="textAreaTop" r="textAreaRight" b="textAreaBottom"/>
              <a:pathLst>
                <a:path w="566936" h="708819">
                  <a:moveTo>
                    <a:pt x="0" y="0"/>
                  </a:moveTo>
                  <a:lnTo>
                    <a:pt x="566936" y="0"/>
                  </a:lnTo>
                  <a:lnTo>
                    <a:pt x="566936" y="708819"/>
                  </a:lnTo>
                  <a:lnTo>
                    <a:pt x="0" y="708819"/>
                  </a:lnTo>
                  <a:close/>
                </a:path>
              </a:pathLst>
            </a:custGeom>
            <a:blipFill rotWithShape="0">
              <a:blip r:embed="rId2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333" name="TextBox 27"/>
            <p:cNvSpPr/>
            <p:nvPr/>
          </p:nvSpPr>
          <p:spPr>
            <a:xfrm>
              <a:off x="7265520" y="5856480"/>
              <a:ext cx="424080" cy="53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960"/>
                </a:lnSpc>
              </a:pPr>
              <a:r>
                <a:rPr lang="en-US" sz="33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2</a:t>
              </a:r>
              <a:endPara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34" name="TextBox 28"/>
          <p:cNvSpPr/>
          <p:nvPr/>
        </p:nvSpPr>
        <p:spPr>
          <a:xfrm>
            <a:off x="5706000" y="7246800"/>
            <a:ext cx="354312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370"/>
              </a:lnSpc>
            </a:pPr>
            <a:r>
              <a:rPr lang="en-US" sz="2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Explore Solutions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TextBox 29"/>
          <p:cNvSpPr/>
          <p:nvPr/>
        </p:nvSpPr>
        <p:spPr>
          <a:xfrm>
            <a:off x="4607280" y="7764480"/>
            <a:ext cx="574056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Evaluate Machine Learning, rule-based systems, and LLMs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36" name="Group 30"/>
          <p:cNvGrpSpPr/>
          <p:nvPr/>
        </p:nvGrpSpPr>
        <p:grpSpPr>
          <a:xfrm>
            <a:off x="10790640" y="5271480"/>
            <a:ext cx="37080" cy="849600"/>
            <a:chOff x="10790640" y="5271480"/>
            <a:chExt cx="37080" cy="849600"/>
          </a:xfrm>
        </p:grpSpPr>
        <p:sp>
          <p:nvSpPr>
            <p:cNvPr id="337" name="Freeform 31"/>
            <p:cNvSpPr/>
            <p:nvPr/>
          </p:nvSpPr>
          <p:spPr>
            <a:xfrm>
              <a:off x="10790640" y="5271480"/>
              <a:ext cx="37080" cy="849600"/>
            </a:xfrm>
            <a:custGeom>
              <a:avLst/>
              <a:gdLst>
                <a:gd name="textAreaLeft" fmla="*/ 0 w 37080"/>
                <a:gd name="textAreaRight" fmla="*/ 38160 w 37080"/>
                <a:gd name="textAreaTop" fmla="*/ 0 h 849600"/>
                <a:gd name="textAreaBottom" fmla="*/ 850680 h 849600"/>
              </a:gdLst>
              <a:ahLst/>
              <a:cxnLst/>
              <a:rect l="textAreaLeft" t="textAreaTop" r="textAreaRight" b="textAreaBottom"/>
              <a:pathLst>
                <a:path w="50800" h="113411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cubicBezTo>
                    <a:pt x="39370" y="0"/>
                    <a:pt x="50800" y="11430"/>
                    <a:pt x="50800" y="25400"/>
                  </a:cubicBezTo>
                  <a:lnTo>
                    <a:pt x="50800" y="1108710"/>
                  </a:lnTo>
                  <a:cubicBezTo>
                    <a:pt x="50800" y="1122680"/>
                    <a:pt x="39370" y="1134110"/>
                    <a:pt x="25400" y="1134110"/>
                  </a:cubicBezTo>
                  <a:cubicBezTo>
                    <a:pt x="11430" y="1134110"/>
                    <a:pt x="0" y="1122680"/>
                    <a:pt x="0" y="110871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8720" tIns="45000" rIns="1872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38" name="Group 32"/>
          <p:cNvGrpSpPr/>
          <p:nvPr/>
        </p:nvGrpSpPr>
        <p:grpSpPr>
          <a:xfrm>
            <a:off x="10490760" y="5803200"/>
            <a:ext cx="636840" cy="636840"/>
            <a:chOff x="10490760" y="5803200"/>
            <a:chExt cx="636840" cy="636840"/>
          </a:xfrm>
        </p:grpSpPr>
        <p:sp>
          <p:nvSpPr>
            <p:cNvPr id="339" name="Freeform 33"/>
            <p:cNvSpPr/>
            <p:nvPr/>
          </p:nvSpPr>
          <p:spPr>
            <a:xfrm>
              <a:off x="10490760" y="5803200"/>
              <a:ext cx="636840" cy="636840"/>
            </a:xfrm>
            <a:custGeom>
              <a:avLst/>
              <a:gdLst>
                <a:gd name="textAreaLeft" fmla="*/ 0 w 636840"/>
                <a:gd name="textAreaRight" fmla="*/ 637920 w 636840"/>
                <a:gd name="textAreaTop" fmla="*/ 0 h 636840"/>
                <a:gd name="textAreaBottom" fmla="*/ 637920 h 636840"/>
              </a:gdLst>
              <a:ahLst/>
              <a:cxnLst/>
              <a:rect l="textAreaLeft" t="textAreaTop" r="textAreaRight" b="textAreaBottom"/>
              <a:pathLst>
                <a:path w="850519" h="850519">
                  <a:moveTo>
                    <a:pt x="0" y="340233"/>
                  </a:moveTo>
                  <a:cubicBezTo>
                    <a:pt x="0" y="152273"/>
                    <a:pt x="152273" y="0"/>
                    <a:pt x="340233" y="0"/>
                  </a:cubicBezTo>
                  <a:lnTo>
                    <a:pt x="510286" y="0"/>
                  </a:lnTo>
                  <a:cubicBezTo>
                    <a:pt x="698246" y="0"/>
                    <a:pt x="850519" y="152273"/>
                    <a:pt x="850519" y="340233"/>
                  </a:cubicBezTo>
                  <a:lnTo>
                    <a:pt x="850519" y="510286"/>
                  </a:lnTo>
                  <a:cubicBezTo>
                    <a:pt x="850519" y="698246"/>
                    <a:pt x="698246" y="850519"/>
                    <a:pt x="510286" y="850519"/>
                  </a:cubicBezTo>
                  <a:lnTo>
                    <a:pt x="340233" y="850519"/>
                  </a:lnTo>
                  <a:cubicBezTo>
                    <a:pt x="152273" y="850519"/>
                    <a:pt x="0" y="698119"/>
                    <a:pt x="0" y="510286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40" name="Group 34"/>
          <p:cNvGrpSpPr/>
          <p:nvPr/>
        </p:nvGrpSpPr>
        <p:grpSpPr>
          <a:xfrm>
            <a:off x="10596960" y="5856480"/>
            <a:ext cx="424080" cy="530640"/>
            <a:chOff x="10596960" y="5856480"/>
            <a:chExt cx="424080" cy="530640"/>
          </a:xfrm>
        </p:grpSpPr>
        <p:sp>
          <p:nvSpPr>
            <p:cNvPr id="341" name="Freeform 35"/>
            <p:cNvSpPr/>
            <p:nvPr/>
          </p:nvSpPr>
          <p:spPr>
            <a:xfrm>
              <a:off x="10596960" y="5856480"/>
              <a:ext cx="424080" cy="530640"/>
            </a:xfrm>
            <a:custGeom>
              <a:avLst/>
              <a:gdLst>
                <a:gd name="textAreaLeft" fmla="*/ 0 w 424080"/>
                <a:gd name="textAreaRight" fmla="*/ 425160 w 424080"/>
                <a:gd name="textAreaTop" fmla="*/ 0 h 530640"/>
                <a:gd name="textAreaBottom" fmla="*/ 531720 h 530640"/>
              </a:gdLst>
              <a:ahLst/>
              <a:cxnLst/>
              <a:rect l="textAreaLeft" t="textAreaTop" r="textAreaRight" b="textAreaBottom"/>
              <a:pathLst>
                <a:path w="566936" h="708819">
                  <a:moveTo>
                    <a:pt x="0" y="0"/>
                  </a:moveTo>
                  <a:lnTo>
                    <a:pt x="566936" y="0"/>
                  </a:lnTo>
                  <a:lnTo>
                    <a:pt x="566936" y="708819"/>
                  </a:lnTo>
                  <a:lnTo>
                    <a:pt x="0" y="708819"/>
                  </a:lnTo>
                  <a:close/>
                </a:path>
              </a:pathLst>
            </a:custGeom>
            <a:blipFill rotWithShape="0">
              <a:blip r:embed="rId3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342" name="TextBox 36"/>
            <p:cNvSpPr/>
            <p:nvPr/>
          </p:nvSpPr>
          <p:spPr>
            <a:xfrm>
              <a:off x="10596960" y="5856480"/>
              <a:ext cx="424080" cy="53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960"/>
                </a:lnSpc>
              </a:pPr>
              <a:r>
                <a:rPr lang="en-US" sz="33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3</a:t>
              </a:r>
              <a:endPara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43" name="TextBox 37"/>
          <p:cNvSpPr/>
          <p:nvPr/>
        </p:nvSpPr>
        <p:spPr>
          <a:xfrm>
            <a:off x="8937720" y="3458160"/>
            <a:ext cx="374292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370"/>
              </a:lnSpc>
            </a:pPr>
            <a:r>
              <a:rPr lang="en-US" sz="2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Face Real Challenges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TextBox 38"/>
          <p:cNvSpPr/>
          <p:nvPr/>
        </p:nvSpPr>
        <p:spPr>
          <a:xfrm>
            <a:off x="7938720" y="3976200"/>
            <a:ext cx="574056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Data scarcity, DXF complexity, labeling costs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45" name="Group 39"/>
          <p:cNvGrpSpPr/>
          <p:nvPr/>
        </p:nvGrpSpPr>
        <p:grpSpPr>
          <a:xfrm>
            <a:off x="14122440" y="6122160"/>
            <a:ext cx="37080" cy="849600"/>
            <a:chOff x="14122440" y="6122160"/>
            <a:chExt cx="37080" cy="849600"/>
          </a:xfrm>
        </p:grpSpPr>
        <p:sp>
          <p:nvSpPr>
            <p:cNvPr id="346" name="Freeform 40"/>
            <p:cNvSpPr/>
            <p:nvPr/>
          </p:nvSpPr>
          <p:spPr>
            <a:xfrm>
              <a:off x="14122440" y="6122160"/>
              <a:ext cx="37080" cy="849600"/>
            </a:xfrm>
            <a:custGeom>
              <a:avLst/>
              <a:gdLst>
                <a:gd name="textAreaLeft" fmla="*/ 0 w 37080"/>
                <a:gd name="textAreaRight" fmla="*/ 38160 w 37080"/>
                <a:gd name="textAreaTop" fmla="*/ 0 h 849600"/>
                <a:gd name="textAreaBottom" fmla="*/ 850680 h 849600"/>
              </a:gdLst>
              <a:ahLst/>
              <a:cxnLst/>
              <a:rect l="textAreaLeft" t="textAreaTop" r="textAreaRight" b="textAreaBottom"/>
              <a:pathLst>
                <a:path w="50800" h="113411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cubicBezTo>
                    <a:pt x="39370" y="0"/>
                    <a:pt x="50800" y="11430"/>
                    <a:pt x="50800" y="25400"/>
                  </a:cubicBezTo>
                  <a:lnTo>
                    <a:pt x="50800" y="1108710"/>
                  </a:lnTo>
                  <a:cubicBezTo>
                    <a:pt x="50800" y="1122680"/>
                    <a:pt x="39370" y="1134110"/>
                    <a:pt x="25400" y="1134110"/>
                  </a:cubicBezTo>
                  <a:cubicBezTo>
                    <a:pt x="11430" y="1134110"/>
                    <a:pt x="0" y="1122680"/>
                    <a:pt x="0" y="110871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8720" tIns="45000" rIns="1872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47" name="Group 41"/>
          <p:cNvGrpSpPr/>
          <p:nvPr/>
        </p:nvGrpSpPr>
        <p:grpSpPr>
          <a:xfrm>
            <a:off x="13822560" y="5803200"/>
            <a:ext cx="636840" cy="636840"/>
            <a:chOff x="13822560" y="5803200"/>
            <a:chExt cx="636840" cy="636840"/>
          </a:xfrm>
        </p:grpSpPr>
        <p:sp>
          <p:nvSpPr>
            <p:cNvPr id="348" name="Freeform 42"/>
            <p:cNvSpPr/>
            <p:nvPr/>
          </p:nvSpPr>
          <p:spPr>
            <a:xfrm>
              <a:off x="13822560" y="5803200"/>
              <a:ext cx="636840" cy="636840"/>
            </a:xfrm>
            <a:custGeom>
              <a:avLst/>
              <a:gdLst>
                <a:gd name="textAreaLeft" fmla="*/ 0 w 636840"/>
                <a:gd name="textAreaRight" fmla="*/ 637920 w 636840"/>
                <a:gd name="textAreaTop" fmla="*/ 0 h 636840"/>
                <a:gd name="textAreaBottom" fmla="*/ 637920 h 636840"/>
              </a:gdLst>
              <a:ahLst/>
              <a:cxnLst/>
              <a:rect l="textAreaLeft" t="textAreaTop" r="textAreaRight" b="textAreaBottom"/>
              <a:pathLst>
                <a:path w="850519" h="850519">
                  <a:moveTo>
                    <a:pt x="0" y="340233"/>
                  </a:moveTo>
                  <a:cubicBezTo>
                    <a:pt x="0" y="152273"/>
                    <a:pt x="152273" y="0"/>
                    <a:pt x="340233" y="0"/>
                  </a:cubicBezTo>
                  <a:lnTo>
                    <a:pt x="510286" y="0"/>
                  </a:lnTo>
                  <a:cubicBezTo>
                    <a:pt x="698246" y="0"/>
                    <a:pt x="850519" y="152273"/>
                    <a:pt x="850519" y="340233"/>
                  </a:cubicBezTo>
                  <a:lnTo>
                    <a:pt x="850519" y="510286"/>
                  </a:lnTo>
                  <a:cubicBezTo>
                    <a:pt x="850519" y="698246"/>
                    <a:pt x="698246" y="850519"/>
                    <a:pt x="510286" y="850519"/>
                  </a:cubicBezTo>
                  <a:lnTo>
                    <a:pt x="340233" y="850519"/>
                  </a:lnTo>
                  <a:cubicBezTo>
                    <a:pt x="152273" y="850519"/>
                    <a:pt x="0" y="698119"/>
                    <a:pt x="0" y="510286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49" name="Group 43"/>
          <p:cNvGrpSpPr/>
          <p:nvPr/>
        </p:nvGrpSpPr>
        <p:grpSpPr>
          <a:xfrm>
            <a:off x="13928760" y="5856480"/>
            <a:ext cx="424080" cy="530640"/>
            <a:chOff x="13928760" y="5856480"/>
            <a:chExt cx="424080" cy="530640"/>
          </a:xfrm>
        </p:grpSpPr>
        <p:sp>
          <p:nvSpPr>
            <p:cNvPr id="350" name="Freeform 44"/>
            <p:cNvSpPr/>
            <p:nvPr/>
          </p:nvSpPr>
          <p:spPr>
            <a:xfrm>
              <a:off x="13928760" y="5856480"/>
              <a:ext cx="424080" cy="530640"/>
            </a:xfrm>
            <a:custGeom>
              <a:avLst/>
              <a:gdLst>
                <a:gd name="textAreaLeft" fmla="*/ 0 w 424080"/>
                <a:gd name="textAreaRight" fmla="*/ 425160 w 424080"/>
                <a:gd name="textAreaTop" fmla="*/ 0 h 530640"/>
                <a:gd name="textAreaBottom" fmla="*/ 531720 h 530640"/>
              </a:gdLst>
              <a:ahLst/>
              <a:cxnLst/>
              <a:rect l="textAreaLeft" t="textAreaTop" r="textAreaRight" b="textAreaBottom"/>
              <a:pathLst>
                <a:path w="566936" h="708819">
                  <a:moveTo>
                    <a:pt x="0" y="0"/>
                  </a:moveTo>
                  <a:lnTo>
                    <a:pt x="566936" y="0"/>
                  </a:lnTo>
                  <a:lnTo>
                    <a:pt x="566936" y="708819"/>
                  </a:lnTo>
                  <a:lnTo>
                    <a:pt x="0" y="708819"/>
                  </a:lnTo>
                  <a:close/>
                </a:path>
              </a:pathLst>
            </a:custGeom>
            <a:blipFill rotWithShape="0">
              <a:blip r:embed="rId4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351" name="TextBox 45"/>
            <p:cNvSpPr/>
            <p:nvPr/>
          </p:nvSpPr>
          <p:spPr>
            <a:xfrm>
              <a:off x="13928760" y="5856480"/>
              <a:ext cx="424080" cy="53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960"/>
                </a:lnSpc>
              </a:pPr>
              <a:r>
                <a:rPr lang="en-US" sz="33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4</a:t>
              </a:r>
              <a:endPara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52" name="TextBox 46"/>
          <p:cNvSpPr/>
          <p:nvPr/>
        </p:nvSpPr>
        <p:spPr>
          <a:xfrm>
            <a:off x="12369240" y="7246800"/>
            <a:ext cx="354312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370"/>
              </a:lnSpc>
            </a:pPr>
            <a:r>
              <a:rPr lang="en-US" sz="2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Build CadArena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TextBox 47"/>
          <p:cNvSpPr/>
          <p:nvPr/>
        </p:nvSpPr>
        <p:spPr>
          <a:xfrm>
            <a:off x="11270520" y="7764480"/>
            <a:ext cx="574056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LLM + RAG + rule-based DXF engine — the right combination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356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57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358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59" name="Group 6"/>
          <p:cNvGrpSpPr/>
          <p:nvPr/>
        </p:nvGrpSpPr>
        <p:grpSpPr>
          <a:xfrm>
            <a:off x="992160" y="869400"/>
            <a:ext cx="4049280" cy="434880"/>
            <a:chOff x="992160" y="869400"/>
            <a:chExt cx="4049280" cy="434880"/>
          </a:xfrm>
        </p:grpSpPr>
        <p:sp>
          <p:nvSpPr>
            <p:cNvPr id="360" name="Freeform 7"/>
            <p:cNvSpPr/>
            <p:nvPr/>
          </p:nvSpPr>
          <p:spPr>
            <a:xfrm>
              <a:off x="992160" y="869400"/>
              <a:ext cx="4049280" cy="434880"/>
            </a:xfrm>
            <a:custGeom>
              <a:avLst/>
              <a:gdLst>
                <a:gd name="textAreaLeft" fmla="*/ 0 w 4049280"/>
                <a:gd name="textAreaRight" fmla="*/ 4050360 w 4049280"/>
                <a:gd name="textAreaTop" fmla="*/ 0 h 434880"/>
                <a:gd name="textAreaBottom" fmla="*/ 435960 h 434880"/>
              </a:gdLst>
              <a:ahLst/>
              <a:cxnLst/>
              <a:rect l="textAreaLeft" t="textAreaTop" r="textAreaRight" b="textAreaBottom"/>
              <a:pathLst>
                <a:path w="5400294" h="581406">
                  <a:moveTo>
                    <a:pt x="0" y="233934"/>
                  </a:moveTo>
                  <a:cubicBezTo>
                    <a:pt x="0" y="104775"/>
                    <a:pt x="104775" y="0"/>
                    <a:pt x="233934" y="0"/>
                  </a:cubicBezTo>
                  <a:lnTo>
                    <a:pt x="5166360" y="0"/>
                  </a:lnTo>
                  <a:cubicBezTo>
                    <a:pt x="5295519" y="0"/>
                    <a:pt x="5400294" y="104775"/>
                    <a:pt x="5400294" y="233934"/>
                  </a:cubicBezTo>
                  <a:lnTo>
                    <a:pt x="5400294" y="347472"/>
                  </a:lnTo>
                  <a:cubicBezTo>
                    <a:pt x="5400294" y="476631"/>
                    <a:pt x="5295519" y="581406"/>
                    <a:pt x="5166360" y="581406"/>
                  </a:cubicBezTo>
                  <a:lnTo>
                    <a:pt x="233934" y="581406"/>
                  </a:lnTo>
                  <a:cubicBezTo>
                    <a:pt x="104775" y="581406"/>
                    <a:pt x="0" y="476631"/>
                    <a:pt x="0" y="347472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361" name="TextBox 8"/>
          <p:cNvSpPr/>
          <p:nvPr/>
        </p:nvSpPr>
        <p:spPr>
          <a:xfrm>
            <a:off x="1138320" y="885240"/>
            <a:ext cx="467136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31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OUR JOURNEY — APPROACH SELECTION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TextBox 9"/>
          <p:cNvSpPr/>
          <p:nvPr/>
        </p:nvSpPr>
        <p:spPr>
          <a:xfrm>
            <a:off x="1980000" y="1360440"/>
            <a:ext cx="14326560" cy="74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865"/>
              </a:lnSpc>
            </a:pPr>
            <a:r>
              <a:rPr lang="en-US" sz="4700" b="1" u="none" strike="noStrike">
                <a:solidFill>
                  <a:srgbClr val="3B4540"/>
                </a:solidFill>
                <a:effectLst/>
                <a:uFillTx/>
                <a:latin typeface="Fraunces Bold"/>
                <a:ea typeface="Fraunces Bold"/>
              </a:rPr>
              <a:t>Why We Did Not Use Pure Machine Learning?</a:t>
            </a:r>
            <a:endParaRPr lang="en-US" sz="4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63" name="Group 10"/>
          <p:cNvGrpSpPr/>
          <p:nvPr/>
        </p:nvGrpSpPr>
        <p:grpSpPr>
          <a:xfrm>
            <a:off x="1266120" y="2700000"/>
            <a:ext cx="27360" cy="6481080"/>
            <a:chOff x="1266120" y="2700000"/>
            <a:chExt cx="27360" cy="6481080"/>
          </a:xfrm>
        </p:grpSpPr>
        <p:sp>
          <p:nvSpPr>
            <p:cNvPr id="364" name="Freeform 11"/>
            <p:cNvSpPr/>
            <p:nvPr/>
          </p:nvSpPr>
          <p:spPr>
            <a:xfrm>
              <a:off x="1266120" y="2700000"/>
              <a:ext cx="27360" cy="6481080"/>
            </a:xfrm>
            <a:custGeom>
              <a:avLst/>
              <a:gdLst>
                <a:gd name="textAreaLeft" fmla="*/ 0 w 27360"/>
                <a:gd name="textAreaRight" fmla="*/ 28440 w 27360"/>
                <a:gd name="textAreaTop" fmla="*/ 0 h 6481080"/>
                <a:gd name="textAreaBottom" fmla="*/ 6482160 h 6481080"/>
              </a:gdLst>
              <a:ahLst/>
              <a:cxnLst/>
              <a:rect l="textAreaLeft" t="textAreaTop" r="textAreaRight" b="textAreaBottom"/>
              <a:pathLst>
                <a:path w="38100" h="8642731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8623681"/>
                  </a:lnTo>
                  <a:cubicBezTo>
                    <a:pt x="38100" y="8634223"/>
                    <a:pt x="29591" y="8642731"/>
                    <a:pt x="19050" y="8642731"/>
                  </a:cubicBezTo>
                  <a:cubicBezTo>
                    <a:pt x="8509" y="8642731"/>
                    <a:pt x="0" y="8634223"/>
                    <a:pt x="0" y="8623681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3680" tIns="45000" rIns="1368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65" name="Group 12"/>
          <p:cNvGrpSpPr/>
          <p:nvPr/>
        </p:nvGrpSpPr>
        <p:grpSpPr>
          <a:xfrm>
            <a:off x="1511640" y="2959920"/>
            <a:ext cx="729720" cy="27360"/>
            <a:chOff x="1511640" y="2959920"/>
            <a:chExt cx="729720" cy="27360"/>
          </a:xfrm>
        </p:grpSpPr>
        <p:sp>
          <p:nvSpPr>
            <p:cNvPr id="366" name="Freeform 13"/>
            <p:cNvSpPr/>
            <p:nvPr/>
          </p:nvSpPr>
          <p:spPr>
            <a:xfrm>
              <a:off x="1511640" y="2959920"/>
              <a:ext cx="729720" cy="27360"/>
            </a:xfrm>
            <a:custGeom>
              <a:avLst/>
              <a:gdLst>
                <a:gd name="textAreaLeft" fmla="*/ 0 w 729720"/>
                <a:gd name="textAreaRight" fmla="*/ 730800 w 7297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74471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55421" y="0"/>
                  </a:lnTo>
                  <a:cubicBezTo>
                    <a:pt x="965962" y="0"/>
                    <a:pt x="974471" y="8509"/>
                    <a:pt x="974471" y="19050"/>
                  </a:cubicBezTo>
                  <a:cubicBezTo>
                    <a:pt x="974471" y="29591"/>
                    <a:pt x="965962" y="38100"/>
                    <a:pt x="955421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67" name="Group 14"/>
          <p:cNvGrpSpPr/>
          <p:nvPr/>
        </p:nvGrpSpPr>
        <p:grpSpPr>
          <a:xfrm>
            <a:off x="992160" y="2700000"/>
            <a:ext cx="547200" cy="546840"/>
            <a:chOff x="992160" y="2700000"/>
            <a:chExt cx="547200" cy="546840"/>
          </a:xfrm>
        </p:grpSpPr>
        <p:sp>
          <p:nvSpPr>
            <p:cNvPr id="368" name="Freeform 15"/>
            <p:cNvSpPr/>
            <p:nvPr/>
          </p:nvSpPr>
          <p:spPr>
            <a:xfrm>
              <a:off x="992160" y="2700000"/>
              <a:ext cx="547200" cy="546840"/>
            </a:xfrm>
            <a:custGeom>
              <a:avLst/>
              <a:gdLst>
                <a:gd name="textAreaLeft" fmla="*/ 0 w 547200"/>
                <a:gd name="textAreaRight" fmla="*/ 548280 w 547200"/>
                <a:gd name="textAreaTop" fmla="*/ 0 h 546840"/>
                <a:gd name="textAreaBottom" fmla="*/ 547920 h 546840"/>
              </a:gdLst>
              <a:ahLst/>
              <a:cxnLst/>
              <a:rect l="textAreaLeft" t="textAreaTop" r="textAreaRight" b="textAreaBottom"/>
              <a:pathLst>
                <a:path w="730885" h="730758">
                  <a:moveTo>
                    <a:pt x="0" y="292354"/>
                  </a:moveTo>
                  <a:cubicBezTo>
                    <a:pt x="0" y="130937"/>
                    <a:pt x="130937" y="0"/>
                    <a:pt x="292354" y="0"/>
                  </a:cubicBezTo>
                  <a:lnTo>
                    <a:pt x="438404" y="0"/>
                  </a:lnTo>
                  <a:cubicBezTo>
                    <a:pt x="599948" y="0"/>
                    <a:pt x="730885" y="130937"/>
                    <a:pt x="730885" y="292354"/>
                  </a:cubicBezTo>
                  <a:lnTo>
                    <a:pt x="730885" y="438404"/>
                  </a:lnTo>
                  <a:cubicBezTo>
                    <a:pt x="730885" y="599948"/>
                    <a:pt x="599948" y="730758"/>
                    <a:pt x="438531" y="730758"/>
                  </a:cubicBezTo>
                  <a:lnTo>
                    <a:pt x="292354" y="730758"/>
                  </a:lnTo>
                  <a:cubicBezTo>
                    <a:pt x="130937" y="730885"/>
                    <a:pt x="0" y="599948"/>
                    <a:pt x="0" y="438404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69" name="Group 16"/>
          <p:cNvGrpSpPr/>
          <p:nvPr/>
        </p:nvGrpSpPr>
        <p:grpSpPr>
          <a:xfrm>
            <a:off x="1083600" y="2745720"/>
            <a:ext cx="364320" cy="455760"/>
            <a:chOff x="1083600" y="2745720"/>
            <a:chExt cx="364320" cy="455760"/>
          </a:xfrm>
        </p:grpSpPr>
        <p:sp>
          <p:nvSpPr>
            <p:cNvPr id="370" name="Freeform 17"/>
            <p:cNvSpPr/>
            <p:nvPr/>
          </p:nvSpPr>
          <p:spPr>
            <a:xfrm>
              <a:off x="1083600" y="2745720"/>
              <a:ext cx="364320" cy="455760"/>
            </a:xfrm>
            <a:custGeom>
              <a:avLst/>
              <a:gdLst>
                <a:gd name="textAreaLeft" fmla="*/ 0 w 364320"/>
                <a:gd name="textAreaRight" fmla="*/ 365400 w 364320"/>
                <a:gd name="textAreaTop" fmla="*/ 0 h 455760"/>
                <a:gd name="textAreaBottom" fmla="*/ 456840 h 455760"/>
              </a:gdLst>
              <a:ahLst/>
              <a:cxnLst/>
              <a:rect l="textAreaLeft" t="textAreaTop" r="textAreaRight" b="textAreaBottom"/>
              <a:pathLst>
                <a:path w="487165" h="609005">
                  <a:moveTo>
                    <a:pt x="0" y="0"/>
                  </a:moveTo>
                  <a:lnTo>
                    <a:pt x="487165" y="0"/>
                  </a:lnTo>
                  <a:lnTo>
                    <a:pt x="487165" y="609005"/>
                  </a:lnTo>
                  <a:lnTo>
                    <a:pt x="0" y="609005"/>
                  </a:lnTo>
                  <a:close/>
                </a:path>
              </a:pathLst>
            </a:custGeom>
            <a:blipFill rotWithShape="0">
              <a:blip r:embed="rId1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371" name="TextBox 18"/>
            <p:cNvSpPr/>
            <p:nvPr/>
          </p:nvSpPr>
          <p:spPr>
            <a:xfrm>
              <a:off x="1083600" y="2752920"/>
              <a:ext cx="364320" cy="448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359"/>
                </a:lnSpc>
              </a:pPr>
              <a:r>
                <a:rPr lang="en-US" sz="28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1</a:t>
              </a:r>
              <a:endPara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72" name="TextBox 19"/>
          <p:cNvSpPr/>
          <p:nvPr/>
        </p:nvSpPr>
        <p:spPr>
          <a:xfrm>
            <a:off x="2484360" y="2774160"/>
            <a:ext cx="4385880" cy="3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69"/>
              </a:lnSpc>
            </a:pPr>
            <a:r>
              <a:rPr lang="en-US" sz="2300" b="1" u="none" strike="noStrike">
                <a:solidFill>
                  <a:srgbClr val="405449"/>
                </a:solidFill>
                <a:effectLst/>
                <a:uFillTx/>
                <a:latin typeface="Fraunces Bold"/>
                <a:ea typeface="Fraunces Bold"/>
              </a:rPr>
              <a:t>No Labeled Dataset Available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TextBox 20"/>
          <p:cNvSpPr/>
          <p:nvPr/>
        </p:nvSpPr>
        <p:spPr>
          <a:xfrm>
            <a:off x="2484360" y="3306960"/>
            <a:ext cx="8388720" cy="115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 existing dataset of (prompt → validated floor plan) pairs for Arabic/Egyptian residential architecture exists. Creating one would require hundreds of expert architect hours.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74" name="Group 21"/>
          <p:cNvGrpSpPr/>
          <p:nvPr/>
        </p:nvGrpSpPr>
        <p:grpSpPr>
          <a:xfrm>
            <a:off x="1511640" y="5139360"/>
            <a:ext cx="729720" cy="27360"/>
            <a:chOff x="1511640" y="5139360"/>
            <a:chExt cx="729720" cy="27360"/>
          </a:xfrm>
        </p:grpSpPr>
        <p:sp>
          <p:nvSpPr>
            <p:cNvPr id="375" name="Freeform 22"/>
            <p:cNvSpPr/>
            <p:nvPr/>
          </p:nvSpPr>
          <p:spPr>
            <a:xfrm>
              <a:off x="1511640" y="5139360"/>
              <a:ext cx="729720" cy="27360"/>
            </a:xfrm>
            <a:custGeom>
              <a:avLst/>
              <a:gdLst>
                <a:gd name="textAreaLeft" fmla="*/ 0 w 729720"/>
                <a:gd name="textAreaRight" fmla="*/ 730800 w 7297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74471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55421" y="0"/>
                  </a:lnTo>
                  <a:cubicBezTo>
                    <a:pt x="965962" y="0"/>
                    <a:pt x="974471" y="8509"/>
                    <a:pt x="974471" y="19050"/>
                  </a:cubicBezTo>
                  <a:cubicBezTo>
                    <a:pt x="974471" y="29591"/>
                    <a:pt x="965962" y="38100"/>
                    <a:pt x="955421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76" name="Group 23"/>
          <p:cNvGrpSpPr/>
          <p:nvPr/>
        </p:nvGrpSpPr>
        <p:grpSpPr>
          <a:xfrm>
            <a:off x="992160" y="4879440"/>
            <a:ext cx="547200" cy="546840"/>
            <a:chOff x="992160" y="4879440"/>
            <a:chExt cx="547200" cy="546840"/>
          </a:xfrm>
        </p:grpSpPr>
        <p:sp>
          <p:nvSpPr>
            <p:cNvPr id="377" name="Freeform 24"/>
            <p:cNvSpPr/>
            <p:nvPr/>
          </p:nvSpPr>
          <p:spPr>
            <a:xfrm>
              <a:off x="992160" y="4879440"/>
              <a:ext cx="547200" cy="546840"/>
            </a:xfrm>
            <a:custGeom>
              <a:avLst/>
              <a:gdLst>
                <a:gd name="textAreaLeft" fmla="*/ 0 w 547200"/>
                <a:gd name="textAreaRight" fmla="*/ 548280 w 547200"/>
                <a:gd name="textAreaTop" fmla="*/ 0 h 546840"/>
                <a:gd name="textAreaBottom" fmla="*/ 547920 h 546840"/>
              </a:gdLst>
              <a:ahLst/>
              <a:cxnLst/>
              <a:rect l="textAreaLeft" t="textAreaTop" r="textAreaRight" b="textAreaBottom"/>
              <a:pathLst>
                <a:path w="730885" h="730758">
                  <a:moveTo>
                    <a:pt x="0" y="292354"/>
                  </a:moveTo>
                  <a:cubicBezTo>
                    <a:pt x="0" y="130937"/>
                    <a:pt x="130937" y="0"/>
                    <a:pt x="292354" y="0"/>
                  </a:cubicBezTo>
                  <a:lnTo>
                    <a:pt x="438404" y="0"/>
                  </a:lnTo>
                  <a:cubicBezTo>
                    <a:pt x="599948" y="0"/>
                    <a:pt x="730885" y="130937"/>
                    <a:pt x="730885" y="292354"/>
                  </a:cubicBezTo>
                  <a:lnTo>
                    <a:pt x="730885" y="438404"/>
                  </a:lnTo>
                  <a:cubicBezTo>
                    <a:pt x="730885" y="599948"/>
                    <a:pt x="599948" y="730758"/>
                    <a:pt x="438531" y="730758"/>
                  </a:cubicBezTo>
                  <a:lnTo>
                    <a:pt x="292354" y="730758"/>
                  </a:lnTo>
                  <a:cubicBezTo>
                    <a:pt x="130937" y="730885"/>
                    <a:pt x="0" y="599948"/>
                    <a:pt x="0" y="438404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78" name="Group 25"/>
          <p:cNvGrpSpPr/>
          <p:nvPr/>
        </p:nvGrpSpPr>
        <p:grpSpPr>
          <a:xfrm>
            <a:off x="1083600" y="4925160"/>
            <a:ext cx="364320" cy="455760"/>
            <a:chOff x="1083600" y="4925160"/>
            <a:chExt cx="364320" cy="455760"/>
          </a:xfrm>
        </p:grpSpPr>
        <p:sp>
          <p:nvSpPr>
            <p:cNvPr id="379" name="Freeform 26"/>
            <p:cNvSpPr/>
            <p:nvPr/>
          </p:nvSpPr>
          <p:spPr>
            <a:xfrm>
              <a:off x="1083600" y="4925160"/>
              <a:ext cx="364320" cy="455760"/>
            </a:xfrm>
            <a:custGeom>
              <a:avLst/>
              <a:gdLst>
                <a:gd name="textAreaLeft" fmla="*/ 0 w 364320"/>
                <a:gd name="textAreaRight" fmla="*/ 365400 w 364320"/>
                <a:gd name="textAreaTop" fmla="*/ 0 h 455760"/>
                <a:gd name="textAreaBottom" fmla="*/ 456840 h 455760"/>
              </a:gdLst>
              <a:ahLst/>
              <a:cxnLst/>
              <a:rect l="textAreaLeft" t="textAreaTop" r="textAreaRight" b="textAreaBottom"/>
              <a:pathLst>
                <a:path w="487165" h="609005">
                  <a:moveTo>
                    <a:pt x="0" y="0"/>
                  </a:moveTo>
                  <a:lnTo>
                    <a:pt x="487165" y="0"/>
                  </a:lnTo>
                  <a:lnTo>
                    <a:pt x="487165" y="609005"/>
                  </a:lnTo>
                  <a:lnTo>
                    <a:pt x="0" y="609005"/>
                  </a:lnTo>
                  <a:close/>
                </a:path>
              </a:pathLst>
            </a:custGeom>
            <a:blipFill rotWithShape="0">
              <a:blip r:embed="rId2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380" name="TextBox 27"/>
            <p:cNvSpPr/>
            <p:nvPr/>
          </p:nvSpPr>
          <p:spPr>
            <a:xfrm>
              <a:off x="1083600" y="4932360"/>
              <a:ext cx="364320" cy="448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359"/>
                </a:lnSpc>
              </a:pPr>
              <a:r>
                <a:rPr lang="en-US" sz="28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2</a:t>
              </a:r>
              <a:endPara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81" name="TextBox 28"/>
          <p:cNvSpPr/>
          <p:nvPr/>
        </p:nvSpPr>
        <p:spPr>
          <a:xfrm>
            <a:off x="2484360" y="4953600"/>
            <a:ext cx="5400000" cy="3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69"/>
              </a:lnSpc>
            </a:pPr>
            <a:r>
              <a:rPr lang="en-US" sz="2300" b="1" u="none" strike="noStrike">
                <a:solidFill>
                  <a:srgbClr val="405449"/>
                </a:solidFill>
                <a:effectLst/>
                <a:uFillTx/>
                <a:latin typeface="Fraunces Bold"/>
                <a:ea typeface="Fraunces Bold"/>
              </a:rPr>
              <a:t>DXF Files Are Structurally Complex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TextBox 29"/>
          <p:cNvSpPr/>
          <p:nvPr/>
        </p:nvSpPr>
        <p:spPr>
          <a:xfrm>
            <a:off x="2484360" y="5486400"/>
            <a:ext cx="8388720" cy="151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DXF documents contain strict hierarchical entity structures, coordinate systems, and layer organization. Sequence models cannot guarantee geometrically valid outputs without massive domain-specific training data.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83" name="Group 30"/>
          <p:cNvGrpSpPr/>
          <p:nvPr/>
        </p:nvGrpSpPr>
        <p:grpSpPr>
          <a:xfrm>
            <a:off x="1511640" y="7680960"/>
            <a:ext cx="729720" cy="27360"/>
            <a:chOff x="1511640" y="7680960"/>
            <a:chExt cx="729720" cy="27360"/>
          </a:xfrm>
        </p:grpSpPr>
        <p:sp>
          <p:nvSpPr>
            <p:cNvPr id="384" name="Freeform 31"/>
            <p:cNvSpPr/>
            <p:nvPr/>
          </p:nvSpPr>
          <p:spPr>
            <a:xfrm>
              <a:off x="1511640" y="7680960"/>
              <a:ext cx="729720" cy="27360"/>
            </a:xfrm>
            <a:custGeom>
              <a:avLst/>
              <a:gdLst>
                <a:gd name="textAreaLeft" fmla="*/ 0 w 729720"/>
                <a:gd name="textAreaRight" fmla="*/ 730800 w 7297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74471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55421" y="0"/>
                  </a:lnTo>
                  <a:cubicBezTo>
                    <a:pt x="965962" y="0"/>
                    <a:pt x="974471" y="8509"/>
                    <a:pt x="974471" y="19050"/>
                  </a:cubicBezTo>
                  <a:cubicBezTo>
                    <a:pt x="974471" y="29591"/>
                    <a:pt x="965962" y="38100"/>
                    <a:pt x="955421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85" name="Group 32"/>
          <p:cNvGrpSpPr/>
          <p:nvPr/>
        </p:nvGrpSpPr>
        <p:grpSpPr>
          <a:xfrm>
            <a:off x="992160" y="7421400"/>
            <a:ext cx="547200" cy="546840"/>
            <a:chOff x="992160" y="7421400"/>
            <a:chExt cx="547200" cy="546840"/>
          </a:xfrm>
        </p:grpSpPr>
        <p:sp>
          <p:nvSpPr>
            <p:cNvPr id="386" name="Freeform 33"/>
            <p:cNvSpPr/>
            <p:nvPr/>
          </p:nvSpPr>
          <p:spPr>
            <a:xfrm>
              <a:off x="992160" y="7421400"/>
              <a:ext cx="547200" cy="546840"/>
            </a:xfrm>
            <a:custGeom>
              <a:avLst/>
              <a:gdLst>
                <a:gd name="textAreaLeft" fmla="*/ 0 w 547200"/>
                <a:gd name="textAreaRight" fmla="*/ 548280 w 547200"/>
                <a:gd name="textAreaTop" fmla="*/ 0 h 546840"/>
                <a:gd name="textAreaBottom" fmla="*/ 547920 h 546840"/>
              </a:gdLst>
              <a:ahLst/>
              <a:cxnLst/>
              <a:rect l="textAreaLeft" t="textAreaTop" r="textAreaRight" b="textAreaBottom"/>
              <a:pathLst>
                <a:path w="730885" h="730758">
                  <a:moveTo>
                    <a:pt x="0" y="292354"/>
                  </a:moveTo>
                  <a:cubicBezTo>
                    <a:pt x="0" y="130937"/>
                    <a:pt x="130937" y="0"/>
                    <a:pt x="292354" y="0"/>
                  </a:cubicBezTo>
                  <a:lnTo>
                    <a:pt x="438404" y="0"/>
                  </a:lnTo>
                  <a:cubicBezTo>
                    <a:pt x="599948" y="0"/>
                    <a:pt x="730885" y="130937"/>
                    <a:pt x="730885" y="292354"/>
                  </a:cubicBezTo>
                  <a:lnTo>
                    <a:pt x="730885" y="438404"/>
                  </a:lnTo>
                  <a:cubicBezTo>
                    <a:pt x="730885" y="599948"/>
                    <a:pt x="599948" y="730758"/>
                    <a:pt x="438531" y="730758"/>
                  </a:cubicBezTo>
                  <a:lnTo>
                    <a:pt x="292354" y="730758"/>
                  </a:lnTo>
                  <a:cubicBezTo>
                    <a:pt x="130937" y="730885"/>
                    <a:pt x="0" y="599948"/>
                    <a:pt x="0" y="438404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387" name="Group 34"/>
          <p:cNvGrpSpPr/>
          <p:nvPr/>
        </p:nvGrpSpPr>
        <p:grpSpPr>
          <a:xfrm>
            <a:off x="1083600" y="7466760"/>
            <a:ext cx="364320" cy="455760"/>
            <a:chOff x="1083600" y="7466760"/>
            <a:chExt cx="364320" cy="455760"/>
          </a:xfrm>
        </p:grpSpPr>
        <p:sp>
          <p:nvSpPr>
            <p:cNvPr id="388" name="Freeform 35"/>
            <p:cNvSpPr/>
            <p:nvPr/>
          </p:nvSpPr>
          <p:spPr>
            <a:xfrm>
              <a:off x="1083600" y="7466760"/>
              <a:ext cx="364320" cy="455760"/>
            </a:xfrm>
            <a:custGeom>
              <a:avLst/>
              <a:gdLst>
                <a:gd name="textAreaLeft" fmla="*/ 0 w 364320"/>
                <a:gd name="textAreaRight" fmla="*/ 365400 w 364320"/>
                <a:gd name="textAreaTop" fmla="*/ 0 h 455760"/>
                <a:gd name="textAreaBottom" fmla="*/ 456840 h 455760"/>
              </a:gdLst>
              <a:ahLst/>
              <a:cxnLst/>
              <a:rect l="textAreaLeft" t="textAreaTop" r="textAreaRight" b="textAreaBottom"/>
              <a:pathLst>
                <a:path w="487165" h="609005">
                  <a:moveTo>
                    <a:pt x="0" y="0"/>
                  </a:moveTo>
                  <a:lnTo>
                    <a:pt x="487165" y="0"/>
                  </a:lnTo>
                  <a:lnTo>
                    <a:pt x="487165" y="609005"/>
                  </a:lnTo>
                  <a:lnTo>
                    <a:pt x="0" y="609005"/>
                  </a:lnTo>
                  <a:close/>
                </a:path>
              </a:pathLst>
            </a:custGeom>
            <a:blipFill rotWithShape="0">
              <a:blip r:embed="rId3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389" name="TextBox 36"/>
            <p:cNvSpPr/>
            <p:nvPr/>
          </p:nvSpPr>
          <p:spPr>
            <a:xfrm>
              <a:off x="1083600" y="7473960"/>
              <a:ext cx="364320" cy="448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359"/>
                </a:lnSpc>
              </a:pPr>
              <a:r>
                <a:rPr lang="en-US" sz="28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3</a:t>
              </a:r>
              <a:endPara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90" name="TextBox 37"/>
          <p:cNvSpPr/>
          <p:nvPr/>
        </p:nvSpPr>
        <p:spPr>
          <a:xfrm>
            <a:off x="2484360" y="7495560"/>
            <a:ext cx="3044520" cy="3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69"/>
              </a:lnSpc>
            </a:pPr>
            <a:r>
              <a:rPr lang="en-US" sz="2300" b="1" u="none" strike="noStrike">
                <a:solidFill>
                  <a:srgbClr val="405449"/>
                </a:solidFill>
                <a:effectLst/>
                <a:uFillTx/>
                <a:latin typeface="Fraunces Bold"/>
                <a:ea typeface="Fraunces Bold"/>
              </a:rPr>
              <a:t>High Labeling Cost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TextBox 38"/>
          <p:cNvSpPr/>
          <p:nvPr/>
        </p:nvSpPr>
        <p:spPr>
          <a:xfrm>
            <a:off x="2484360" y="8028360"/>
            <a:ext cx="8388720" cy="115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Annotating architectural drawings with room types, dimensions, adjacency rules, and building code compliance requires specialized expertise — not feasible at the scale needed for supervised ML.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92" name="Group 39"/>
          <p:cNvGrpSpPr/>
          <p:nvPr/>
        </p:nvGrpSpPr>
        <p:grpSpPr>
          <a:xfrm>
            <a:off x="11302920" y="2464560"/>
            <a:ext cx="6176520" cy="6951960"/>
            <a:chOff x="11302920" y="2464560"/>
            <a:chExt cx="6176520" cy="6951960"/>
          </a:xfrm>
        </p:grpSpPr>
        <p:sp>
          <p:nvSpPr>
            <p:cNvPr id="393" name="Freeform 40"/>
            <p:cNvSpPr/>
            <p:nvPr/>
          </p:nvSpPr>
          <p:spPr>
            <a:xfrm>
              <a:off x="11302920" y="2464560"/>
              <a:ext cx="6176520" cy="6951960"/>
            </a:xfrm>
            <a:custGeom>
              <a:avLst/>
              <a:gdLst>
                <a:gd name="textAreaLeft" fmla="*/ 0 w 6176520"/>
                <a:gd name="textAreaRight" fmla="*/ 6177600 w 6176520"/>
                <a:gd name="textAreaTop" fmla="*/ 0 h 6951960"/>
                <a:gd name="textAreaBottom" fmla="*/ 6953040 h 6951960"/>
              </a:gdLst>
              <a:ahLst/>
              <a:cxnLst/>
              <a:rect l="textAreaLeft" t="textAreaTop" r="textAreaRight" b="textAreaBottom"/>
              <a:pathLst>
                <a:path w="8236966" h="9270619">
                  <a:moveTo>
                    <a:pt x="0" y="467868"/>
                  </a:moveTo>
                  <a:cubicBezTo>
                    <a:pt x="0" y="209423"/>
                    <a:pt x="209423" y="0"/>
                    <a:pt x="467868" y="0"/>
                  </a:cubicBezTo>
                  <a:lnTo>
                    <a:pt x="7769099" y="0"/>
                  </a:lnTo>
                  <a:cubicBezTo>
                    <a:pt x="8027543" y="0"/>
                    <a:pt x="8236966" y="209423"/>
                    <a:pt x="8236966" y="467868"/>
                  </a:cubicBezTo>
                  <a:lnTo>
                    <a:pt x="8236966" y="8802751"/>
                  </a:lnTo>
                  <a:cubicBezTo>
                    <a:pt x="8236966" y="9061196"/>
                    <a:pt x="8027543" y="9270619"/>
                    <a:pt x="7769099" y="9270619"/>
                  </a:cubicBezTo>
                  <a:lnTo>
                    <a:pt x="467868" y="9270619"/>
                  </a:lnTo>
                  <a:cubicBezTo>
                    <a:pt x="209423" y="9270619"/>
                    <a:pt x="0" y="9061196"/>
                    <a:pt x="0" y="8802751"/>
                  </a:cubicBez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394" name="TextBox 41"/>
          <p:cNvSpPr/>
          <p:nvPr/>
        </p:nvSpPr>
        <p:spPr>
          <a:xfrm>
            <a:off x="11546640" y="2586240"/>
            <a:ext cx="660384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Pure ML Requires: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TextBox 42"/>
          <p:cNvSpPr/>
          <p:nvPr/>
        </p:nvSpPr>
        <p:spPr>
          <a:xfrm>
            <a:off x="11546640" y="3137040"/>
            <a:ext cx="5689440" cy="173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458640" lvl="1" indent="-229320" defTabSz="914400">
              <a:lnSpc>
                <a:spcPts val="2826"/>
              </a:lnSpc>
              <a:buClr>
                <a:srgbClr val="FFFFFF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✗ Thousands of labeled examples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26"/>
              </a:lnSpc>
              <a:buClr>
                <a:srgbClr val="FFFFFF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✗ Domain-expert annotators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26"/>
              </a:lnSpc>
              <a:buClr>
                <a:srgbClr val="FFFFFF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✗ Months of GPU training time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26"/>
              </a:lnSpc>
              <a:buClr>
                <a:srgbClr val="FFFFFF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✗ Expensive infrastructure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TextBox 43"/>
          <p:cNvSpPr/>
          <p:nvPr/>
        </p:nvSpPr>
        <p:spPr>
          <a:xfrm>
            <a:off x="11546640" y="4995000"/>
            <a:ext cx="5689440" cy="151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→ We chose a Hybrid Architecture: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LLM for language understanding 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+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Deterministic engine for geometry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8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399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400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401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402" name="Group 6"/>
          <p:cNvGrpSpPr/>
          <p:nvPr/>
        </p:nvGrpSpPr>
        <p:grpSpPr>
          <a:xfrm>
            <a:off x="992160" y="852840"/>
            <a:ext cx="3552840" cy="414360"/>
            <a:chOff x="992160" y="852840"/>
            <a:chExt cx="3552840" cy="414360"/>
          </a:xfrm>
        </p:grpSpPr>
        <p:sp>
          <p:nvSpPr>
            <p:cNvPr id="403" name="Freeform 7"/>
            <p:cNvSpPr/>
            <p:nvPr/>
          </p:nvSpPr>
          <p:spPr>
            <a:xfrm>
              <a:off x="992160" y="852840"/>
              <a:ext cx="3552840" cy="414360"/>
            </a:xfrm>
            <a:custGeom>
              <a:avLst/>
              <a:gdLst>
                <a:gd name="textAreaLeft" fmla="*/ 0 w 3552840"/>
                <a:gd name="textAreaRight" fmla="*/ 3553920 w 3552840"/>
                <a:gd name="textAreaTop" fmla="*/ 0 h 414360"/>
                <a:gd name="textAreaBottom" fmla="*/ 415440 h 414360"/>
              </a:gdLst>
              <a:ahLst/>
              <a:cxnLst/>
              <a:rect l="textAreaLeft" t="textAreaTop" r="textAreaRight" b="textAreaBottom"/>
              <a:pathLst>
                <a:path w="4738751" h="553847">
                  <a:moveTo>
                    <a:pt x="0" y="225425"/>
                  </a:moveTo>
                  <a:cubicBezTo>
                    <a:pt x="0" y="100965"/>
                    <a:pt x="100965" y="0"/>
                    <a:pt x="225425" y="0"/>
                  </a:cubicBezTo>
                  <a:lnTo>
                    <a:pt x="4513326" y="0"/>
                  </a:lnTo>
                  <a:cubicBezTo>
                    <a:pt x="4637786" y="0"/>
                    <a:pt x="4738751" y="100965"/>
                    <a:pt x="4738751" y="225425"/>
                  </a:cubicBezTo>
                  <a:lnTo>
                    <a:pt x="4738751" y="328422"/>
                  </a:lnTo>
                  <a:cubicBezTo>
                    <a:pt x="4738751" y="452882"/>
                    <a:pt x="4637786" y="553847"/>
                    <a:pt x="4513326" y="553847"/>
                  </a:cubicBezTo>
                  <a:lnTo>
                    <a:pt x="225425" y="553847"/>
                  </a:lnTo>
                  <a:cubicBezTo>
                    <a:pt x="100965" y="553847"/>
                    <a:pt x="0" y="452882"/>
                    <a:pt x="0" y="328422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04" name="TextBox 8"/>
          <p:cNvSpPr/>
          <p:nvPr/>
        </p:nvSpPr>
        <p:spPr>
          <a:xfrm>
            <a:off x="1132920" y="866160"/>
            <a:ext cx="4185720" cy="330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049"/>
              </a:lnSpc>
            </a:pPr>
            <a:r>
              <a:rPr lang="en-US" sz="14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OUR JOURNEY — LLM EXPERIMENTS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5" name="TextBox 9"/>
          <p:cNvSpPr/>
          <p:nvPr/>
        </p:nvSpPr>
        <p:spPr>
          <a:xfrm>
            <a:off x="575280" y="1317600"/>
            <a:ext cx="17136000" cy="72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740"/>
              </a:lnSpc>
            </a:pPr>
            <a:r>
              <a:rPr lang="en-US" sz="4600" b="1" u="none" strike="noStrike">
                <a:solidFill>
                  <a:srgbClr val="3B4540"/>
                </a:solidFill>
                <a:effectLst/>
                <a:uFillTx/>
                <a:latin typeface="Fraunces Bold"/>
                <a:ea typeface="Fraunces Bold"/>
              </a:rPr>
              <a:t>What Happened When We Tried Direct LLM Generation?</a:t>
            </a:r>
            <a:endParaRPr lang="en-US" sz="4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TextBox 10"/>
          <p:cNvSpPr/>
          <p:nvPr/>
        </p:nvSpPr>
        <p:spPr>
          <a:xfrm>
            <a:off x="534960" y="2304720"/>
            <a:ext cx="1721700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6B7280"/>
                </a:solidFill>
                <a:effectLst/>
                <a:uFillTx/>
                <a:latin typeface="Arimo"/>
                <a:ea typeface="Arimo"/>
              </a:rPr>
              <a:t>We tested both frontier and open-source models with the same architectural prompt before finalizing our architecture.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07" name="Group 11"/>
          <p:cNvGrpSpPr/>
          <p:nvPr/>
        </p:nvGrpSpPr>
        <p:grpSpPr>
          <a:xfrm>
            <a:off x="992160" y="2933280"/>
            <a:ext cx="16302600" cy="1155240"/>
            <a:chOff x="992160" y="2933280"/>
            <a:chExt cx="16302600" cy="1155240"/>
          </a:xfrm>
        </p:grpSpPr>
        <p:sp>
          <p:nvSpPr>
            <p:cNvPr id="408" name="Freeform 12"/>
            <p:cNvSpPr/>
            <p:nvPr/>
          </p:nvSpPr>
          <p:spPr>
            <a:xfrm>
              <a:off x="992160" y="2933280"/>
              <a:ext cx="16302600" cy="1155240"/>
            </a:xfrm>
            <a:custGeom>
              <a:avLst/>
              <a:gdLst>
                <a:gd name="textAreaLeft" fmla="*/ 0 w 16302600"/>
                <a:gd name="textAreaRight" fmla="*/ 16303680 w 16302600"/>
                <a:gd name="textAreaTop" fmla="*/ 0 h 1155240"/>
                <a:gd name="textAreaBottom" fmla="*/ 1156320 h 1155240"/>
              </a:gdLst>
              <a:ahLst/>
              <a:cxnLst/>
              <a:rect l="textAreaLeft" t="textAreaTop" r="textAreaRight" b="textAreaBottom"/>
              <a:pathLst>
                <a:path w="21738082" h="1541526">
                  <a:moveTo>
                    <a:pt x="0" y="281813"/>
                  </a:moveTo>
                  <a:cubicBezTo>
                    <a:pt x="0" y="126111"/>
                    <a:pt x="126111" y="0"/>
                    <a:pt x="281813" y="0"/>
                  </a:cubicBezTo>
                  <a:lnTo>
                    <a:pt x="21456269" y="0"/>
                  </a:lnTo>
                  <a:cubicBezTo>
                    <a:pt x="21611844" y="0"/>
                    <a:pt x="21738082" y="126111"/>
                    <a:pt x="21738082" y="281813"/>
                  </a:cubicBezTo>
                  <a:lnTo>
                    <a:pt x="21738082" y="1259713"/>
                  </a:lnTo>
                  <a:cubicBezTo>
                    <a:pt x="21738082" y="1415288"/>
                    <a:pt x="21611971" y="1541526"/>
                    <a:pt x="21456269" y="1541526"/>
                  </a:cubicBezTo>
                  <a:lnTo>
                    <a:pt x="281813" y="1541526"/>
                  </a:lnTo>
                  <a:cubicBezTo>
                    <a:pt x="126111" y="1541399"/>
                    <a:pt x="0" y="1415288"/>
                    <a:pt x="0" y="1259713"/>
                  </a:cubicBezTo>
                  <a:close/>
                </a:path>
              </a:pathLst>
            </a:custGeom>
            <a:solidFill>
              <a:srgbClr val="EDF2E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409" name="Group 13"/>
          <p:cNvGrpSpPr/>
          <p:nvPr/>
        </p:nvGrpSpPr>
        <p:grpSpPr>
          <a:xfrm>
            <a:off x="980640" y="2933280"/>
            <a:ext cx="16325640" cy="1155240"/>
            <a:chOff x="980640" y="2933280"/>
            <a:chExt cx="16325640" cy="1155240"/>
          </a:xfrm>
        </p:grpSpPr>
        <p:sp>
          <p:nvSpPr>
            <p:cNvPr id="410" name="Freeform 14"/>
            <p:cNvSpPr/>
            <p:nvPr/>
          </p:nvSpPr>
          <p:spPr>
            <a:xfrm>
              <a:off x="980640" y="2933280"/>
              <a:ext cx="16325640" cy="1155240"/>
            </a:xfrm>
            <a:custGeom>
              <a:avLst/>
              <a:gdLst>
                <a:gd name="textAreaLeft" fmla="*/ 0 w 16325640"/>
                <a:gd name="textAreaRight" fmla="*/ 16326720 w 16325640"/>
                <a:gd name="textAreaTop" fmla="*/ 0 h 1155240"/>
                <a:gd name="textAreaBottom" fmla="*/ 1156320 h 1155240"/>
              </a:gdLst>
              <a:ahLst/>
              <a:cxnLst/>
              <a:rect l="textAreaLeft" t="textAreaTop" r="textAreaRight" b="textAreaBottom"/>
              <a:pathLst>
                <a:path w="21769070" h="1541526">
                  <a:moveTo>
                    <a:pt x="0" y="46990"/>
                  </a:moveTo>
                  <a:cubicBezTo>
                    <a:pt x="0" y="21082"/>
                    <a:pt x="21082" y="0"/>
                    <a:pt x="46990" y="0"/>
                  </a:cubicBezTo>
                  <a:lnTo>
                    <a:pt x="21722080" y="0"/>
                  </a:lnTo>
                  <a:cubicBezTo>
                    <a:pt x="21747989" y="0"/>
                    <a:pt x="21769070" y="21082"/>
                    <a:pt x="21769070" y="46990"/>
                  </a:cubicBezTo>
                  <a:lnTo>
                    <a:pt x="21769070" y="1494536"/>
                  </a:lnTo>
                  <a:cubicBezTo>
                    <a:pt x="21769070" y="1520444"/>
                    <a:pt x="21747989" y="1541526"/>
                    <a:pt x="21722080" y="1541526"/>
                  </a:cubicBezTo>
                  <a:lnTo>
                    <a:pt x="46990" y="1541526"/>
                  </a:lnTo>
                  <a:cubicBezTo>
                    <a:pt x="21082" y="1541526"/>
                    <a:pt x="0" y="1520444"/>
                    <a:pt x="0" y="1494536"/>
                  </a:cubicBezTo>
                  <a:close/>
                </a:path>
              </a:pathLst>
            </a:custGeom>
            <a:solidFill>
              <a:srgbClr val="EDF2E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11" name="TextBox 15"/>
          <p:cNvSpPr/>
          <p:nvPr/>
        </p:nvSpPr>
        <p:spPr>
          <a:xfrm>
            <a:off x="1274040" y="3082320"/>
            <a:ext cx="15738840" cy="77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Consolas"/>
                <a:ea typeface="Consolas"/>
              </a:rPr>
              <a:t>Create a DXF floor plan following the Egyptian Building Code (EBC) for a 12m × 24m residential building with two bedrooms, one kitchen, one bathroom, and a central corridor.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12" name="Group 16"/>
          <p:cNvGrpSpPr/>
          <p:nvPr/>
        </p:nvGrpSpPr>
        <p:grpSpPr>
          <a:xfrm>
            <a:off x="987480" y="4303080"/>
            <a:ext cx="16311960" cy="5134680"/>
            <a:chOff x="987480" y="4303080"/>
            <a:chExt cx="16311960" cy="5134680"/>
          </a:xfrm>
        </p:grpSpPr>
        <p:sp>
          <p:nvSpPr>
            <p:cNvPr id="413" name="Freeform 17"/>
            <p:cNvSpPr/>
            <p:nvPr/>
          </p:nvSpPr>
          <p:spPr>
            <a:xfrm>
              <a:off x="987480" y="4303080"/>
              <a:ext cx="16311960" cy="5134680"/>
            </a:xfrm>
            <a:custGeom>
              <a:avLst/>
              <a:gdLst>
                <a:gd name="textAreaLeft" fmla="*/ 0 w 16311960"/>
                <a:gd name="textAreaRight" fmla="*/ 16313040 w 16311960"/>
                <a:gd name="textAreaTop" fmla="*/ 0 h 5134680"/>
                <a:gd name="textAreaBottom" fmla="*/ 5135760 h 5134680"/>
              </a:gdLst>
              <a:ahLst/>
              <a:cxnLst/>
              <a:rect l="textAreaLeft" t="textAreaTop" r="textAreaRight" b="textAreaBottom"/>
              <a:pathLst>
                <a:path w="21750655" h="6847459">
                  <a:moveTo>
                    <a:pt x="0" y="282194"/>
                  </a:moveTo>
                  <a:cubicBezTo>
                    <a:pt x="0" y="126365"/>
                    <a:pt x="126365" y="0"/>
                    <a:pt x="282194" y="0"/>
                  </a:cubicBezTo>
                  <a:lnTo>
                    <a:pt x="21468462" y="0"/>
                  </a:lnTo>
                  <a:cubicBezTo>
                    <a:pt x="21624291" y="0"/>
                    <a:pt x="21750655" y="126365"/>
                    <a:pt x="21750655" y="282194"/>
                  </a:cubicBezTo>
                  <a:lnTo>
                    <a:pt x="21750655" y="6565265"/>
                  </a:lnTo>
                  <a:cubicBezTo>
                    <a:pt x="21750655" y="6721094"/>
                    <a:pt x="21624291" y="6847459"/>
                    <a:pt x="21468462" y="6847459"/>
                  </a:cubicBezTo>
                  <a:lnTo>
                    <a:pt x="282194" y="6847459"/>
                  </a:lnTo>
                  <a:cubicBezTo>
                    <a:pt x="126365" y="6847459"/>
                    <a:pt x="0" y="6721094"/>
                    <a:pt x="0" y="6565265"/>
                  </a:cubicBezTo>
                  <a:close/>
                </a:path>
              </a:pathLst>
            </a:custGeom>
            <a:blipFill rotWithShape="0">
              <a:blip r:embed="rId1">
                <a:alphaModFix amt="0"/>
              </a:blip>
              <a:srcRect/>
              <a:stretch/>
            </a:blipFill>
            <a:ln cap="sq" w="9526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414" name="Group 18"/>
          <p:cNvGrpSpPr/>
          <p:nvPr/>
        </p:nvGrpSpPr>
        <p:grpSpPr>
          <a:xfrm>
            <a:off x="1001880" y="4317480"/>
            <a:ext cx="16283520" cy="937800"/>
            <a:chOff x="1001880" y="4317480"/>
            <a:chExt cx="16283520" cy="937800"/>
          </a:xfrm>
        </p:grpSpPr>
        <p:sp>
          <p:nvSpPr>
            <p:cNvPr id="415" name="Freeform 19"/>
            <p:cNvSpPr/>
            <p:nvPr/>
          </p:nvSpPr>
          <p:spPr>
            <a:xfrm>
              <a:off x="1001880" y="4317480"/>
              <a:ext cx="16283520" cy="93780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937800"/>
                <a:gd name="textAreaBottom" fmla="*/ 938880 h 937800"/>
              </a:gdLst>
              <a:ahLst/>
              <a:cxnLst/>
              <a:rect l="textAreaLeft" t="textAreaTop" r="textAreaRight" b="textAreaBottom"/>
              <a:pathLst>
                <a:path w="21712682" h="1251712">
                  <a:moveTo>
                    <a:pt x="0" y="0"/>
                  </a:moveTo>
                  <a:lnTo>
                    <a:pt x="21712682" y="0"/>
                  </a:lnTo>
                  <a:lnTo>
                    <a:pt x="21712682" y="1251712"/>
                  </a:lnTo>
                  <a:lnTo>
                    <a:pt x="0" y="1251712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416" name="Group 20"/>
          <p:cNvGrpSpPr/>
          <p:nvPr/>
        </p:nvGrpSpPr>
        <p:grpSpPr>
          <a:xfrm>
            <a:off x="1002240" y="4317480"/>
            <a:ext cx="3744360" cy="937800"/>
            <a:chOff x="1002240" y="4317480"/>
            <a:chExt cx="3744360" cy="937800"/>
          </a:xfrm>
        </p:grpSpPr>
        <p:sp>
          <p:nvSpPr>
            <p:cNvPr id="417" name="Freeform 21"/>
            <p:cNvSpPr/>
            <p:nvPr/>
          </p:nvSpPr>
          <p:spPr>
            <a:xfrm>
              <a:off x="1002240" y="4317480"/>
              <a:ext cx="3744360" cy="937800"/>
            </a:xfrm>
            <a:custGeom>
              <a:avLst/>
              <a:gdLst>
                <a:gd name="textAreaLeft" fmla="*/ 0 w 3744360"/>
                <a:gd name="textAreaRight" fmla="*/ 3745440 w 3744360"/>
                <a:gd name="textAreaTop" fmla="*/ 0 h 937800"/>
                <a:gd name="textAreaBottom" fmla="*/ 938880 h 937800"/>
              </a:gdLst>
              <a:ahLst/>
              <a:cxnLst/>
              <a:rect l="textAreaLeft" t="textAreaTop" r="textAreaRight" b="textAreaBottom"/>
              <a:pathLst>
                <a:path w="4993894" h="1251712">
                  <a:moveTo>
                    <a:pt x="0" y="0"/>
                  </a:moveTo>
                  <a:lnTo>
                    <a:pt x="4993894" y="0"/>
                  </a:lnTo>
                  <a:lnTo>
                    <a:pt x="4993894" y="1251712"/>
                  </a:lnTo>
                  <a:lnTo>
                    <a:pt x="0" y="1251712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18" name="TextBox 22"/>
          <p:cNvSpPr/>
          <p:nvPr/>
        </p:nvSpPr>
        <p:spPr>
          <a:xfrm>
            <a:off x="1236960" y="4376880"/>
            <a:ext cx="418464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Model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19" name="Group 23"/>
          <p:cNvGrpSpPr/>
          <p:nvPr/>
        </p:nvGrpSpPr>
        <p:grpSpPr>
          <a:xfrm>
            <a:off x="4747680" y="4317480"/>
            <a:ext cx="2441520" cy="937800"/>
            <a:chOff x="4747680" y="4317480"/>
            <a:chExt cx="2441520" cy="937800"/>
          </a:xfrm>
        </p:grpSpPr>
        <p:sp>
          <p:nvSpPr>
            <p:cNvPr id="420" name="Freeform 24"/>
            <p:cNvSpPr/>
            <p:nvPr/>
          </p:nvSpPr>
          <p:spPr>
            <a:xfrm>
              <a:off x="4747680" y="4317480"/>
              <a:ext cx="2441520" cy="937800"/>
            </a:xfrm>
            <a:custGeom>
              <a:avLst/>
              <a:gdLst>
                <a:gd name="textAreaLeft" fmla="*/ 0 w 2441520"/>
                <a:gd name="textAreaRight" fmla="*/ 2442600 w 2441520"/>
                <a:gd name="textAreaTop" fmla="*/ 0 h 937800"/>
                <a:gd name="textAreaBottom" fmla="*/ 938880 h 937800"/>
              </a:gdLst>
              <a:ahLst/>
              <a:cxnLst/>
              <a:rect l="textAreaLeft" t="textAreaTop" r="textAreaRight" b="textAreaBottom"/>
              <a:pathLst>
                <a:path w="3256788" h="1251712">
                  <a:moveTo>
                    <a:pt x="0" y="0"/>
                  </a:moveTo>
                  <a:lnTo>
                    <a:pt x="3256788" y="0"/>
                  </a:lnTo>
                  <a:lnTo>
                    <a:pt x="3256788" y="1251712"/>
                  </a:lnTo>
                  <a:lnTo>
                    <a:pt x="0" y="1251712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21" name="TextBox 25"/>
          <p:cNvSpPr/>
          <p:nvPr/>
        </p:nvSpPr>
        <p:spPr>
          <a:xfrm>
            <a:off x="4987080" y="4376880"/>
            <a:ext cx="28771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Strategy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22" name="Group 26"/>
          <p:cNvGrpSpPr/>
          <p:nvPr/>
        </p:nvGrpSpPr>
        <p:grpSpPr>
          <a:xfrm>
            <a:off x="7190280" y="4317480"/>
            <a:ext cx="2441520" cy="937800"/>
            <a:chOff x="7190280" y="4317480"/>
            <a:chExt cx="2441520" cy="937800"/>
          </a:xfrm>
        </p:grpSpPr>
        <p:sp>
          <p:nvSpPr>
            <p:cNvPr id="423" name="Freeform 27"/>
            <p:cNvSpPr/>
            <p:nvPr/>
          </p:nvSpPr>
          <p:spPr>
            <a:xfrm>
              <a:off x="7190280" y="4317480"/>
              <a:ext cx="2441520" cy="937800"/>
            </a:xfrm>
            <a:custGeom>
              <a:avLst/>
              <a:gdLst>
                <a:gd name="textAreaLeft" fmla="*/ 0 w 2441520"/>
                <a:gd name="textAreaRight" fmla="*/ 2442600 w 2441520"/>
                <a:gd name="textAreaTop" fmla="*/ 0 h 937800"/>
                <a:gd name="textAreaBottom" fmla="*/ 938880 h 937800"/>
              </a:gdLst>
              <a:ahLst/>
              <a:cxnLst/>
              <a:rect l="textAreaLeft" t="textAreaTop" r="textAreaRight" b="textAreaBottom"/>
              <a:pathLst>
                <a:path w="3256788" h="1251712">
                  <a:moveTo>
                    <a:pt x="0" y="0"/>
                  </a:moveTo>
                  <a:lnTo>
                    <a:pt x="3256788" y="0"/>
                  </a:lnTo>
                  <a:lnTo>
                    <a:pt x="3256788" y="1251712"/>
                  </a:lnTo>
                  <a:lnTo>
                    <a:pt x="0" y="1251712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24" name="TextBox 28"/>
          <p:cNvSpPr/>
          <p:nvPr/>
        </p:nvSpPr>
        <p:spPr>
          <a:xfrm>
            <a:off x="7429680" y="4376880"/>
            <a:ext cx="28771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DXF Valid?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25" name="Group 29"/>
          <p:cNvGrpSpPr/>
          <p:nvPr/>
        </p:nvGrpSpPr>
        <p:grpSpPr>
          <a:xfrm>
            <a:off x="9632880" y="4317480"/>
            <a:ext cx="2583000" cy="937800"/>
            <a:chOff x="9632880" y="4317480"/>
            <a:chExt cx="2583000" cy="937800"/>
          </a:xfrm>
        </p:grpSpPr>
        <p:sp>
          <p:nvSpPr>
            <p:cNvPr id="426" name="Freeform 30"/>
            <p:cNvSpPr/>
            <p:nvPr/>
          </p:nvSpPr>
          <p:spPr>
            <a:xfrm>
              <a:off x="9632880" y="4317480"/>
              <a:ext cx="2583000" cy="937800"/>
            </a:xfrm>
            <a:custGeom>
              <a:avLst/>
              <a:gdLst>
                <a:gd name="textAreaLeft" fmla="*/ 0 w 2583000"/>
                <a:gd name="textAreaRight" fmla="*/ 2584080 w 2583000"/>
                <a:gd name="textAreaTop" fmla="*/ 0 h 937800"/>
                <a:gd name="textAreaBottom" fmla="*/ 938880 h 937800"/>
              </a:gdLst>
              <a:ahLst/>
              <a:cxnLst/>
              <a:rect l="textAreaLeft" t="textAreaTop" r="textAreaRight" b="textAreaBottom"/>
              <a:pathLst>
                <a:path w="3445637" h="1251712">
                  <a:moveTo>
                    <a:pt x="0" y="0"/>
                  </a:moveTo>
                  <a:lnTo>
                    <a:pt x="3445637" y="0"/>
                  </a:lnTo>
                  <a:lnTo>
                    <a:pt x="3445637" y="1251712"/>
                  </a:lnTo>
                  <a:lnTo>
                    <a:pt x="0" y="1251712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27" name="TextBox 31"/>
          <p:cNvSpPr/>
          <p:nvPr/>
        </p:nvSpPr>
        <p:spPr>
          <a:xfrm>
            <a:off x="9872280" y="4376880"/>
            <a:ext cx="2104200" cy="75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Geometry Correct?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28" name="Group 32"/>
          <p:cNvGrpSpPr/>
          <p:nvPr/>
        </p:nvGrpSpPr>
        <p:grpSpPr>
          <a:xfrm>
            <a:off x="12216960" y="4317480"/>
            <a:ext cx="2816280" cy="937800"/>
            <a:chOff x="12216960" y="4317480"/>
            <a:chExt cx="2816280" cy="937800"/>
          </a:xfrm>
        </p:grpSpPr>
        <p:sp>
          <p:nvSpPr>
            <p:cNvPr id="429" name="Freeform 33"/>
            <p:cNvSpPr/>
            <p:nvPr/>
          </p:nvSpPr>
          <p:spPr>
            <a:xfrm>
              <a:off x="12216960" y="4317480"/>
              <a:ext cx="2816280" cy="937800"/>
            </a:xfrm>
            <a:custGeom>
              <a:avLst/>
              <a:gdLst>
                <a:gd name="textAreaLeft" fmla="*/ 0 w 2816280"/>
                <a:gd name="textAreaRight" fmla="*/ 2817360 w 2816280"/>
                <a:gd name="textAreaTop" fmla="*/ 0 h 937800"/>
                <a:gd name="textAreaBottom" fmla="*/ 938880 h 937800"/>
              </a:gdLst>
              <a:ahLst/>
              <a:cxnLst/>
              <a:rect l="textAreaLeft" t="textAreaTop" r="textAreaRight" b="textAreaBottom"/>
              <a:pathLst>
                <a:path w="3756279" h="1251712">
                  <a:moveTo>
                    <a:pt x="0" y="0"/>
                  </a:moveTo>
                  <a:lnTo>
                    <a:pt x="3756279" y="0"/>
                  </a:lnTo>
                  <a:lnTo>
                    <a:pt x="3756279" y="1251712"/>
                  </a:lnTo>
                  <a:lnTo>
                    <a:pt x="0" y="1251712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30" name="TextBox 34"/>
          <p:cNvSpPr/>
          <p:nvPr/>
        </p:nvSpPr>
        <p:spPr>
          <a:xfrm>
            <a:off x="12456360" y="4376880"/>
            <a:ext cx="32515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EBC Compliant?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31" name="Group 35"/>
          <p:cNvGrpSpPr/>
          <p:nvPr/>
        </p:nvGrpSpPr>
        <p:grpSpPr>
          <a:xfrm>
            <a:off x="15034320" y="4317480"/>
            <a:ext cx="2251080" cy="937800"/>
            <a:chOff x="15034320" y="4317480"/>
            <a:chExt cx="2251080" cy="937800"/>
          </a:xfrm>
        </p:grpSpPr>
        <p:sp>
          <p:nvSpPr>
            <p:cNvPr id="432" name="Freeform 36"/>
            <p:cNvSpPr/>
            <p:nvPr/>
          </p:nvSpPr>
          <p:spPr>
            <a:xfrm>
              <a:off x="15034320" y="4317480"/>
              <a:ext cx="2251080" cy="937800"/>
            </a:xfrm>
            <a:custGeom>
              <a:avLst/>
              <a:gdLst>
                <a:gd name="textAreaLeft" fmla="*/ 0 w 2251080"/>
                <a:gd name="textAreaRight" fmla="*/ 2252160 w 2251080"/>
                <a:gd name="textAreaTop" fmla="*/ 0 h 937800"/>
                <a:gd name="textAreaBottom" fmla="*/ 938880 h 937800"/>
              </a:gdLst>
              <a:ahLst/>
              <a:cxnLst/>
              <a:rect l="textAreaLeft" t="textAreaTop" r="textAreaRight" b="textAreaBottom"/>
              <a:pathLst>
                <a:path w="3002788" h="1251712">
                  <a:moveTo>
                    <a:pt x="0" y="0"/>
                  </a:moveTo>
                  <a:lnTo>
                    <a:pt x="3002788" y="0"/>
                  </a:lnTo>
                  <a:lnTo>
                    <a:pt x="3002788" y="1251712"/>
                  </a:lnTo>
                  <a:lnTo>
                    <a:pt x="0" y="1251712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33" name="TextBox 37"/>
          <p:cNvSpPr/>
          <p:nvPr/>
        </p:nvSpPr>
        <p:spPr>
          <a:xfrm>
            <a:off x="15273720" y="4376880"/>
            <a:ext cx="269136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Verdict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34" name="Group 38"/>
          <p:cNvGrpSpPr/>
          <p:nvPr/>
        </p:nvGrpSpPr>
        <p:grpSpPr>
          <a:xfrm>
            <a:off x="1001880" y="5256360"/>
            <a:ext cx="16283520" cy="594360"/>
            <a:chOff x="1001880" y="5256360"/>
            <a:chExt cx="16283520" cy="594360"/>
          </a:xfrm>
        </p:grpSpPr>
        <p:sp>
          <p:nvSpPr>
            <p:cNvPr id="435" name="Freeform 39"/>
            <p:cNvSpPr/>
            <p:nvPr/>
          </p:nvSpPr>
          <p:spPr>
            <a:xfrm>
              <a:off x="1001880" y="5256360"/>
              <a:ext cx="16283520" cy="59436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594360"/>
                <a:gd name="textAreaBottom" fmla="*/ 595440 h 594360"/>
              </a:gdLst>
              <a:ahLst/>
              <a:cxnLst/>
              <a:rect l="textAreaLeft" t="textAreaTop" r="textAreaRight" b="textAreaBottom"/>
              <a:pathLst>
                <a:path w="21712682" h="794004">
                  <a:moveTo>
                    <a:pt x="0" y="0"/>
                  </a:moveTo>
                  <a:lnTo>
                    <a:pt x="21712682" y="0"/>
                  </a:lnTo>
                  <a:lnTo>
                    <a:pt x="21712682" y="794004"/>
                  </a:lnTo>
                  <a:lnTo>
                    <a:pt x="0" y="794004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36" name="TextBox 40"/>
          <p:cNvSpPr/>
          <p:nvPr/>
        </p:nvSpPr>
        <p:spPr>
          <a:xfrm>
            <a:off x="1236960" y="5315760"/>
            <a:ext cx="418464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ChatGPT (GPT-4)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7" name="TextBox 41"/>
          <p:cNvSpPr/>
          <p:nvPr/>
        </p:nvSpPr>
        <p:spPr>
          <a:xfrm>
            <a:off x="4987080" y="5315760"/>
            <a:ext cx="28771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Zero-shot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8" name="TextBox 42"/>
          <p:cNvSpPr/>
          <p:nvPr/>
        </p:nvSpPr>
        <p:spPr>
          <a:xfrm>
            <a:off x="7429680" y="5315760"/>
            <a:ext cx="28771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Partial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9" name="TextBox 43"/>
          <p:cNvSpPr/>
          <p:nvPr/>
        </p:nvSpPr>
        <p:spPr>
          <a:xfrm>
            <a:off x="9872280" y="5315760"/>
            <a:ext cx="301860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Poor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0" name="TextBox 44"/>
          <p:cNvSpPr/>
          <p:nvPr/>
        </p:nvSpPr>
        <p:spPr>
          <a:xfrm>
            <a:off x="12456360" y="5315760"/>
            <a:ext cx="32515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✗ No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1" name="TextBox 45"/>
          <p:cNvSpPr/>
          <p:nvPr/>
        </p:nvSpPr>
        <p:spPr>
          <a:xfrm>
            <a:off x="15273720" y="5315760"/>
            <a:ext cx="269136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✗ Rejected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42" name="Group 46"/>
          <p:cNvGrpSpPr/>
          <p:nvPr/>
        </p:nvGrpSpPr>
        <p:grpSpPr>
          <a:xfrm>
            <a:off x="1001880" y="5851800"/>
            <a:ext cx="16283520" cy="594360"/>
            <a:chOff x="1001880" y="5851800"/>
            <a:chExt cx="16283520" cy="594360"/>
          </a:xfrm>
        </p:grpSpPr>
        <p:sp>
          <p:nvSpPr>
            <p:cNvPr id="443" name="Freeform 47"/>
            <p:cNvSpPr/>
            <p:nvPr/>
          </p:nvSpPr>
          <p:spPr>
            <a:xfrm>
              <a:off x="1001880" y="5851800"/>
              <a:ext cx="16283520" cy="59436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594360"/>
                <a:gd name="textAreaBottom" fmla="*/ 595440 h 594360"/>
              </a:gdLst>
              <a:ahLst/>
              <a:cxnLst/>
              <a:rect l="textAreaLeft" t="textAreaTop" r="textAreaRight" b="textAreaBottom"/>
              <a:pathLst>
                <a:path w="21712682" h="794004">
                  <a:moveTo>
                    <a:pt x="0" y="0"/>
                  </a:moveTo>
                  <a:lnTo>
                    <a:pt x="21712682" y="0"/>
                  </a:lnTo>
                  <a:lnTo>
                    <a:pt x="21712682" y="794004"/>
                  </a:lnTo>
                  <a:lnTo>
                    <a:pt x="0" y="794004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44" name="TextBox 48"/>
          <p:cNvSpPr/>
          <p:nvPr/>
        </p:nvSpPr>
        <p:spPr>
          <a:xfrm>
            <a:off x="1236960" y="5911200"/>
            <a:ext cx="418464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ChatGPT (GPT-4)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5" name="TextBox 49"/>
          <p:cNvSpPr/>
          <p:nvPr/>
        </p:nvSpPr>
        <p:spPr>
          <a:xfrm>
            <a:off x="4987080" y="5911200"/>
            <a:ext cx="28771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Few-shot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TextBox 50"/>
          <p:cNvSpPr/>
          <p:nvPr/>
        </p:nvSpPr>
        <p:spPr>
          <a:xfrm>
            <a:off x="7429680" y="5911200"/>
            <a:ext cx="28771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Better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7" name="TextBox 51"/>
          <p:cNvSpPr/>
          <p:nvPr/>
        </p:nvSpPr>
        <p:spPr>
          <a:xfrm>
            <a:off x="9872280" y="5911200"/>
            <a:ext cx="301860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Inconsistent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8" name="TextBox 52"/>
          <p:cNvSpPr/>
          <p:nvPr/>
        </p:nvSpPr>
        <p:spPr>
          <a:xfrm>
            <a:off x="12456360" y="5911200"/>
            <a:ext cx="32515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✗ No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9" name="TextBox 53"/>
          <p:cNvSpPr/>
          <p:nvPr/>
        </p:nvSpPr>
        <p:spPr>
          <a:xfrm>
            <a:off x="15273720" y="5911200"/>
            <a:ext cx="269136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✗ Unreliable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50" name="Group 54"/>
          <p:cNvGrpSpPr/>
          <p:nvPr/>
        </p:nvGrpSpPr>
        <p:grpSpPr>
          <a:xfrm>
            <a:off x="1001880" y="6447240"/>
            <a:ext cx="16283520" cy="594360"/>
            <a:chOff x="1001880" y="6447240"/>
            <a:chExt cx="16283520" cy="594360"/>
          </a:xfrm>
        </p:grpSpPr>
        <p:sp>
          <p:nvSpPr>
            <p:cNvPr id="451" name="Freeform 55"/>
            <p:cNvSpPr/>
            <p:nvPr/>
          </p:nvSpPr>
          <p:spPr>
            <a:xfrm>
              <a:off x="1001880" y="6447240"/>
              <a:ext cx="16283520" cy="59436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594360"/>
                <a:gd name="textAreaBottom" fmla="*/ 595440 h 594360"/>
              </a:gdLst>
              <a:ahLst/>
              <a:cxnLst/>
              <a:rect l="textAreaLeft" t="textAreaTop" r="textAreaRight" b="textAreaBottom"/>
              <a:pathLst>
                <a:path w="21712682" h="794004">
                  <a:moveTo>
                    <a:pt x="0" y="0"/>
                  </a:moveTo>
                  <a:lnTo>
                    <a:pt x="21712682" y="0"/>
                  </a:lnTo>
                  <a:lnTo>
                    <a:pt x="21712682" y="794004"/>
                  </a:lnTo>
                  <a:lnTo>
                    <a:pt x="0" y="794004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52" name="TextBox 56"/>
          <p:cNvSpPr/>
          <p:nvPr/>
        </p:nvSpPr>
        <p:spPr>
          <a:xfrm>
            <a:off x="1236960" y="6506640"/>
            <a:ext cx="418464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Google Gemini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3" name="TextBox 57"/>
          <p:cNvSpPr/>
          <p:nvPr/>
        </p:nvSpPr>
        <p:spPr>
          <a:xfrm>
            <a:off x="4987080" y="6506640"/>
            <a:ext cx="28771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Zero-shot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" name="TextBox 58"/>
          <p:cNvSpPr/>
          <p:nvPr/>
        </p:nvSpPr>
        <p:spPr>
          <a:xfrm>
            <a:off x="7429680" y="6506640"/>
            <a:ext cx="28771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Partial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5" name="TextBox 59"/>
          <p:cNvSpPr/>
          <p:nvPr/>
        </p:nvSpPr>
        <p:spPr>
          <a:xfrm>
            <a:off x="9872280" y="6506640"/>
            <a:ext cx="301860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Poor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6" name="TextBox 60"/>
          <p:cNvSpPr/>
          <p:nvPr/>
        </p:nvSpPr>
        <p:spPr>
          <a:xfrm>
            <a:off x="12456360" y="6506640"/>
            <a:ext cx="32515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✗ No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7" name="TextBox 61"/>
          <p:cNvSpPr/>
          <p:nvPr/>
        </p:nvSpPr>
        <p:spPr>
          <a:xfrm>
            <a:off x="15273720" y="6506640"/>
            <a:ext cx="269136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✗ Rejected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58" name="Group 62"/>
          <p:cNvGrpSpPr/>
          <p:nvPr/>
        </p:nvGrpSpPr>
        <p:grpSpPr>
          <a:xfrm>
            <a:off x="1001880" y="7042680"/>
            <a:ext cx="16283520" cy="594360"/>
            <a:chOff x="1001880" y="7042680"/>
            <a:chExt cx="16283520" cy="594360"/>
          </a:xfrm>
        </p:grpSpPr>
        <p:sp>
          <p:nvSpPr>
            <p:cNvPr id="459" name="Freeform 63"/>
            <p:cNvSpPr/>
            <p:nvPr/>
          </p:nvSpPr>
          <p:spPr>
            <a:xfrm>
              <a:off x="1001880" y="7042680"/>
              <a:ext cx="16283520" cy="59436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594360"/>
                <a:gd name="textAreaBottom" fmla="*/ 595440 h 594360"/>
              </a:gdLst>
              <a:ahLst/>
              <a:cxnLst/>
              <a:rect l="textAreaLeft" t="textAreaTop" r="textAreaRight" b="textAreaBottom"/>
              <a:pathLst>
                <a:path w="21712682" h="794004">
                  <a:moveTo>
                    <a:pt x="0" y="0"/>
                  </a:moveTo>
                  <a:lnTo>
                    <a:pt x="21712682" y="0"/>
                  </a:lnTo>
                  <a:lnTo>
                    <a:pt x="21712682" y="794004"/>
                  </a:lnTo>
                  <a:lnTo>
                    <a:pt x="0" y="794004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60" name="TextBox 64"/>
          <p:cNvSpPr/>
          <p:nvPr/>
        </p:nvSpPr>
        <p:spPr>
          <a:xfrm>
            <a:off x="1236960" y="7102080"/>
            <a:ext cx="418464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Google Gemini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1" name="TextBox 65"/>
          <p:cNvSpPr/>
          <p:nvPr/>
        </p:nvSpPr>
        <p:spPr>
          <a:xfrm>
            <a:off x="4987080" y="7102080"/>
            <a:ext cx="28771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Few-shot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2" name="TextBox 66"/>
          <p:cNvSpPr/>
          <p:nvPr/>
        </p:nvSpPr>
        <p:spPr>
          <a:xfrm>
            <a:off x="7429680" y="7102080"/>
            <a:ext cx="28771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Better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3" name="TextBox 67"/>
          <p:cNvSpPr/>
          <p:nvPr/>
        </p:nvSpPr>
        <p:spPr>
          <a:xfrm>
            <a:off x="9872280" y="7102080"/>
            <a:ext cx="301860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Inconsistent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Box 68"/>
          <p:cNvSpPr/>
          <p:nvPr/>
        </p:nvSpPr>
        <p:spPr>
          <a:xfrm>
            <a:off x="12456360" y="7102080"/>
            <a:ext cx="32515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✗ No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TextBox 69"/>
          <p:cNvSpPr/>
          <p:nvPr/>
        </p:nvSpPr>
        <p:spPr>
          <a:xfrm>
            <a:off x="15273720" y="7102080"/>
            <a:ext cx="269136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✗ Unreliable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66" name="Group 70"/>
          <p:cNvGrpSpPr/>
          <p:nvPr/>
        </p:nvGrpSpPr>
        <p:grpSpPr>
          <a:xfrm>
            <a:off x="1001880" y="7638120"/>
            <a:ext cx="16283520" cy="594360"/>
            <a:chOff x="1001880" y="7638120"/>
            <a:chExt cx="16283520" cy="594360"/>
          </a:xfrm>
        </p:grpSpPr>
        <p:sp>
          <p:nvSpPr>
            <p:cNvPr id="467" name="Freeform 71"/>
            <p:cNvSpPr/>
            <p:nvPr/>
          </p:nvSpPr>
          <p:spPr>
            <a:xfrm>
              <a:off x="1001880" y="7638120"/>
              <a:ext cx="16283520" cy="59436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594360"/>
                <a:gd name="textAreaBottom" fmla="*/ 595440 h 594360"/>
              </a:gdLst>
              <a:ahLst/>
              <a:cxnLst/>
              <a:rect l="textAreaLeft" t="textAreaTop" r="textAreaRight" b="textAreaBottom"/>
              <a:pathLst>
                <a:path w="21712682" h="794004">
                  <a:moveTo>
                    <a:pt x="0" y="0"/>
                  </a:moveTo>
                  <a:lnTo>
                    <a:pt x="21712682" y="0"/>
                  </a:lnTo>
                  <a:lnTo>
                    <a:pt x="21712682" y="794004"/>
                  </a:lnTo>
                  <a:lnTo>
                    <a:pt x="0" y="794004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68" name="TextBox 72"/>
          <p:cNvSpPr/>
          <p:nvPr/>
        </p:nvSpPr>
        <p:spPr>
          <a:xfrm>
            <a:off x="1236960" y="7697520"/>
            <a:ext cx="418464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LLaMA 3 (local)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9" name="TextBox 73"/>
          <p:cNvSpPr/>
          <p:nvPr/>
        </p:nvSpPr>
        <p:spPr>
          <a:xfrm>
            <a:off x="4987080" y="7697520"/>
            <a:ext cx="28771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Zero-shot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0" name="TextBox 74"/>
          <p:cNvSpPr/>
          <p:nvPr/>
        </p:nvSpPr>
        <p:spPr>
          <a:xfrm>
            <a:off x="7429680" y="7697520"/>
            <a:ext cx="28771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Rare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TextBox 75"/>
          <p:cNvSpPr/>
          <p:nvPr/>
        </p:nvSpPr>
        <p:spPr>
          <a:xfrm>
            <a:off x="9872280" y="7697520"/>
            <a:ext cx="301860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Very Poor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2" name="TextBox 76"/>
          <p:cNvSpPr/>
          <p:nvPr/>
        </p:nvSpPr>
        <p:spPr>
          <a:xfrm>
            <a:off x="12456360" y="7697520"/>
            <a:ext cx="32515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✗ No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3" name="TextBox 77"/>
          <p:cNvSpPr/>
          <p:nvPr/>
        </p:nvSpPr>
        <p:spPr>
          <a:xfrm>
            <a:off x="15273720" y="7697520"/>
            <a:ext cx="269136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✗ Failed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74" name="Group 78"/>
          <p:cNvGrpSpPr/>
          <p:nvPr/>
        </p:nvGrpSpPr>
        <p:grpSpPr>
          <a:xfrm>
            <a:off x="1001880" y="8233560"/>
            <a:ext cx="16283520" cy="594360"/>
            <a:chOff x="1001880" y="8233560"/>
            <a:chExt cx="16283520" cy="594360"/>
          </a:xfrm>
        </p:grpSpPr>
        <p:sp>
          <p:nvSpPr>
            <p:cNvPr id="475" name="Freeform 79"/>
            <p:cNvSpPr/>
            <p:nvPr/>
          </p:nvSpPr>
          <p:spPr>
            <a:xfrm>
              <a:off x="1001880" y="8233560"/>
              <a:ext cx="16283520" cy="59436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594360"/>
                <a:gd name="textAreaBottom" fmla="*/ 595440 h 594360"/>
              </a:gdLst>
              <a:ahLst/>
              <a:cxnLst/>
              <a:rect l="textAreaLeft" t="textAreaTop" r="textAreaRight" b="textAreaBottom"/>
              <a:pathLst>
                <a:path w="21712682" h="794004">
                  <a:moveTo>
                    <a:pt x="0" y="0"/>
                  </a:moveTo>
                  <a:lnTo>
                    <a:pt x="21712682" y="0"/>
                  </a:lnTo>
                  <a:lnTo>
                    <a:pt x="21712682" y="794004"/>
                  </a:lnTo>
                  <a:lnTo>
                    <a:pt x="0" y="794004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76" name="TextBox 80"/>
          <p:cNvSpPr/>
          <p:nvPr/>
        </p:nvSpPr>
        <p:spPr>
          <a:xfrm>
            <a:off x="1236960" y="8292960"/>
            <a:ext cx="418464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Mistral 7B (local)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7" name="TextBox 81"/>
          <p:cNvSpPr/>
          <p:nvPr/>
        </p:nvSpPr>
        <p:spPr>
          <a:xfrm>
            <a:off x="4987080" y="8292960"/>
            <a:ext cx="28771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Few-shot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8" name="TextBox 82"/>
          <p:cNvSpPr/>
          <p:nvPr/>
        </p:nvSpPr>
        <p:spPr>
          <a:xfrm>
            <a:off x="7429680" y="8292960"/>
            <a:ext cx="28771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Occasional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Box 83"/>
          <p:cNvSpPr/>
          <p:nvPr/>
        </p:nvSpPr>
        <p:spPr>
          <a:xfrm>
            <a:off x="9872280" y="8292960"/>
            <a:ext cx="301860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Poor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TextBox 84"/>
          <p:cNvSpPr/>
          <p:nvPr/>
        </p:nvSpPr>
        <p:spPr>
          <a:xfrm>
            <a:off x="12456360" y="8292960"/>
            <a:ext cx="32515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✗ No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1" name="TextBox 85"/>
          <p:cNvSpPr/>
          <p:nvPr/>
        </p:nvSpPr>
        <p:spPr>
          <a:xfrm>
            <a:off x="15273720" y="8292960"/>
            <a:ext cx="269136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✗ Failed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82" name="Group 86"/>
          <p:cNvGrpSpPr/>
          <p:nvPr/>
        </p:nvGrpSpPr>
        <p:grpSpPr>
          <a:xfrm>
            <a:off x="1001880" y="8829000"/>
            <a:ext cx="16283520" cy="594360"/>
            <a:chOff x="1001880" y="8829000"/>
            <a:chExt cx="16283520" cy="594360"/>
          </a:xfrm>
        </p:grpSpPr>
        <p:sp>
          <p:nvSpPr>
            <p:cNvPr id="483" name="Freeform 87"/>
            <p:cNvSpPr/>
            <p:nvPr/>
          </p:nvSpPr>
          <p:spPr>
            <a:xfrm>
              <a:off x="1001880" y="8829000"/>
              <a:ext cx="16283520" cy="59436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594360"/>
                <a:gd name="textAreaBottom" fmla="*/ 595440 h 594360"/>
              </a:gdLst>
              <a:ahLst/>
              <a:cxnLst/>
              <a:rect l="textAreaLeft" t="textAreaTop" r="textAreaRight" b="textAreaBottom"/>
              <a:pathLst>
                <a:path w="21712682" h="794004">
                  <a:moveTo>
                    <a:pt x="0" y="0"/>
                  </a:moveTo>
                  <a:lnTo>
                    <a:pt x="21712682" y="0"/>
                  </a:lnTo>
                  <a:lnTo>
                    <a:pt x="21712682" y="794004"/>
                  </a:lnTo>
                  <a:lnTo>
                    <a:pt x="0" y="794004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484" name="Group 88"/>
          <p:cNvGrpSpPr/>
          <p:nvPr/>
        </p:nvGrpSpPr>
        <p:grpSpPr>
          <a:xfrm>
            <a:off x="1002240" y="8829000"/>
            <a:ext cx="3744360" cy="594360"/>
            <a:chOff x="1002240" y="8829000"/>
            <a:chExt cx="3744360" cy="594360"/>
          </a:xfrm>
        </p:grpSpPr>
        <p:sp>
          <p:nvSpPr>
            <p:cNvPr id="485" name="Freeform 89"/>
            <p:cNvSpPr/>
            <p:nvPr/>
          </p:nvSpPr>
          <p:spPr>
            <a:xfrm>
              <a:off x="1002240" y="8829000"/>
              <a:ext cx="3744360" cy="594360"/>
            </a:xfrm>
            <a:custGeom>
              <a:avLst/>
              <a:gdLst>
                <a:gd name="textAreaLeft" fmla="*/ 0 w 3744360"/>
                <a:gd name="textAreaRight" fmla="*/ 3745440 w 3744360"/>
                <a:gd name="textAreaTop" fmla="*/ 0 h 594360"/>
                <a:gd name="textAreaBottom" fmla="*/ 595440 h 594360"/>
              </a:gdLst>
              <a:ahLst/>
              <a:cxnLst/>
              <a:rect l="textAreaLeft" t="textAreaTop" r="textAreaRight" b="textAreaBottom"/>
              <a:pathLst>
                <a:path w="4993894" h="794004">
                  <a:moveTo>
                    <a:pt x="0" y="0"/>
                  </a:moveTo>
                  <a:lnTo>
                    <a:pt x="4993894" y="0"/>
                  </a:lnTo>
                  <a:lnTo>
                    <a:pt x="4993894" y="794004"/>
                  </a:lnTo>
                  <a:lnTo>
                    <a:pt x="0" y="794004"/>
                  </a:lnTo>
                  <a:close/>
                </a:path>
              </a:pathLst>
            </a:custGeom>
            <a:solidFill>
              <a:srgbClr val="DDEFD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86" name="TextBox 90"/>
          <p:cNvSpPr/>
          <p:nvPr/>
        </p:nvSpPr>
        <p:spPr>
          <a:xfrm>
            <a:off x="1236960" y="8888400"/>
            <a:ext cx="418464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CadArena (Hybrid)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87" name="Group 91"/>
          <p:cNvGrpSpPr/>
          <p:nvPr/>
        </p:nvGrpSpPr>
        <p:grpSpPr>
          <a:xfrm>
            <a:off x="4747680" y="8829000"/>
            <a:ext cx="2441520" cy="594360"/>
            <a:chOff x="4747680" y="8829000"/>
            <a:chExt cx="2441520" cy="594360"/>
          </a:xfrm>
        </p:grpSpPr>
        <p:sp>
          <p:nvSpPr>
            <p:cNvPr id="488" name="Freeform 92"/>
            <p:cNvSpPr/>
            <p:nvPr/>
          </p:nvSpPr>
          <p:spPr>
            <a:xfrm>
              <a:off x="4747680" y="8829000"/>
              <a:ext cx="2441520" cy="594360"/>
            </a:xfrm>
            <a:custGeom>
              <a:avLst/>
              <a:gdLst>
                <a:gd name="textAreaLeft" fmla="*/ 0 w 2441520"/>
                <a:gd name="textAreaRight" fmla="*/ 2442600 w 2441520"/>
                <a:gd name="textAreaTop" fmla="*/ 0 h 594360"/>
                <a:gd name="textAreaBottom" fmla="*/ 595440 h 594360"/>
              </a:gdLst>
              <a:ahLst/>
              <a:cxnLst/>
              <a:rect l="textAreaLeft" t="textAreaTop" r="textAreaRight" b="textAreaBottom"/>
              <a:pathLst>
                <a:path w="3256788" h="794004">
                  <a:moveTo>
                    <a:pt x="0" y="0"/>
                  </a:moveTo>
                  <a:lnTo>
                    <a:pt x="3256788" y="0"/>
                  </a:lnTo>
                  <a:lnTo>
                    <a:pt x="3256788" y="794004"/>
                  </a:lnTo>
                  <a:lnTo>
                    <a:pt x="0" y="794004"/>
                  </a:lnTo>
                  <a:close/>
                </a:path>
              </a:pathLst>
            </a:custGeom>
            <a:solidFill>
              <a:srgbClr val="DDEFD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89" name="TextBox 93"/>
          <p:cNvSpPr/>
          <p:nvPr/>
        </p:nvSpPr>
        <p:spPr>
          <a:xfrm>
            <a:off x="4987080" y="8888400"/>
            <a:ext cx="28771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LLM + Rules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90" name="Group 94"/>
          <p:cNvGrpSpPr/>
          <p:nvPr/>
        </p:nvGrpSpPr>
        <p:grpSpPr>
          <a:xfrm>
            <a:off x="7190280" y="8829000"/>
            <a:ext cx="2441520" cy="594360"/>
            <a:chOff x="7190280" y="8829000"/>
            <a:chExt cx="2441520" cy="594360"/>
          </a:xfrm>
        </p:grpSpPr>
        <p:sp>
          <p:nvSpPr>
            <p:cNvPr id="491" name="Freeform 95"/>
            <p:cNvSpPr/>
            <p:nvPr/>
          </p:nvSpPr>
          <p:spPr>
            <a:xfrm>
              <a:off x="7190280" y="8829000"/>
              <a:ext cx="2441520" cy="594360"/>
            </a:xfrm>
            <a:custGeom>
              <a:avLst/>
              <a:gdLst>
                <a:gd name="textAreaLeft" fmla="*/ 0 w 2441520"/>
                <a:gd name="textAreaRight" fmla="*/ 2442600 w 2441520"/>
                <a:gd name="textAreaTop" fmla="*/ 0 h 594360"/>
                <a:gd name="textAreaBottom" fmla="*/ 595440 h 594360"/>
              </a:gdLst>
              <a:ahLst/>
              <a:cxnLst/>
              <a:rect l="textAreaLeft" t="textAreaTop" r="textAreaRight" b="textAreaBottom"/>
              <a:pathLst>
                <a:path w="3256788" h="794004">
                  <a:moveTo>
                    <a:pt x="0" y="0"/>
                  </a:moveTo>
                  <a:lnTo>
                    <a:pt x="3256788" y="0"/>
                  </a:lnTo>
                  <a:lnTo>
                    <a:pt x="3256788" y="794004"/>
                  </a:lnTo>
                  <a:lnTo>
                    <a:pt x="0" y="794004"/>
                  </a:lnTo>
                  <a:close/>
                </a:path>
              </a:pathLst>
            </a:custGeom>
            <a:solidFill>
              <a:srgbClr val="DDEFD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92" name="TextBox 96"/>
          <p:cNvSpPr/>
          <p:nvPr/>
        </p:nvSpPr>
        <p:spPr>
          <a:xfrm>
            <a:off x="7429680" y="8888400"/>
            <a:ext cx="28771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Always ✓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93" name="Group 97"/>
          <p:cNvGrpSpPr/>
          <p:nvPr/>
        </p:nvGrpSpPr>
        <p:grpSpPr>
          <a:xfrm>
            <a:off x="9632880" y="8829000"/>
            <a:ext cx="2583000" cy="594360"/>
            <a:chOff x="9632880" y="8829000"/>
            <a:chExt cx="2583000" cy="594360"/>
          </a:xfrm>
        </p:grpSpPr>
        <p:sp>
          <p:nvSpPr>
            <p:cNvPr id="494" name="Freeform 98"/>
            <p:cNvSpPr/>
            <p:nvPr/>
          </p:nvSpPr>
          <p:spPr>
            <a:xfrm>
              <a:off x="9632880" y="8829000"/>
              <a:ext cx="2583000" cy="594360"/>
            </a:xfrm>
            <a:custGeom>
              <a:avLst/>
              <a:gdLst>
                <a:gd name="textAreaLeft" fmla="*/ 0 w 2583000"/>
                <a:gd name="textAreaRight" fmla="*/ 2584080 w 2583000"/>
                <a:gd name="textAreaTop" fmla="*/ 0 h 594360"/>
                <a:gd name="textAreaBottom" fmla="*/ 595440 h 594360"/>
              </a:gdLst>
              <a:ahLst/>
              <a:cxnLst/>
              <a:rect l="textAreaLeft" t="textAreaTop" r="textAreaRight" b="textAreaBottom"/>
              <a:pathLst>
                <a:path w="3445637" h="794004">
                  <a:moveTo>
                    <a:pt x="0" y="0"/>
                  </a:moveTo>
                  <a:lnTo>
                    <a:pt x="3445637" y="0"/>
                  </a:lnTo>
                  <a:lnTo>
                    <a:pt x="3445637" y="794004"/>
                  </a:lnTo>
                  <a:lnTo>
                    <a:pt x="0" y="794004"/>
                  </a:lnTo>
                  <a:close/>
                </a:path>
              </a:pathLst>
            </a:custGeom>
            <a:solidFill>
              <a:srgbClr val="DDEFD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95" name="TextBox 99"/>
          <p:cNvSpPr/>
          <p:nvPr/>
        </p:nvSpPr>
        <p:spPr>
          <a:xfrm>
            <a:off x="9872280" y="8888400"/>
            <a:ext cx="301860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Correct ✓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96" name="Group 100"/>
          <p:cNvGrpSpPr/>
          <p:nvPr/>
        </p:nvGrpSpPr>
        <p:grpSpPr>
          <a:xfrm>
            <a:off x="12216960" y="8829000"/>
            <a:ext cx="2816280" cy="594360"/>
            <a:chOff x="12216960" y="8829000"/>
            <a:chExt cx="2816280" cy="594360"/>
          </a:xfrm>
        </p:grpSpPr>
        <p:sp>
          <p:nvSpPr>
            <p:cNvPr id="497" name="Freeform 101"/>
            <p:cNvSpPr/>
            <p:nvPr/>
          </p:nvSpPr>
          <p:spPr>
            <a:xfrm>
              <a:off x="12216960" y="8829000"/>
              <a:ext cx="2816280" cy="594360"/>
            </a:xfrm>
            <a:custGeom>
              <a:avLst/>
              <a:gdLst>
                <a:gd name="textAreaLeft" fmla="*/ 0 w 2816280"/>
                <a:gd name="textAreaRight" fmla="*/ 2817360 w 2816280"/>
                <a:gd name="textAreaTop" fmla="*/ 0 h 594360"/>
                <a:gd name="textAreaBottom" fmla="*/ 595440 h 594360"/>
              </a:gdLst>
              <a:ahLst/>
              <a:cxnLst/>
              <a:rect l="textAreaLeft" t="textAreaTop" r="textAreaRight" b="textAreaBottom"/>
              <a:pathLst>
                <a:path w="3756279" h="794004">
                  <a:moveTo>
                    <a:pt x="0" y="0"/>
                  </a:moveTo>
                  <a:lnTo>
                    <a:pt x="3756279" y="0"/>
                  </a:lnTo>
                  <a:lnTo>
                    <a:pt x="3756279" y="794004"/>
                  </a:lnTo>
                  <a:lnTo>
                    <a:pt x="0" y="794004"/>
                  </a:lnTo>
                  <a:close/>
                </a:path>
              </a:pathLst>
            </a:custGeom>
            <a:solidFill>
              <a:srgbClr val="DDEFD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498" name="TextBox 102"/>
          <p:cNvSpPr/>
          <p:nvPr/>
        </p:nvSpPr>
        <p:spPr>
          <a:xfrm>
            <a:off x="12456360" y="8888400"/>
            <a:ext cx="325152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✓ Yes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99" name="Group 103"/>
          <p:cNvGrpSpPr/>
          <p:nvPr/>
        </p:nvGrpSpPr>
        <p:grpSpPr>
          <a:xfrm>
            <a:off x="15034320" y="8829000"/>
            <a:ext cx="2251080" cy="594360"/>
            <a:chOff x="15034320" y="8829000"/>
            <a:chExt cx="2251080" cy="594360"/>
          </a:xfrm>
        </p:grpSpPr>
        <p:sp>
          <p:nvSpPr>
            <p:cNvPr id="500" name="Freeform 104"/>
            <p:cNvSpPr/>
            <p:nvPr/>
          </p:nvSpPr>
          <p:spPr>
            <a:xfrm>
              <a:off x="15034320" y="8829000"/>
              <a:ext cx="2251080" cy="594360"/>
            </a:xfrm>
            <a:custGeom>
              <a:avLst/>
              <a:gdLst>
                <a:gd name="textAreaLeft" fmla="*/ 0 w 2251080"/>
                <a:gd name="textAreaRight" fmla="*/ 2252160 w 2251080"/>
                <a:gd name="textAreaTop" fmla="*/ 0 h 594360"/>
                <a:gd name="textAreaBottom" fmla="*/ 595440 h 594360"/>
              </a:gdLst>
              <a:ahLst/>
              <a:cxnLst/>
              <a:rect l="textAreaLeft" t="textAreaTop" r="textAreaRight" b="textAreaBottom"/>
              <a:pathLst>
                <a:path w="3002788" h="794004">
                  <a:moveTo>
                    <a:pt x="0" y="0"/>
                  </a:moveTo>
                  <a:lnTo>
                    <a:pt x="3002788" y="0"/>
                  </a:lnTo>
                  <a:lnTo>
                    <a:pt x="3002788" y="794004"/>
                  </a:lnTo>
                  <a:lnTo>
                    <a:pt x="0" y="794004"/>
                  </a:lnTo>
                  <a:close/>
                </a:path>
              </a:pathLst>
            </a:custGeom>
            <a:solidFill>
              <a:srgbClr val="DDEFD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501" name="TextBox 105"/>
          <p:cNvSpPr/>
          <p:nvPr/>
        </p:nvSpPr>
        <p:spPr>
          <a:xfrm>
            <a:off x="15273720" y="8888400"/>
            <a:ext cx="2691360" cy="4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36"/>
              </a:lnSpc>
            </a:pPr>
            <a:r>
              <a:rPr lang="en-US" sz="18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✓ Adopted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2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9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"/>
          <p:cNvPicPr/>
          <p:nvPr/>
        </p:nvPicPr>
        <p:blipFill>
          <a:blip r:embed="rId1"/>
          <a:stretch/>
        </p:blipFill>
        <p:spPr>
          <a:xfrm>
            <a:off x="1143360" y="1143000"/>
            <a:ext cx="3657240" cy="7086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4" name=""/>
          <p:cNvPicPr/>
          <p:nvPr/>
        </p:nvPicPr>
        <p:blipFill>
          <a:blip r:embed="rId2"/>
          <a:stretch/>
        </p:blipFill>
        <p:spPr>
          <a:xfrm>
            <a:off x="6620400" y="2057400"/>
            <a:ext cx="10981800" cy="5600520"/>
          </a:xfrm>
          <a:prstGeom prst="rect">
            <a:avLst/>
          </a:prstGeom>
          <a:noFill/>
          <a:ln w="0">
            <a:noFill/>
          </a:ln>
        </p:spPr>
      </p:pic>
    </p:spTree>
  </p:cSld>
  <p:transition spd="slow">
    <p:push dir="u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5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506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07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508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09" name="Group 6"/>
          <p:cNvGrpSpPr/>
          <p:nvPr/>
        </p:nvGrpSpPr>
        <p:grpSpPr>
          <a:xfrm>
            <a:off x="992160" y="959040"/>
            <a:ext cx="3374280" cy="384120"/>
            <a:chOff x="992160" y="959040"/>
            <a:chExt cx="3374280" cy="384120"/>
          </a:xfrm>
        </p:grpSpPr>
        <p:sp>
          <p:nvSpPr>
            <p:cNvPr id="510" name="Freeform 7"/>
            <p:cNvSpPr/>
            <p:nvPr/>
          </p:nvSpPr>
          <p:spPr>
            <a:xfrm>
              <a:off x="992160" y="959040"/>
              <a:ext cx="3374280" cy="384120"/>
            </a:xfrm>
            <a:custGeom>
              <a:avLst/>
              <a:gdLst>
                <a:gd name="textAreaLeft" fmla="*/ 0 w 3374280"/>
                <a:gd name="textAreaRight" fmla="*/ 3375360 w 3374280"/>
                <a:gd name="textAreaTop" fmla="*/ 0 h 384120"/>
                <a:gd name="textAreaBottom" fmla="*/ 385200 h 384120"/>
              </a:gdLst>
              <a:ahLst/>
              <a:cxnLst/>
              <a:rect l="textAreaLeft" t="textAreaTop" r="textAreaRight" b="textAreaBottom"/>
              <a:pathLst>
                <a:path w="4500499" h="513588">
                  <a:moveTo>
                    <a:pt x="0" y="212598"/>
                  </a:moveTo>
                  <a:cubicBezTo>
                    <a:pt x="0" y="95250"/>
                    <a:pt x="95250" y="0"/>
                    <a:pt x="212598" y="0"/>
                  </a:cubicBezTo>
                  <a:lnTo>
                    <a:pt x="4287901" y="0"/>
                  </a:lnTo>
                  <a:cubicBezTo>
                    <a:pt x="4405376" y="0"/>
                    <a:pt x="4500499" y="95250"/>
                    <a:pt x="4500499" y="212598"/>
                  </a:cubicBezTo>
                  <a:lnTo>
                    <a:pt x="4500499" y="300990"/>
                  </a:lnTo>
                  <a:cubicBezTo>
                    <a:pt x="4500499" y="418465"/>
                    <a:pt x="4405249" y="513588"/>
                    <a:pt x="4287901" y="513588"/>
                  </a:cubicBezTo>
                  <a:lnTo>
                    <a:pt x="212598" y="513588"/>
                  </a:lnTo>
                  <a:cubicBezTo>
                    <a:pt x="95250" y="513715"/>
                    <a:pt x="0" y="418592"/>
                    <a:pt x="0" y="301117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511" name="TextBox 8"/>
          <p:cNvSpPr/>
          <p:nvPr/>
        </p:nvSpPr>
        <p:spPr>
          <a:xfrm>
            <a:off x="1125000" y="977760"/>
            <a:ext cx="4023000" cy="29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857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OUR JOURNEY — FAILURE ANALYSIS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TextBox 9"/>
          <p:cNvSpPr/>
          <p:nvPr/>
        </p:nvSpPr>
        <p:spPr>
          <a:xfrm>
            <a:off x="874440" y="1394640"/>
            <a:ext cx="16538040" cy="71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366"/>
              </a:lnSpc>
            </a:pPr>
            <a:r>
              <a:rPr lang="en-US" sz="4300" b="1" u="none" strike="noStrike">
                <a:solidFill>
                  <a:srgbClr val="3B4540"/>
                </a:solidFill>
                <a:effectLst/>
                <a:uFillTx/>
                <a:latin typeface="Fraunces Bold"/>
                <a:ea typeface="Fraunces Bold"/>
              </a:rPr>
              <a:t>Specific Failures in Direct LLM-Based Design Generation</a:t>
            </a:r>
            <a:endParaRPr lang="en-US" sz="4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13" name="Group 10"/>
          <p:cNvGrpSpPr/>
          <p:nvPr/>
        </p:nvGrpSpPr>
        <p:grpSpPr>
          <a:xfrm>
            <a:off x="1241280" y="2559960"/>
            <a:ext cx="27360" cy="6572160"/>
            <a:chOff x="1241280" y="2559960"/>
            <a:chExt cx="27360" cy="6572160"/>
          </a:xfrm>
        </p:grpSpPr>
        <p:sp>
          <p:nvSpPr>
            <p:cNvPr id="514" name="Freeform 11"/>
            <p:cNvSpPr/>
            <p:nvPr/>
          </p:nvSpPr>
          <p:spPr>
            <a:xfrm>
              <a:off x="1241280" y="2559960"/>
              <a:ext cx="27360" cy="6572160"/>
            </a:xfrm>
            <a:custGeom>
              <a:avLst/>
              <a:gdLst>
                <a:gd name="textAreaLeft" fmla="*/ 0 w 27360"/>
                <a:gd name="textAreaRight" fmla="*/ 28440 w 27360"/>
                <a:gd name="textAreaTop" fmla="*/ 0 h 6572160"/>
                <a:gd name="textAreaBottom" fmla="*/ 6573240 h 6572160"/>
              </a:gdLst>
              <a:ahLst/>
              <a:cxnLst/>
              <a:rect l="textAreaLeft" t="textAreaTop" r="textAreaRight" b="textAreaBottom"/>
              <a:pathLst>
                <a:path w="38100" h="8764397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8745347"/>
                  </a:lnTo>
                  <a:cubicBezTo>
                    <a:pt x="38100" y="8755888"/>
                    <a:pt x="29591" y="8764397"/>
                    <a:pt x="19050" y="8764397"/>
                  </a:cubicBezTo>
                  <a:cubicBezTo>
                    <a:pt x="8509" y="8764397"/>
                    <a:pt x="0" y="8755888"/>
                    <a:pt x="0" y="8745347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3680" tIns="45000" rIns="1368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15" name="Group 12"/>
          <p:cNvGrpSpPr/>
          <p:nvPr/>
        </p:nvGrpSpPr>
        <p:grpSpPr>
          <a:xfrm>
            <a:off x="1461960" y="2794680"/>
            <a:ext cx="663480" cy="27360"/>
            <a:chOff x="1461960" y="2794680"/>
            <a:chExt cx="663480" cy="27360"/>
          </a:xfrm>
        </p:grpSpPr>
        <p:sp>
          <p:nvSpPr>
            <p:cNvPr id="516" name="Freeform 13"/>
            <p:cNvSpPr/>
            <p:nvPr/>
          </p:nvSpPr>
          <p:spPr>
            <a:xfrm>
              <a:off x="1461960" y="2794680"/>
              <a:ext cx="663480" cy="27360"/>
            </a:xfrm>
            <a:custGeom>
              <a:avLst/>
              <a:gdLst>
                <a:gd name="textAreaLeft" fmla="*/ 0 w 663480"/>
                <a:gd name="textAreaRight" fmla="*/ 664560 w 66348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886079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867029" y="0"/>
                  </a:lnTo>
                  <a:cubicBezTo>
                    <a:pt x="877570" y="0"/>
                    <a:pt x="886079" y="8509"/>
                    <a:pt x="886079" y="19050"/>
                  </a:cubicBezTo>
                  <a:cubicBezTo>
                    <a:pt x="886079" y="29591"/>
                    <a:pt x="877443" y="38100"/>
                    <a:pt x="867029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17" name="Group 14"/>
          <p:cNvGrpSpPr/>
          <p:nvPr/>
        </p:nvGrpSpPr>
        <p:grpSpPr>
          <a:xfrm>
            <a:off x="992160" y="2559960"/>
            <a:ext cx="497160" cy="497160"/>
            <a:chOff x="992160" y="2559960"/>
            <a:chExt cx="497160" cy="497160"/>
          </a:xfrm>
        </p:grpSpPr>
        <p:sp>
          <p:nvSpPr>
            <p:cNvPr id="518" name="Freeform 15"/>
            <p:cNvSpPr/>
            <p:nvPr/>
          </p:nvSpPr>
          <p:spPr>
            <a:xfrm>
              <a:off x="992160" y="2559960"/>
              <a:ext cx="497160" cy="497160"/>
            </a:xfrm>
            <a:custGeom>
              <a:avLst/>
              <a:gdLst>
                <a:gd name="textAreaLeft" fmla="*/ 0 w 497160"/>
                <a:gd name="textAreaRight" fmla="*/ 498240 w 497160"/>
                <a:gd name="textAreaTop" fmla="*/ 0 h 497160"/>
                <a:gd name="textAreaBottom" fmla="*/ 498240 h 497160"/>
              </a:gdLst>
              <a:ahLst/>
              <a:cxnLst/>
              <a:rect l="textAreaLeft" t="textAreaTop" r="textAreaRight" b="textAreaBottom"/>
              <a:pathLst>
                <a:path w="664337" h="664337">
                  <a:moveTo>
                    <a:pt x="0" y="265811"/>
                  </a:moveTo>
                  <a:cubicBezTo>
                    <a:pt x="0" y="118999"/>
                    <a:pt x="118999" y="0"/>
                    <a:pt x="265811" y="0"/>
                  </a:cubicBezTo>
                  <a:lnTo>
                    <a:pt x="398526" y="0"/>
                  </a:lnTo>
                  <a:cubicBezTo>
                    <a:pt x="545338" y="0"/>
                    <a:pt x="664337" y="118999"/>
                    <a:pt x="664337" y="265811"/>
                  </a:cubicBezTo>
                  <a:lnTo>
                    <a:pt x="664337" y="398526"/>
                  </a:lnTo>
                  <a:cubicBezTo>
                    <a:pt x="664337" y="545338"/>
                    <a:pt x="545338" y="664337"/>
                    <a:pt x="398526" y="664337"/>
                  </a:cubicBezTo>
                  <a:lnTo>
                    <a:pt x="265811" y="664337"/>
                  </a:lnTo>
                  <a:cubicBezTo>
                    <a:pt x="118999" y="664337"/>
                    <a:pt x="0" y="545338"/>
                    <a:pt x="0" y="398526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19" name="Group 16"/>
          <p:cNvGrpSpPr/>
          <p:nvPr/>
        </p:nvGrpSpPr>
        <p:grpSpPr>
          <a:xfrm>
            <a:off x="1075320" y="2601360"/>
            <a:ext cx="331200" cy="414000"/>
            <a:chOff x="1075320" y="2601360"/>
            <a:chExt cx="331200" cy="414000"/>
          </a:xfrm>
        </p:grpSpPr>
        <p:sp>
          <p:nvSpPr>
            <p:cNvPr id="520" name="Freeform 17"/>
            <p:cNvSpPr/>
            <p:nvPr/>
          </p:nvSpPr>
          <p:spPr>
            <a:xfrm>
              <a:off x="1075320" y="2601360"/>
              <a:ext cx="331200" cy="414000"/>
            </a:xfrm>
            <a:custGeom>
              <a:avLst/>
              <a:gdLst>
                <a:gd name="textAreaLeft" fmla="*/ 0 w 331200"/>
                <a:gd name="textAreaRight" fmla="*/ 332280 w 331200"/>
                <a:gd name="textAreaTop" fmla="*/ 0 h 414000"/>
                <a:gd name="textAreaBottom" fmla="*/ 415080 h 414000"/>
              </a:gdLst>
              <a:ahLst/>
              <a:cxnLst/>
              <a:rect l="textAreaLeft" t="textAreaTop" r="textAreaRight" b="textAreaBottom"/>
              <a:pathLst>
                <a:path w="442912" h="553640">
                  <a:moveTo>
                    <a:pt x="0" y="0"/>
                  </a:moveTo>
                  <a:lnTo>
                    <a:pt x="442912" y="0"/>
                  </a:lnTo>
                  <a:lnTo>
                    <a:pt x="442912" y="553640"/>
                  </a:lnTo>
                  <a:lnTo>
                    <a:pt x="0" y="553640"/>
                  </a:lnTo>
                  <a:close/>
                </a:path>
              </a:pathLst>
            </a:custGeom>
            <a:blipFill rotWithShape="0">
              <a:blip r:embed="rId1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21" name="TextBox 18"/>
            <p:cNvSpPr/>
            <p:nvPr/>
          </p:nvSpPr>
          <p:spPr>
            <a:xfrm>
              <a:off x="1075320" y="2601360"/>
              <a:ext cx="331200" cy="414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121"/>
                </a:lnSpc>
              </a:pPr>
              <a:r>
                <a:rPr lang="en-US" sz="26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1</a:t>
              </a:r>
              <a:endParaRPr lang="en-US" sz="26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522" name="TextBox 19"/>
          <p:cNvSpPr/>
          <p:nvPr/>
        </p:nvSpPr>
        <p:spPr>
          <a:xfrm>
            <a:off x="2349000" y="2626560"/>
            <a:ext cx="3602520" cy="35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9"/>
              </a:lnSpc>
            </a:pPr>
            <a:r>
              <a:rPr lang="en-US" sz="21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Hallucinated Coordinates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3" name="TextBox 20"/>
          <p:cNvSpPr/>
          <p:nvPr/>
        </p:nvSpPr>
        <p:spPr>
          <a:xfrm>
            <a:off x="2349000" y="3097800"/>
            <a:ext cx="787140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Models generated geometrically impossible room positions — rooms overlapping, walls misaligned, coordinates outside the building boundary.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24" name="Group 21"/>
          <p:cNvGrpSpPr/>
          <p:nvPr/>
        </p:nvGrpSpPr>
        <p:grpSpPr>
          <a:xfrm>
            <a:off x="1461960" y="4366800"/>
            <a:ext cx="663480" cy="27360"/>
            <a:chOff x="1461960" y="4366800"/>
            <a:chExt cx="663480" cy="27360"/>
          </a:xfrm>
        </p:grpSpPr>
        <p:sp>
          <p:nvSpPr>
            <p:cNvPr id="525" name="Freeform 22"/>
            <p:cNvSpPr/>
            <p:nvPr/>
          </p:nvSpPr>
          <p:spPr>
            <a:xfrm>
              <a:off x="1461960" y="4366800"/>
              <a:ext cx="663480" cy="27360"/>
            </a:xfrm>
            <a:custGeom>
              <a:avLst/>
              <a:gdLst>
                <a:gd name="textAreaLeft" fmla="*/ 0 w 663480"/>
                <a:gd name="textAreaRight" fmla="*/ 664560 w 66348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886079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867029" y="0"/>
                  </a:lnTo>
                  <a:cubicBezTo>
                    <a:pt x="877570" y="0"/>
                    <a:pt x="886079" y="8509"/>
                    <a:pt x="886079" y="19050"/>
                  </a:cubicBezTo>
                  <a:cubicBezTo>
                    <a:pt x="886079" y="29591"/>
                    <a:pt x="877443" y="38100"/>
                    <a:pt x="867029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26" name="Group 23"/>
          <p:cNvGrpSpPr/>
          <p:nvPr/>
        </p:nvGrpSpPr>
        <p:grpSpPr>
          <a:xfrm>
            <a:off x="992160" y="4132080"/>
            <a:ext cx="497160" cy="497160"/>
            <a:chOff x="992160" y="4132080"/>
            <a:chExt cx="497160" cy="497160"/>
          </a:xfrm>
        </p:grpSpPr>
        <p:sp>
          <p:nvSpPr>
            <p:cNvPr id="527" name="Freeform 24"/>
            <p:cNvSpPr/>
            <p:nvPr/>
          </p:nvSpPr>
          <p:spPr>
            <a:xfrm>
              <a:off x="992160" y="4132080"/>
              <a:ext cx="497160" cy="497160"/>
            </a:xfrm>
            <a:custGeom>
              <a:avLst/>
              <a:gdLst>
                <a:gd name="textAreaLeft" fmla="*/ 0 w 497160"/>
                <a:gd name="textAreaRight" fmla="*/ 498240 w 497160"/>
                <a:gd name="textAreaTop" fmla="*/ 0 h 497160"/>
                <a:gd name="textAreaBottom" fmla="*/ 498240 h 497160"/>
              </a:gdLst>
              <a:ahLst/>
              <a:cxnLst/>
              <a:rect l="textAreaLeft" t="textAreaTop" r="textAreaRight" b="textAreaBottom"/>
              <a:pathLst>
                <a:path w="664337" h="664337">
                  <a:moveTo>
                    <a:pt x="0" y="265811"/>
                  </a:moveTo>
                  <a:cubicBezTo>
                    <a:pt x="0" y="118999"/>
                    <a:pt x="118999" y="0"/>
                    <a:pt x="265811" y="0"/>
                  </a:cubicBezTo>
                  <a:lnTo>
                    <a:pt x="398526" y="0"/>
                  </a:lnTo>
                  <a:cubicBezTo>
                    <a:pt x="545338" y="0"/>
                    <a:pt x="664337" y="118999"/>
                    <a:pt x="664337" y="265811"/>
                  </a:cubicBezTo>
                  <a:lnTo>
                    <a:pt x="664337" y="398526"/>
                  </a:lnTo>
                  <a:cubicBezTo>
                    <a:pt x="664337" y="545338"/>
                    <a:pt x="545338" y="664337"/>
                    <a:pt x="398526" y="664337"/>
                  </a:cubicBezTo>
                  <a:lnTo>
                    <a:pt x="265811" y="664337"/>
                  </a:lnTo>
                  <a:cubicBezTo>
                    <a:pt x="118999" y="664337"/>
                    <a:pt x="0" y="545338"/>
                    <a:pt x="0" y="398526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28" name="Group 25"/>
          <p:cNvGrpSpPr/>
          <p:nvPr/>
        </p:nvGrpSpPr>
        <p:grpSpPr>
          <a:xfrm>
            <a:off x="1075320" y="4173480"/>
            <a:ext cx="331200" cy="414000"/>
            <a:chOff x="1075320" y="4173480"/>
            <a:chExt cx="331200" cy="414000"/>
          </a:xfrm>
        </p:grpSpPr>
        <p:sp>
          <p:nvSpPr>
            <p:cNvPr id="529" name="Freeform 26"/>
            <p:cNvSpPr/>
            <p:nvPr/>
          </p:nvSpPr>
          <p:spPr>
            <a:xfrm>
              <a:off x="1075320" y="4173480"/>
              <a:ext cx="331200" cy="414000"/>
            </a:xfrm>
            <a:custGeom>
              <a:avLst/>
              <a:gdLst>
                <a:gd name="textAreaLeft" fmla="*/ 0 w 331200"/>
                <a:gd name="textAreaRight" fmla="*/ 332280 w 331200"/>
                <a:gd name="textAreaTop" fmla="*/ 0 h 414000"/>
                <a:gd name="textAreaBottom" fmla="*/ 415080 h 414000"/>
              </a:gdLst>
              <a:ahLst/>
              <a:cxnLst/>
              <a:rect l="textAreaLeft" t="textAreaTop" r="textAreaRight" b="textAreaBottom"/>
              <a:pathLst>
                <a:path w="442912" h="553640">
                  <a:moveTo>
                    <a:pt x="0" y="0"/>
                  </a:moveTo>
                  <a:lnTo>
                    <a:pt x="442912" y="0"/>
                  </a:lnTo>
                  <a:lnTo>
                    <a:pt x="442912" y="553640"/>
                  </a:lnTo>
                  <a:lnTo>
                    <a:pt x="0" y="553640"/>
                  </a:lnTo>
                  <a:close/>
                </a:path>
              </a:pathLst>
            </a:custGeom>
            <a:blipFill rotWithShape="0">
              <a:blip r:embed="rId2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30" name="TextBox 27"/>
            <p:cNvSpPr/>
            <p:nvPr/>
          </p:nvSpPr>
          <p:spPr>
            <a:xfrm>
              <a:off x="1075320" y="4173480"/>
              <a:ext cx="331200" cy="414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121"/>
                </a:lnSpc>
              </a:pPr>
              <a:r>
                <a:rPr lang="en-US" sz="26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2</a:t>
              </a:r>
              <a:endParaRPr lang="en-US" sz="26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531" name="TextBox 28"/>
          <p:cNvSpPr/>
          <p:nvPr/>
        </p:nvSpPr>
        <p:spPr>
          <a:xfrm>
            <a:off x="2349000" y="4198680"/>
            <a:ext cx="3094920" cy="35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9"/>
              </a:lnSpc>
            </a:pPr>
            <a:r>
              <a:rPr lang="en-US" sz="21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Invalid DXF Structure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2" name="TextBox 29"/>
          <p:cNvSpPr/>
          <p:nvPr/>
        </p:nvSpPr>
        <p:spPr>
          <a:xfrm>
            <a:off x="2349000" y="4669920"/>
            <a:ext cx="7871400" cy="100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Output frequently broke DXF file format standards — missing section headers, incorrect entity ordering, or corrupt layer definitions that CAD software could not open.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33" name="Group 30"/>
          <p:cNvGrpSpPr/>
          <p:nvPr/>
        </p:nvGrpSpPr>
        <p:grpSpPr>
          <a:xfrm>
            <a:off x="1461960" y="6254640"/>
            <a:ext cx="663480" cy="27360"/>
            <a:chOff x="1461960" y="6254640"/>
            <a:chExt cx="663480" cy="27360"/>
          </a:xfrm>
        </p:grpSpPr>
        <p:sp>
          <p:nvSpPr>
            <p:cNvPr id="534" name="Freeform 31"/>
            <p:cNvSpPr/>
            <p:nvPr/>
          </p:nvSpPr>
          <p:spPr>
            <a:xfrm>
              <a:off x="1461960" y="6254640"/>
              <a:ext cx="663480" cy="27360"/>
            </a:xfrm>
            <a:custGeom>
              <a:avLst/>
              <a:gdLst>
                <a:gd name="textAreaLeft" fmla="*/ 0 w 663480"/>
                <a:gd name="textAreaRight" fmla="*/ 664560 w 66348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886079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867029" y="0"/>
                  </a:lnTo>
                  <a:cubicBezTo>
                    <a:pt x="877570" y="0"/>
                    <a:pt x="886079" y="8509"/>
                    <a:pt x="886079" y="19050"/>
                  </a:cubicBezTo>
                  <a:cubicBezTo>
                    <a:pt x="886079" y="29591"/>
                    <a:pt x="877443" y="38100"/>
                    <a:pt x="867029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35" name="Group 32"/>
          <p:cNvGrpSpPr/>
          <p:nvPr/>
        </p:nvGrpSpPr>
        <p:grpSpPr>
          <a:xfrm>
            <a:off x="992160" y="6019560"/>
            <a:ext cx="497160" cy="497160"/>
            <a:chOff x="992160" y="6019560"/>
            <a:chExt cx="497160" cy="497160"/>
          </a:xfrm>
        </p:grpSpPr>
        <p:sp>
          <p:nvSpPr>
            <p:cNvPr id="536" name="Freeform 33"/>
            <p:cNvSpPr/>
            <p:nvPr/>
          </p:nvSpPr>
          <p:spPr>
            <a:xfrm>
              <a:off x="992160" y="6019560"/>
              <a:ext cx="497160" cy="497160"/>
            </a:xfrm>
            <a:custGeom>
              <a:avLst/>
              <a:gdLst>
                <a:gd name="textAreaLeft" fmla="*/ 0 w 497160"/>
                <a:gd name="textAreaRight" fmla="*/ 498240 w 497160"/>
                <a:gd name="textAreaTop" fmla="*/ 0 h 497160"/>
                <a:gd name="textAreaBottom" fmla="*/ 498240 h 497160"/>
              </a:gdLst>
              <a:ahLst/>
              <a:cxnLst/>
              <a:rect l="textAreaLeft" t="textAreaTop" r="textAreaRight" b="textAreaBottom"/>
              <a:pathLst>
                <a:path w="664337" h="664337">
                  <a:moveTo>
                    <a:pt x="0" y="265811"/>
                  </a:moveTo>
                  <a:cubicBezTo>
                    <a:pt x="0" y="118999"/>
                    <a:pt x="118999" y="0"/>
                    <a:pt x="265811" y="0"/>
                  </a:cubicBezTo>
                  <a:lnTo>
                    <a:pt x="398526" y="0"/>
                  </a:lnTo>
                  <a:cubicBezTo>
                    <a:pt x="545338" y="0"/>
                    <a:pt x="664337" y="118999"/>
                    <a:pt x="664337" y="265811"/>
                  </a:cubicBezTo>
                  <a:lnTo>
                    <a:pt x="664337" y="398526"/>
                  </a:lnTo>
                  <a:cubicBezTo>
                    <a:pt x="664337" y="545338"/>
                    <a:pt x="545338" y="664337"/>
                    <a:pt x="398526" y="664337"/>
                  </a:cubicBezTo>
                  <a:lnTo>
                    <a:pt x="265811" y="664337"/>
                  </a:lnTo>
                  <a:cubicBezTo>
                    <a:pt x="118999" y="664337"/>
                    <a:pt x="0" y="545338"/>
                    <a:pt x="0" y="398526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37" name="Group 34"/>
          <p:cNvGrpSpPr/>
          <p:nvPr/>
        </p:nvGrpSpPr>
        <p:grpSpPr>
          <a:xfrm>
            <a:off x="1075320" y="6061320"/>
            <a:ext cx="331200" cy="414000"/>
            <a:chOff x="1075320" y="6061320"/>
            <a:chExt cx="331200" cy="414000"/>
          </a:xfrm>
        </p:grpSpPr>
        <p:sp>
          <p:nvSpPr>
            <p:cNvPr id="538" name="Freeform 35"/>
            <p:cNvSpPr/>
            <p:nvPr/>
          </p:nvSpPr>
          <p:spPr>
            <a:xfrm>
              <a:off x="1075320" y="6061320"/>
              <a:ext cx="331200" cy="414000"/>
            </a:xfrm>
            <a:custGeom>
              <a:avLst/>
              <a:gdLst>
                <a:gd name="textAreaLeft" fmla="*/ 0 w 331200"/>
                <a:gd name="textAreaRight" fmla="*/ 332280 w 331200"/>
                <a:gd name="textAreaTop" fmla="*/ 0 h 414000"/>
                <a:gd name="textAreaBottom" fmla="*/ 415080 h 414000"/>
              </a:gdLst>
              <a:ahLst/>
              <a:cxnLst/>
              <a:rect l="textAreaLeft" t="textAreaTop" r="textAreaRight" b="textAreaBottom"/>
              <a:pathLst>
                <a:path w="442912" h="553640">
                  <a:moveTo>
                    <a:pt x="0" y="0"/>
                  </a:moveTo>
                  <a:lnTo>
                    <a:pt x="442912" y="0"/>
                  </a:lnTo>
                  <a:lnTo>
                    <a:pt x="442912" y="553640"/>
                  </a:lnTo>
                  <a:lnTo>
                    <a:pt x="0" y="553640"/>
                  </a:lnTo>
                  <a:close/>
                </a:path>
              </a:pathLst>
            </a:custGeom>
            <a:blipFill rotWithShape="0">
              <a:blip r:embed="rId3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39" name="TextBox 36"/>
            <p:cNvSpPr/>
            <p:nvPr/>
          </p:nvSpPr>
          <p:spPr>
            <a:xfrm>
              <a:off x="1075320" y="6061320"/>
              <a:ext cx="331200" cy="414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121"/>
                </a:lnSpc>
              </a:pPr>
              <a:r>
                <a:rPr lang="en-US" sz="26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3</a:t>
              </a:r>
              <a:endParaRPr lang="en-US" sz="26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540" name="TextBox 37"/>
          <p:cNvSpPr/>
          <p:nvPr/>
        </p:nvSpPr>
        <p:spPr>
          <a:xfrm>
            <a:off x="2349000" y="6086160"/>
            <a:ext cx="2767680" cy="35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9"/>
              </a:lnSpc>
            </a:pPr>
            <a:r>
              <a:rPr lang="en-US" sz="21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No EBC Knowledge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TextBox 38"/>
          <p:cNvSpPr/>
          <p:nvPr/>
        </p:nvSpPr>
        <p:spPr>
          <a:xfrm>
            <a:off x="2349000" y="6557400"/>
            <a:ext cx="787140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Models had zero built-in knowledge of the Egyptian Building Code (EBC 2023) minimum room areas, corridor widths, or forbidden adjacencies.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42" name="Group 39"/>
          <p:cNvGrpSpPr/>
          <p:nvPr/>
        </p:nvGrpSpPr>
        <p:grpSpPr>
          <a:xfrm>
            <a:off x="1461960" y="7826400"/>
            <a:ext cx="663480" cy="27360"/>
            <a:chOff x="1461960" y="7826400"/>
            <a:chExt cx="663480" cy="27360"/>
          </a:xfrm>
        </p:grpSpPr>
        <p:sp>
          <p:nvSpPr>
            <p:cNvPr id="543" name="Freeform 40"/>
            <p:cNvSpPr/>
            <p:nvPr/>
          </p:nvSpPr>
          <p:spPr>
            <a:xfrm>
              <a:off x="1461960" y="7826400"/>
              <a:ext cx="663480" cy="27360"/>
            </a:xfrm>
            <a:custGeom>
              <a:avLst/>
              <a:gdLst>
                <a:gd name="textAreaLeft" fmla="*/ 0 w 663480"/>
                <a:gd name="textAreaRight" fmla="*/ 664560 w 66348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886079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867029" y="0"/>
                  </a:lnTo>
                  <a:cubicBezTo>
                    <a:pt x="877570" y="0"/>
                    <a:pt x="886079" y="8509"/>
                    <a:pt x="886079" y="19050"/>
                  </a:cubicBezTo>
                  <a:cubicBezTo>
                    <a:pt x="886079" y="29591"/>
                    <a:pt x="877443" y="38100"/>
                    <a:pt x="867029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44" name="Group 41"/>
          <p:cNvGrpSpPr/>
          <p:nvPr/>
        </p:nvGrpSpPr>
        <p:grpSpPr>
          <a:xfrm>
            <a:off x="992160" y="7591680"/>
            <a:ext cx="497160" cy="497160"/>
            <a:chOff x="992160" y="7591680"/>
            <a:chExt cx="497160" cy="497160"/>
          </a:xfrm>
        </p:grpSpPr>
        <p:sp>
          <p:nvSpPr>
            <p:cNvPr id="545" name="Freeform 42"/>
            <p:cNvSpPr/>
            <p:nvPr/>
          </p:nvSpPr>
          <p:spPr>
            <a:xfrm>
              <a:off x="992160" y="7591680"/>
              <a:ext cx="497160" cy="497160"/>
            </a:xfrm>
            <a:custGeom>
              <a:avLst/>
              <a:gdLst>
                <a:gd name="textAreaLeft" fmla="*/ 0 w 497160"/>
                <a:gd name="textAreaRight" fmla="*/ 498240 w 497160"/>
                <a:gd name="textAreaTop" fmla="*/ 0 h 497160"/>
                <a:gd name="textAreaBottom" fmla="*/ 498240 h 497160"/>
              </a:gdLst>
              <a:ahLst/>
              <a:cxnLst/>
              <a:rect l="textAreaLeft" t="textAreaTop" r="textAreaRight" b="textAreaBottom"/>
              <a:pathLst>
                <a:path w="664337" h="664337">
                  <a:moveTo>
                    <a:pt x="0" y="265811"/>
                  </a:moveTo>
                  <a:cubicBezTo>
                    <a:pt x="0" y="118999"/>
                    <a:pt x="118999" y="0"/>
                    <a:pt x="265811" y="0"/>
                  </a:cubicBezTo>
                  <a:lnTo>
                    <a:pt x="398526" y="0"/>
                  </a:lnTo>
                  <a:cubicBezTo>
                    <a:pt x="545338" y="0"/>
                    <a:pt x="664337" y="118999"/>
                    <a:pt x="664337" y="265811"/>
                  </a:cubicBezTo>
                  <a:lnTo>
                    <a:pt x="664337" y="398526"/>
                  </a:lnTo>
                  <a:cubicBezTo>
                    <a:pt x="664337" y="545338"/>
                    <a:pt x="545338" y="664337"/>
                    <a:pt x="398526" y="664337"/>
                  </a:cubicBezTo>
                  <a:lnTo>
                    <a:pt x="265811" y="664337"/>
                  </a:lnTo>
                  <a:cubicBezTo>
                    <a:pt x="118999" y="664337"/>
                    <a:pt x="0" y="545338"/>
                    <a:pt x="0" y="398526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46" name="Group 43"/>
          <p:cNvGrpSpPr/>
          <p:nvPr/>
        </p:nvGrpSpPr>
        <p:grpSpPr>
          <a:xfrm>
            <a:off x="1075320" y="7633080"/>
            <a:ext cx="331200" cy="414000"/>
            <a:chOff x="1075320" y="7633080"/>
            <a:chExt cx="331200" cy="414000"/>
          </a:xfrm>
        </p:grpSpPr>
        <p:sp>
          <p:nvSpPr>
            <p:cNvPr id="547" name="Freeform 44"/>
            <p:cNvSpPr/>
            <p:nvPr/>
          </p:nvSpPr>
          <p:spPr>
            <a:xfrm>
              <a:off x="1075320" y="7633080"/>
              <a:ext cx="331200" cy="414000"/>
            </a:xfrm>
            <a:custGeom>
              <a:avLst/>
              <a:gdLst>
                <a:gd name="textAreaLeft" fmla="*/ 0 w 331200"/>
                <a:gd name="textAreaRight" fmla="*/ 332280 w 331200"/>
                <a:gd name="textAreaTop" fmla="*/ 0 h 414000"/>
                <a:gd name="textAreaBottom" fmla="*/ 415080 h 414000"/>
              </a:gdLst>
              <a:ahLst/>
              <a:cxnLst/>
              <a:rect l="textAreaLeft" t="textAreaTop" r="textAreaRight" b="textAreaBottom"/>
              <a:pathLst>
                <a:path w="442912" h="553640">
                  <a:moveTo>
                    <a:pt x="0" y="0"/>
                  </a:moveTo>
                  <a:lnTo>
                    <a:pt x="442912" y="0"/>
                  </a:lnTo>
                  <a:lnTo>
                    <a:pt x="442912" y="553640"/>
                  </a:lnTo>
                  <a:lnTo>
                    <a:pt x="0" y="553640"/>
                  </a:lnTo>
                  <a:close/>
                </a:path>
              </a:pathLst>
            </a:custGeom>
            <a:blipFill rotWithShape="0">
              <a:blip r:embed="rId4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48" name="TextBox 45"/>
            <p:cNvSpPr/>
            <p:nvPr/>
          </p:nvSpPr>
          <p:spPr>
            <a:xfrm>
              <a:off x="1075320" y="7633080"/>
              <a:ext cx="331200" cy="414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121"/>
                </a:lnSpc>
              </a:pPr>
              <a:r>
                <a:rPr lang="en-US" sz="26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4</a:t>
              </a:r>
              <a:endParaRPr lang="en-US" sz="26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549" name="TextBox 46"/>
          <p:cNvSpPr/>
          <p:nvPr/>
        </p:nvSpPr>
        <p:spPr>
          <a:xfrm>
            <a:off x="2349000" y="7658280"/>
            <a:ext cx="3694320" cy="35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9"/>
              </a:lnSpc>
            </a:pPr>
            <a:r>
              <a:rPr lang="en-US" sz="21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Non-Deterministic Output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0" name="TextBox 47"/>
          <p:cNvSpPr/>
          <p:nvPr/>
        </p:nvSpPr>
        <p:spPr>
          <a:xfrm>
            <a:off x="2349000" y="8129520"/>
            <a:ext cx="7871400" cy="100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The same prompt produced different — sometimes completely incompatible — layouts on repeated runs due to the stochastic nature of LLMs.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51" name="Group 48"/>
          <p:cNvGrpSpPr/>
          <p:nvPr/>
        </p:nvGrpSpPr>
        <p:grpSpPr>
          <a:xfrm>
            <a:off x="10771200" y="3136320"/>
            <a:ext cx="6532920" cy="5419440"/>
            <a:chOff x="10771200" y="3136320"/>
            <a:chExt cx="6532920" cy="5419440"/>
          </a:xfrm>
        </p:grpSpPr>
        <p:sp>
          <p:nvSpPr>
            <p:cNvPr id="552" name="Freeform 49"/>
            <p:cNvSpPr/>
            <p:nvPr/>
          </p:nvSpPr>
          <p:spPr>
            <a:xfrm>
              <a:off x="10771200" y="3136320"/>
              <a:ext cx="6532920" cy="5419440"/>
            </a:xfrm>
            <a:custGeom>
              <a:avLst/>
              <a:gdLst>
                <a:gd name="textAreaLeft" fmla="*/ 0 w 6532920"/>
                <a:gd name="textAreaRight" fmla="*/ 6534000 w 6532920"/>
                <a:gd name="textAreaTop" fmla="*/ 0 h 5419440"/>
                <a:gd name="textAreaBottom" fmla="*/ 5420520 h 5419440"/>
              </a:gdLst>
              <a:ahLst/>
              <a:cxnLst/>
              <a:rect l="textAreaLeft" t="textAreaTop" r="textAreaRight" b="textAreaBottom"/>
              <a:pathLst>
                <a:path w="8711946" h="7227443">
                  <a:moveTo>
                    <a:pt x="0" y="265811"/>
                  </a:moveTo>
                  <a:cubicBezTo>
                    <a:pt x="0" y="118999"/>
                    <a:pt x="118999" y="0"/>
                    <a:pt x="265811" y="0"/>
                  </a:cubicBezTo>
                  <a:lnTo>
                    <a:pt x="8446135" y="0"/>
                  </a:lnTo>
                  <a:cubicBezTo>
                    <a:pt x="8592947" y="0"/>
                    <a:pt x="8711946" y="118999"/>
                    <a:pt x="8711946" y="265811"/>
                  </a:cubicBezTo>
                  <a:lnTo>
                    <a:pt x="8711946" y="6961632"/>
                  </a:lnTo>
                  <a:cubicBezTo>
                    <a:pt x="8711946" y="7108444"/>
                    <a:pt x="8592947" y="7227443"/>
                    <a:pt x="8446135" y="7227443"/>
                  </a:cubicBezTo>
                  <a:lnTo>
                    <a:pt x="265811" y="7227443"/>
                  </a:lnTo>
                  <a:cubicBezTo>
                    <a:pt x="118999" y="7227443"/>
                    <a:pt x="0" y="7108444"/>
                    <a:pt x="0" y="6961632"/>
                  </a:cubicBezTo>
                  <a:close/>
                </a:path>
              </a:pathLst>
            </a:custGeom>
            <a:solidFill>
              <a:srgbClr val="B6FCB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53" name="Group 50"/>
          <p:cNvGrpSpPr/>
          <p:nvPr/>
        </p:nvGrpSpPr>
        <p:grpSpPr>
          <a:xfrm>
            <a:off x="10992600" y="3405600"/>
            <a:ext cx="552600" cy="441720"/>
            <a:chOff x="10992600" y="3405600"/>
            <a:chExt cx="552600" cy="441720"/>
          </a:xfrm>
        </p:grpSpPr>
        <p:sp>
          <p:nvSpPr>
            <p:cNvPr id="554" name="Freeform 51" descr="preencoded.png"/>
            <p:cNvSpPr/>
            <p:nvPr/>
          </p:nvSpPr>
          <p:spPr>
            <a:xfrm>
              <a:off x="10992600" y="3405600"/>
              <a:ext cx="552600" cy="441720"/>
            </a:xfrm>
            <a:custGeom>
              <a:avLst/>
              <a:gdLst>
                <a:gd name="textAreaLeft" fmla="*/ 0 w 552600"/>
                <a:gd name="textAreaRight" fmla="*/ 553680 w 552600"/>
                <a:gd name="textAreaTop" fmla="*/ 0 h 441720"/>
                <a:gd name="textAreaBottom" fmla="*/ 442800 h 441720"/>
              </a:gdLst>
              <a:ahLst/>
              <a:cxnLst/>
              <a:rect l="textAreaLeft" t="textAreaTop" r="textAreaRight" b="textAreaBottom"/>
              <a:pathLst>
                <a:path w="738124" h="590550">
                  <a:moveTo>
                    <a:pt x="0" y="0"/>
                  </a:moveTo>
                  <a:lnTo>
                    <a:pt x="738124" y="0"/>
                  </a:lnTo>
                  <a:lnTo>
                    <a:pt x="738124" y="590550"/>
                  </a:lnTo>
                  <a:lnTo>
                    <a:pt x="0" y="59055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5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555" name="TextBox 52"/>
          <p:cNvSpPr/>
          <p:nvPr/>
        </p:nvSpPr>
        <p:spPr>
          <a:xfrm>
            <a:off x="11767680" y="3345480"/>
            <a:ext cx="5315040" cy="11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4243"/>
              </a:lnSpc>
            </a:pPr>
            <a:r>
              <a:rPr lang="en-US" sz="3400" b="0" u="none" strike="noStrike">
                <a:solidFill>
                  <a:srgbClr val="000000"/>
                </a:solidFill>
                <a:effectLst/>
                <a:uFillTx/>
                <a:latin typeface="Fraunces"/>
                <a:ea typeface="Fraunces"/>
              </a:rPr>
              <a:t>Our Solution: Hybrid Architecture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6" name="TextBox 53"/>
          <p:cNvSpPr/>
          <p:nvPr/>
        </p:nvSpPr>
        <p:spPr>
          <a:xfrm>
            <a:off x="11767680" y="4587840"/>
            <a:ext cx="5315040" cy="273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1" u="none" strike="noStrike">
                <a:solidFill>
                  <a:srgbClr val="000000"/>
                </a:solidFill>
                <a:effectLst/>
                <a:uFillTx/>
                <a:latin typeface="Arimo Bold"/>
                <a:ea typeface="Arimo Bold"/>
              </a:rPr>
              <a:t>LLM handles ONLY: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→ Natural language understanding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→ Parameter extraction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426"/>
              </a:lnSpc>
            </a:pPr>
            <a:r>
              <a:rPr lang="en-US" sz="1700" b="1" u="none" strike="noStrike">
                <a:solidFill>
                  <a:srgbClr val="000000"/>
                </a:solidFill>
                <a:effectLst/>
                <a:uFillTx/>
                <a:latin typeface="Arimo Bold"/>
                <a:ea typeface="Arimo Bold"/>
              </a:rPr>
              <a:t>Deterministic engine handles: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→ Layout geometry generation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→ Architectural rule enforcement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→ EBC 2023 validation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→ DXF rendering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7" name="TextBox 54"/>
          <p:cNvSpPr/>
          <p:nvPr/>
        </p:nvSpPr>
        <p:spPr>
          <a:xfrm>
            <a:off x="11767680" y="7488360"/>
            <a:ext cx="5315040" cy="83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243"/>
              </a:lnSpc>
            </a:pPr>
            <a:r>
              <a:rPr lang="en-US" sz="2600" b="0" u="none" strike="noStrike">
                <a:solidFill>
                  <a:srgbClr val="000000"/>
                </a:solidFill>
                <a:effectLst/>
                <a:uFillTx/>
                <a:latin typeface="Fraunces"/>
                <a:ea typeface="Fraunces"/>
              </a:rPr>
              <a:t>Result: 100% structurally valid DXF output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8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10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9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560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61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562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63" name="Group 6"/>
          <p:cNvGrpSpPr/>
          <p:nvPr/>
        </p:nvGrpSpPr>
        <p:grpSpPr>
          <a:xfrm>
            <a:off x="992160" y="1241640"/>
            <a:ext cx="3272760" cy="531720"/>
            <a:chOff x="992160" y="1241640"/>
            <a:chExt cx="3272760" cy="531720"/>
          </a:xfrm>
        </p:grpSpPr>
        <p:sp>
          <p:nvSpPr>
            <p:cNvPr id="564" name="Freeform 7"/>
            <p:cNvSpPr/>
            <p:nvPr/>
          </p:nvSpPr>
          <p:spPr>
            <a:xfrm>
              <a:off x="992160" y="1241640"/>
              <a:ext cx="3272760" cy="531720"/>
            </a:xfrm>
            <a:custGeom>
              <a:avLst/>
              <a:gdLst>
                <a:gd name="textAreaLeft" fmla="*/ 0 w 3272760"/>
                <a:gd name="textAreaRight" fmla="*/ 3273840 w 327276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4365244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4093083" y="0"/>
                  </a:lnTo>
                  <a:cubicBezTo>
                    <a:pt x="4243451" y="0"/>
                    <a:pt x="4365244" y="121920"/>
                    <a:pt x="4365244" y="272161"/>
                  </a:cubicBezTo>
                  <a:lnTo>
                    <a:pt x="4365244" y="438150"/>
                  </a:lnTo>
                  <a:cubicBezTo>
                    <a:pt x="4365244" y="588518"/>
                    <a:pt x="4243324" y="710311"/>
                    <a:pt x="4093083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565" name="TextBox 8"/>
          <p:cNvSpPr/>
          <p:nvPr/>
        </p:nvSpPr>
        <p:spPr>
          <a:xfrm>
            <a:off x="1162440" y="1240920"/>
            <a:ext cx="384696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TECHNICAL BACKGROUND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6" name="TextBox 9"/>
          <p:cNvSpPr/>
          <p:nvPr/>
        </p:nvSpPr>
        <p:spPr>
          <a:xfrm>
            <a:off x="5142600" y="1868760"/>
            <a:ext cx="8001720" cy="90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863"/>
              </a:lnSpc>
            </a:pPr>
            <a:r>
              <a:rPr lang="en-US" sz="5500" b="1" u="none" strike="noStrike">
                <a:solidFill>
                  <a:srgbClr val="405449"/>
                </a:solidFill>
                <a:effectLst/>
                <a:uFillTx/>
                <a:latin typeface="Fraunces Bold"/>
                <a:ea typeface="Fraunces Bold"/>
              </a:rPr>
              <a:t>What is a DXF File?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7" name="TextBox 10"/>
          <p:cNvSpPr/>
          <p:nvPr/>
        </p:nvSpPr>
        <p:spPr>
          <a:xfrm>
            <a:off x="992160" y="3349440"/>
            <a:ext cx="7804800" cy="398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DXF (Drawing Exchange Format) is the universal interchange format for CAD data, created by Autodesk in 1982. It stores technical drawings as structured text — listing every geometric entity (lines, arcs, circles, text) with its exact coordinates, layer, and properties.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DXF files are readable by AutoCAD, Revit, LibreCAD, FreeCAD, and virtually every professional CAD application.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68" name="Group 11"/>
          <p:cNvGrpSpPr/>
          <p:nvPr/>
        </p:nvGrpSpPr>
        <p:grpSpPr>
          <a:xfrm>
            <a:off x="9499320" y="3517920"/>
            <a:ext cx="7804800" cy="4355640"/>
            <a:chOff x="9499320" y="3517920"/>
            <a:chExt cx="7804800" cy="4355640"/>
          </a:xfrm>
        </p:grpSpPr>
        <p:sp>
          <p:nvSpPr>
            <p:cNvPr id="569" name="Freeform 12" descr="preencoded.png"/>
            <p:cNvSpPr/>
            <p:nvPr/>
          </p:nvSpPr>
          <p:spPr>
            <a:xfrm>
              <a:off x="9499320" y="3517920"/>
              <a:ext cx="7804800" cy="4355640"/>
            </a:xfrm>
            <a:custGeom>
              <a:avLst/>
              <a:gdLst>
                <a:gd name="textAreaLeft" fmla="*/ 0 w 7804800"/>
                <a:gd name="textAreaRight" fmla="*/ 7805880 w 7804800"/>
                <a:gd name="textAreaTop" fmla="*/ 0 h 4355640"/>
                <a:gd name="textAreaBottom" fmla="*/ 4356720 h 4355640"/>
              </a:gdLst>
              <a:ahLst/>
              <a:cxnLst/>
              <a:rect l="textAreaLeft" t="textAreaTop" r="textAreaRight" b="textAreaBottom"/>
              <a:pathLst>
                <a:path w="10407904" h="5808853">
                  <a:moveTo>
                    <a:pt x="0" y="0"/>
                  </a:moveTo>
                  <a:lnTo>
                    <a:pt x="10407904" y="0"/>
                  </a:lnTo>
                  <a:lnTo>
                    <a:pt x="10407904" y="5808853"/>
                  </a:lnTo>
                  <a:lnTo>
                    <a:pt x="0" y="5808853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70" name="Group 13"/>
          <p:cNvGrpSpPr/>
          <p:nvPr/>
        </p:nvGrpSpPr>
        <p:grpSpPr>
          <a:xfrm>
            <a:off x="5091120" y="8512560"/>
            <a:ext cx="2278800" cy="531720"/>
            <a:chOff x="5091120" y="8512560"/>
            <a:chExt cx="2278800" cy="531720"/>
          </a:xfrm>
        </p:grpSpPr>
        <p:sp>
          <p:nvSpPr>
            <p:cNvPr id="571" name="Freeform 14"/>
            <p:cNvSpPr/>
            <p:nvPr/>
          </p:nvSpPr>
          <p:spPr>
            <a:xfrm>
              <a:off x="5091120" y="8512560"/>
              <a:ext cx="2278800" cy="531720"/>
            </a:xfrm>
            <a:custGeom>
              <a:avLst/>
              <a:gdLst>
                <a:gd name="textAreaLeft" fmla="*/ 0 w 2278800"/>
                <a:gd name="textAreaRight" fmla="*/ 2279880 w 227880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3039999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2767838" y="0"/>
                  </a:lnTo>
                  <a:cubicBezTo>
                    <a:pt x="2918206" y="0"/>
                    <a:pt x="3039999" y="121920"/>
                    <a:pt x="3039999" y="272161"/>
                  </a:cubicBezTo>
                  <a:lnTo>
                    <a:pt x="3039999" y="438150"/>
                  </a:lnTo>
                  <a:cubicBezTo>
                    <a:pt x="3039999" y="588518"/>
                    <a:pt x="2918079" y="710311"/>
                    <a:pt x="2767838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572" name="TextBox 15"/>
          <p:cNvSpPr/>
          <p:nvPr/>
        </p:nvSpPr>
        <p:spPr>
          <a:xfrm>
            <a:off x="5261040" y="8511840"/>
            <a:ext cx="285300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OPEN STANDARD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73" name="Group 16"/>
          <p:cNvGrpSpPr/>
          <p:nvPr/>
        </p:nvGrpSpPr>
        <p:grpSpPr>
          <a:xfrm>
            <a:off x="7512840" y="8512560"/>
            <a:ext cx="2967120" cy="531720"/>
            <a:chOff x="7512840" y="8512560"/>
            <a:chExt cx="2967120" cy="531720"/>
          </a:xfrm>
        </p:grpSpPr>
        <p:sp>
          <p:nvSpPr>
            <p:cNvPr id="574" name="Freeform 17"/>
            <p:cNvSpPr/>
            <p:nvPr/>
          </p:nvSpPr>
          <p:spPr>
            <a:xfrm>
              <a:off x="7512840" y="8512560"/>
              <a:ext cx="2967120" cy="531720"/>
            </a:xfrm>
            <a:custGeom>
              <a:avLst/>
              <a:gdLst>
                <a:gd name="textAreaLeft" fmla="*/ 0 w 2967120"/>
                <a:gd name="textAreaRight" fmla="*/ 2968200 w 296712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3957828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3685667" y="0"/>
                  </a:lnTo>
                  <a:cubicBezTo>
                    <a:pt x="3836035" y="0"/>
                    <a:pt x="3957828" y="121920"/>
                    <a:pt x="3957828" y="272161"/>
                  </a:cubicBezTo>
                  <a:lnTo>
                    <a:pt x="3957828" y="438150"/>
                  </a:lnTo>
                  <a:cubicBezTo>
                    <a:pt x="3957828" y="588518"/>
                    <a:pt x="3835908" y="710311"/>
                    <a:pt x="3685667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575" name="TextBox 18"/>
          <p:cNvSpPr/>
          <p:nvPr/>
        </p:nvSpPr>
        <p:spPr>
          <a:xfrm>
            <a:off x="7683120" y="8511840"/>
            <a:ext cx="354132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AUTOCAD COMPATIBLE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76" name="Group 19"/>
          <p:cNvGrpSpPr/>
          <p:nvPr/>
        </p:nvGrpSpPr>
        <p:grpSpPr>
          <a:xfrm>
            <a:off x="10622880" y="8512560"/>
            <a:ext cx="2572920" cy="531720"/>
            <a:chOff x="10622880" y="8512560"/>
            <a:chExt cx="2572920" cy="531720"/>
          </a:xfrm>
        </p:grpSpPr>
        <p:sp>
          <p:nvSpPr>
            <p:cNvPr id="577" name="Freeform 20"/>
            <p:cNvSpPr/>
            <p:nvPr/>
          </p:nvSpPr>
          <p:spPr>
            <a:xfrm>
              <a:off x="10622880" y="8512560"/>
              <a:ext cx="2572920" cy="531720"/>
            </a:xfrm>
            <a:custGeom>
              <a:avLst/>
              <a:gdLst>
                <a:gd name="textAreaLeft" fmla="*/ 0 w 2572920"/>
                <a:gd name="textAreaRight" fmla="*/ 2574000 w 257292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3431921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3159760" y="0"/>
                  </a:lnTo>
                  <a:cubicBezTo>
                    <a:pt x="3310128" y="0"/>
                    <a:pt x="3431921" y="121920"/>
                    <a:pt x="3431921" y="272161"/>
                  </a:cubicBezTo>
                  <a:lnTo>
                    <a:pt x="3431921" y="438150"/>
                  </a:lnTo>
                  <a:cubicBezTo>
                    <a:pt x="3431921" y="588518"/>
                    <a:pt x="3310001" y="710311"/>
                    <a:pt x="3159760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578" name="TextBox 21"/>
          <p:cNvSpPr/>
          <p:nvPr/>
        </p:nvSpPr>
        <p:spPr>
          <a:xfrm>
            <a:off x="10793160" y="8511840"/>
            <a:ext cx="314712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USED IN CADARENA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0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581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82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583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584" name="Group 6"/>
          <p:cNvGrpSpPr/>
          <p:nvPr/>
        </p:nvGrpSpPr>
        <p:grpSpPr>
          <a:xfrm>
            <a:off x="992160" y="1043280"/>
            <a:ext cx="3272760" cy="531720"/>
            <a:chOff x="992160" y="1043280"/>
            <a:chExt cx="3272760" cy="531720"/>
          </a:xfrm>
        </p:grpSpPr>
        <p:sp>
          <p:nvSpPr>
            <p:cNvPr id="585" name="Freeform 7"/>
            <p:cNvSpPr/>
            <p:nvPr/>
          </p:nvSpPr>
          <p:spPr>
            <a:xfrm>
              <a:off x="992160" y="1043280"/>
              <a:ext cx="3272760" cy="531720"/>
            </a:xfrm>
            <a:custGeom>
              <a:avLst/>
              <a:gdLst>
                <a:gd name="textAreaLeft" fmla="*/ 0 w 3272760"/>
                <a:gd name="textAreaRight" fmla="*/ 3273840 w 327276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4365244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4093083" y="0"/>
                  </a:lnTo>
                  <a:cubicBezTo>
                    <a:pt x="4243451" y="0"/>
                    <a:pt x="4365244" y="121920"/>
                    <a:pt x="4365244" y="272161"/>
                  </a:cubicBezTo>
                  <a:lnTo>
                    <a:pt x="4365244" y="438150"/>
                  </a:lnTo>
                  <a:cubicBezTo>
                    <a:pt x="4365244" y="588518"/>
                    <a:pt x="4243324" y="710311"/>
                    <a:pt x="4093083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586" name="TextBox 8"/>
          <p:cNvSpPr/>
          <p:nvPr/>
        </p:nvSpPr>
        <p:spPr>
          <a:xfrm>
            <a:off x="1162440" y="1042560"/>
            <a:ext cx="384696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TECHNICAL BACKGROUND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7" name="TextBox 9"/>
          <p:cNvSpPr/>
          <p:nvPr/>
        </p:nvSpPr>
        <p:spPr>
          <a:xfrm>
            <a:off x="1238400" y="1670400"/>
            <a:ext cx="15810120" cy="87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863"/>
              </a:lnSpc>
            </a:pPr>
            <a:r>
              <a:rPr lang="en-US" sz="5500" b="1" u="none" strike="noStrike">
                <a:solidFill>
                  <a:srgbClr val="405449"/>
                </a:solidFill>
                <a:effectLst/>
                <a:uFillTx/>
                <a:latin typeface="Fraunces Bold"/>
                <a:ea typeface="Fraunces Bold"/>
              </a:rPr>
              <a:t>Why DXF Generation is Challenging for AI?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8" name="Freeform 10" descr="preencoded.png"/>
          <p:cNvSpPr/>
          <p:nvPr/>
        </p:nvSpPr>
        <p:spPr>
          <a:xfrm>
            <a:off x="992160" y="3000600"/>
            <a:ext cx="5244480" cy="4335480"/>
          </a:xfrm>
          <a:custGeom>
            <a:avLst/>
            <a:gdLst>
              <a:gd name="textAreaLeft" fmla="*/ 0 w 5244480"/>
              <a:gd name="textAreaRight" fmla="*/ 5245560 w 5244480"/>
              <a:gd name="textAreaTop" fmla="*/ 0 h 4335480"/>
              <a:gd name="textAreaBottom" fmla="*/ 4336560 h 4335480"/>
            </a:gdLst>
            <a:ahLst/>
            <a:cxnLst/>
            <a:rect l="textAreaLeft" t="textAreaTop" r="textAreaRight" b="textAreaBottom"/>
            <a:pathLst>
              <a:path w="5245446" h="4336704">
                <a:moveTo>
                  <a:pt x="0" y="0"/>
                </a:moveTo>
                <a:lnTo>
                  <a:pt x="5245446" y="0"/>
                </a:lnTo>
                <a:lnTo>
                  <a:pt x="5245446" y="4336704"/>
                </a:lnTo>
                <a:lnTo>
                  <a:pt x="0" y="433670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grpSp>
        <p:nvGrpSpPr>
          <p:cNvPr id="589" name="Group 11"/>
          <p:cNvGrpSpPr/>
          <p:nvPr/>
        </p:nvGrpSpPr>
        <p:grpSpPr>
          <a:xfrm>
            <a:off x="3444840" y="3213360"/>
            <a:ext cx="339120" cy="424080"/>
            <a:chOff x="3444840" y="3213360"/>
            <a:chExt cx="339120" cy="424080"/>
          </a:xfrm>
        </p:grpSpPr>
        <p:sp>
          <p:nvSpPr>
            <p:cNvPr id="590" name="Freeform 12"/>
            <p:cNvSpPr/>
            <p:nvPr/>
          </p:nvSpPr>
          <p:spPr>
            <a:xfrm>
              <a:off x="3444840" y="3213360"/>
              <a:ext cx="339120" cy="424080"/>
            </a:xfrm>
            <a:custGeom>
              <a:avLst/>
              <a:gdLst>
                <a:gd name="textAreaLeft" fmla="*/ 0 w 339120"/>
                <a:gd name="textAreaRight" fmla="*/ 340200 w 339120"/>
                <a:gd name="textAreaTop" fmla="*/ 0 h 424080"/>
                <a:gd name="textAreaBottom" fmla="*/ 425160 h 424080"/>
              </a:gdLst>
              <a:ahLst/>
              <a:cxnLst/>
              <a:rect l="textAreaLeft" t="textAreaTop" r="textAreaRight" b="textAreaBottom"/>
              <a:pathLst>
                <a:path w="453629" h="566936">
                  <a:moveTo>
                    <a:pt x="0" y="0"/>
                  </a:moveTo>
                  <a:lnTo>
                    <a:pt x="453629" y="0"/>
                  </a:lnTo>
                  <a:lnTo>
                    <a:pt x="453629" y="566936"/>
                  </a:lnTo>
                  <a:lnTo>
                    <a:pt x="0" y="566936"/>
                  </a:lnTo>
                  <a:close/>
                </a:path>
              </a:pathLst>
            </a:custGeom>
            <a:blipFill rotWithShape="0">
              <a:blip r:embed="rId3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91" name="TextBox 13"/>
            <p:cNvSpPr/>
            <p:nvPr/>
          </p:nvSpPr>
          <p:spPr>
            <a:xfrm>
              <a:off x="3444840" y="3213360"/>
              <a:ext cx="339120" cy="424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121"/>
                </a:lnSpc>
              </a:pPr>
              <a:r>
                <a:rPr lang="en-US" sz="2600" b="0" u="none" strike="noStrike">
                  <a:solidFill>
                    <a:srgbClr val="FFFFFF"/>
                  </a:solidFill>
                  <a:effectLst/>
                  <a:uFillTx/>
                  <a:latin typeface="Fraunces"/>
                  <a:ea typeface="Fraunces"/>
                </a:rPr>
                <a:t>1</a:t>
              </a:r>
              <a:endParaRPr lang="en-US" sz="26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592" name="TextBox 14"/>
          <p:cNvSpPr/>
          <p:nvPr/>
        </p:nvSpPr>
        <p:spPr>
          <a:xfrm>
            <a:off x="1314000" y="4124880"/>
            <a:ext cx="354312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370"/>
              </a:lnSpc>
            </a:pPr>
            <a:r>
              <a:rPr lang="en-US" sz="2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Strict Syntax Rules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3" name="TextBox 15"/>
          <p:cNvSpPr/>
          <p:nvPr/>
        </p:nvSpPr>
        <p:spPr>
          <a:xfrm>
            <a:off x="1314000" y="4642560"/>
            <a:ext cx="4601160" cy="191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 single malformed entity invalidates the entire file. No partial credit — either fully valid or completely broken.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4" name="Freeform 16" descr="preencoded.png"/>
          <p:cNvSpPr/>
          <p:nvPr/>
        </p:nvSpPr>
        <p:spPr>
          <a:xfrm>
            <a:off x="6521040" y="3000600"/>
            <a:ext cx="5244480" cy="4335480"/>
          </a:xfrm>
          <a:custGeom>
            <a:avLst/>
            <a:gdLst>
              <a:gd name="textAreaLeft" fmla="*/ 0 w 5244480"/>
              <a:gd name="textAreaRight" fmla="*/ 5245560 w 5244480"/>
              <a:gd name="textAreaTop" fmla="*/ 0 h 4335480"/>
              <a:gd name="textAreaBottom" fmla="*/ 4336560 h 4335480"/>
            </a:gdLst>
            <a:ahLst/>
            <a:cxnLst/>
            <a:rect l="textAreaLeft" t="textAreaTop" r="textAreaRight" b="textAreaBottom"/>
            <a:pathLst>
              <a:path w="5245446" h="4336704">
                <a:moveTo>
                  <a:pt x="0" y="0"/>
                </a:moveTo>
                <a:lnTo>
                  <a:pt x="5245446" y="0"/>
                </a:lnTo>
                <a:lnTo>
                  <a:pt x="5245446" y="4336704"/>
                </a:lnTo>
                <a:lnTo>
                  <a:pt x="0" y="433670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grpSp>
        <p:nvGrpSpPr>
          <p:cNvPr id="595" name="Group 17"/>
          <p:cNvGrpSpPr/>
          <p:nvPr/>
        </p:nvGrpSpPr>
        <p:grpSpPr>
          <a:xfrm>
            <a:off x="8973720" y="3213360"/>
            <a:ext cx="339120" cy="424080"/>
            <a:chOff x="8973720" y="3213360"/>
            <a:chExt cx="339120" cy="424080"/>
          </a:xfrm>
        </p:grpSpPr>
        <p:sp>
          <p:nvSpPr>
            <p:cNvPr id="596" name="Freeform 18"/>
            <p:cNvSpPr/>
            <p:nvPr/>
          </p:nvSpPr>
          <p:spPr>
            <a:xfrm>
              <a:off x="8973720" y="3213360"/>
              <a:ext cx="339120" cy="424080"/>
            </a:xfrm>
            <a:custGeom>
              <a:avLst/>
              <a:gdLst>
                <a:gd name="textAreaLeft" fmla="*/ 0 w 339120"/>
                <a:gd name="textAreaRight" fmla="*/ 340200 w 339120"/>
                <a:gd name="textAreaTop" fmla="*/ 0 h 424080"/>
                <a:gd name="textAreaBottom" fmla="*/ 425160 h 424080"/>
              </a:gdLst>
              <a:ahLst/>
              <a:cxnLst/>
              <a:rect l="textAreaLeft" t="textAreaTop" r="textAreaRight" b="textAreaBottom"/>
              <a:pathLst>
                <a:path w="453629" h="566936">
                  <a:moveTo>
                    <a:pt x="0" y="0"/>
                  </a:moveTo>
                  <a:lnTo>
                    <a:pt x="453629" y="0"/>
                  </a:lnTo>
                  <a:lnTo>
                    <a:pt x="453629" y="566936"/>
                  </a:lnTo>
                  <a:lnTo>
                    <a:pt x="0" y="566936"/>
                  </a:lnTo>
                  <a:close/>
                </a:path>
              </a:pathLst>
            </a:custGeom>
            <a:blipFill rotWithShape="0">
              <a:blip r:embed="rId5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597" name="TextBox 19"/>
            <p:cNvSpPr/>
            <p:nvPr/>
          </p:nvSpPr>
          <p:spPr>
            <a:xfrm>
              <a:off x="8973720" y="3213360"/>
              <a:ext cx="339120" cy="424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121"/>
                </a:lnSpc>
              </a:pPr>
              <a:r>
                <a:rPr lang="en-US" sz="2600" b="0" u="none" strike="noStrike">
                  <a:solidFill>
                    <a:srgbClr val="FFFFFF"/>
                  </a:solidFill>
                  <a:effectLst/>
                  <a:uFillTx/>
                  <a:latin typeface="Fraunces"/>
                  <a:ea typeface="Fraunces"/>
                </a:rPr>
                <a:t>2</a:t>
              </a:r>
              <a:endParaRPr lang="en-US" sz="26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598" name="TextBox 20"/>
          <p:cNvSpPr/>
          <p:nvPr/>
        </p:nvSpPr>
        <p:spPr>
          <a:xfrm>
            <a:off x="6842880" y="4124880"/>
            <a:ext cx="367848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370"/>
              </a:lnSpc>
            </a:pPr>
            <a:r>
              <a:rPr lang="en-US" sz="2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Geometric Precision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9" name="TextBox 21"/>
          <p:cNvSpPr/>
          <p:nvPr/>
        </p:nvSpPr>
        <p:spPr>
          <a:xfrm>
            <a:off x="6842880" y="4642560"/>
            <a:ext cx="4601160" cy="191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Coordinates must be numerically exact. A wall that is 0.5mm off will create overlapping rooms or gaps in the floor plan.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0" name="Freeform 22" descr="preencoded.png"/>
          <p:cNvSpPr/>
          <p:nvPr/>
        </p:nvSpPr>
        <p:spPr>
          <a:xfrm>
            <a:off x="12050280" y="3000600"/>
            <a:ext cx="5244480" cy="4335480"/>
          </a:xfrm>
          <a:custGeom>
            <a:avLst/>
            <a:gdLst>
              <a:gd name="textAreaLeft" fmla="*/ 0 w 5244480"/>
              <a:gd name="textAreaRight" fmla="*/ 5245560 w 5244480"/>
              <a:gd name="textAreaTop" fmla="*/ 0 h 4335480"/>
              <a:gd name="textAreaBottom" fmla="*/ 4336560 h 4335480"/>
            </a:gdLst>
            <a:ahLst/>
            <a:cxnLst/>
            <a:rect l="textAreaLeft" t="textAreaTop" r="textAreaRight" b="textAreaBottom"/>
            <a:pathLst>
              <a:path w="5245446" h="4336704">
                <a:moveTo>
                  <a:pt x="0" y="0"/>
                </a:moveTo>
                <a:lnTo>
                  <a:pt x="5245446" y="0"/>
                </a:lnTo>
                <a:lnTo>
                  <a:pt x="5245446" y="4336704"/>
                </a:lnTo>
                <a:lnTo>
                  <a:pt x="0" y="433670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6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grpSp>
        <p:nvGrpSpPr>
          <p:cNvPr id="601" name="Group 23"/>
          <p:cNvGrpSpPr/>
          <p:nvPr/>
        </p:nvGrpSpPr>
        <p:grpSpPr>
          <a:xfrm>
            <a:off x="14502600" y="3213360"/>
            <a:ext cx="339120" cy="424080"/>
            <a:chOff x="14502600" y="3213360"/>
            <a:chExt cx="339120" cy="424080"/>
          </a:xfrm>
        </p:grpSpPr>
        <p:sp>
          <p:nvSpPr>
            <p:cNvPr id="602" name="Freeform 24"/>
            <p:cNvSpPr/>
            <p:nvPr/>
          </p:nvSpPr>
          <p:spPr>
            <a:xfrm>
              <a:off x="14502600" y="3213360"/>
              <a:ext cx="339120" cy="424080"/>
            </a:xfrm>
            <a:custGeom>
              <a:avLst/>
              <a:gdLst>
                <a:gd name="textAreaLeft" fmla="*/ 0 w 339120"/>
                <a:gd name="textAreaRight" fmla="*/ 340200 w 339120"/>
                <a:gd name="textAreaTop" fmla="*/ 0 h 424080"/>
                <a:gd name="textAreaBottom" fmla="*/ 425160 h 424080"/>
              </a:gdLst>
              <a:ahLst/>
              <a:cxnLst/>
              <a:rect l="textAreaLeft" t="textAreaTop" r="textAreaRight" b="textAreaBottom"/>
              <a:pathLst>
                <a:path w="453629" h="566936">
                  <a:moveTo>
                    <a:pt x="0" y="0"/>
                  </a:moveTo>
                  <a:lnTo>
                    <a:pt x="453629" y="0"/>
                  </a:lnTo>
                  <a:lnTo>
                    <a:pt x="453629" y="566936"/>
                  </a:lnTo>
                  <a:lnTo>
                    <a:pt x="0" y="566936"/>
                  </a:lnTo>
                  <a:close/>
                </a:path>
              </a:pathLst>
            </a:custGeom>
            <a:blipFill rotWithShape="0">
              <a:blip r:embed="rId7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603" name="TextBox 25"/>
            <p:cNvSpPr/>
            <p:nvPr/>
          </p:nvSpPr>
          <p:spPr>
            <a:xfrm>
              <a:off x="14502600" y="3213360"/>
              <a:ext cx="339120" cy="4240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121"/>
                </a:lnSpc>
              </a:pPr>
              <a:r>
                <a:rPr lang="en-US" sz="2600" b="0" u="none" strike="noStrike">
                  <a:solidFill>
                    <a:srgbClr val="FFFFFF"/>
                  </a:solidFill>
                  <a:effectLst/>
                  <a:uFillTx/>
                  <a:latin typeface="Fraunces"/>
                  <a:ea typeface="Fraunces"/>
                </a:rPr>
                <a:t>3</a:t>
              </a:r>
              <a:endParaRPr lang="en-US" sz="26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604" name="TextBox 26"/>
          <p:cNvSpPr/>
          <p:nvPr/>
        </p:nvSpPr>
        <p:spPr>
          <a:xfrm>
            <a:off x="12371760" y="4124880"/>
            <a:ext cx="414864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370"/>
              </a:lnSpc>
            </a:pPr>
            <a:r>
              <a:rPr lang="en-US" sz="2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Complex Relationships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5" name="TextBox 27"/>
          <p:cNvSpPr/>
          <p:nvPr/>
        </p:nvSpPr>
        <p:spPr>
          <a:xfrm>
            <a:off x="12371760" y="4642560"/>
            <a:ext cx="4601160" cy="237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Rooms must connect correctly. Doors must align to walls. Dimensions must reference real geometry. LLMs cannot enforce these constraints alone.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06" name="Group 28"/>
          <p:cNvGrpSpPr/>
          <p:nvPr/>
        </p:nvGrpSpPr>
        <p:grpSpPr>
          <a:xfrm>
            <a:off x="992160" y="7656120"/>
            <a:ext cx="16302600" cy="1586520"/>
            <a:chOff x="992160" y="7656120"/>
            <a:chExt cx="16302600" cy="1586520"/>
          </a:xfrm>
        </p:grpSpPr>
        <p:sp>
          <p:nvSpPr>
            <p:cNvPr id="607" name="Freeform 29"/>
            <p:cNvSpPr/>
            <p:nvPr/>
          </p:nvSpPr>
          <p:spPr>
            <a:xfrm>
              <a:off x="992160" y="7656120"/>
              <a:ext cx="16302600" cy="1586520"/>
            </a:xfrm>
            <a:custGeom>
              <a:avLst/>
              <a:gdLst>
                <a:gd name="textAreaLeft" fmla="*/ 0 w 16302600"/>
                <a:gd name="textAreaRight" fmla="*/ 16303680 w 16302600"/>
                <a:gd name="textAreaTop" fmla="*/ 0 h 1586520"/>
                <a:gd name="textAreaBottom" fmla="*/ 1587600 h 1586520"/>
              </a:gdLst>
              <a:ahLst/>
              <a:cxnLst/>
              <a:rect l="textAreaLeft" t="textAreaTop" r="textAreaRight" b="textAreaBottom"/>
              <a:pathLst>
                <a:path w="21738082" h="2116709">
                  <a:moveTo>
                    <a:pt x="0" y="340233"/>
                  </a:moveTo>
                  <a:cubicBezTo>
                    <a:pt x="0" y="152273"/>
                    <a:pt x="152273" y="0"/>
                    <a:pt x="340233" y="0"/>
                  </a:cubicBezTo>
                  <a:lnTo>
                    <a:pt x="21397849" y="0"/>
                  </a:lnTo>
                  <a:cubicBezTo>
                    <a:pt x="21585810" y="0"/>
                    <a:pt x="21738082" y="152273"/>
                    <a:pt x="21738082" y="340233"/>
                  </a:cubicBezTo>
                  <a:lnTo>
                    <a:pt x="21738082" y="1776476"/>
                  </a:lnTo>
                  <a:cubicBezTo>
                    <a:pt x="21738082" y="1964436"/>
                    <a:pt x="21585810" y="2116709"/>
                    <a:pt x="21397849" y="2116709"/>
                  </a:cubicBezTo>
                  <a:lnTo>
                    <a:pt x="340233" y="2116709"/>
                  </a:lnTo>
                  <a:cubicBezTo>
                    <a:pt x="152273" y="2116709"/>
                    <a:pt x="0" y="1964436"/>
                    <a:pt x="0" y="1776476"/>
                  </a:cubicBezTo>
                  <a:close/>
                </a:path>
              </a:pathLst>
            </a:custGeom>
            <a:solidFill>
              <a:srgbClr val="B6FCB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608" name="Group 30"/>
          <p:cNvGrpSpPr/>
          <p:nvPr/>
        </p:nvGrpSpPr>
        <p:grpSpPr>
          <a:xfrm>
            <a:off x="1275840" y="8057880"/>
            <a:ext cx="353160" cy="282600"/>
            <a:chOff x="1275840" y="8057880"/>
            <a:chExt cx="353160" cy="282600"/>
          </a:xfrm>
        </p:grpSpPr>
        <p:sp>
          <p:nvSpPr>
            <p:cNvPr id="609" name="Freeform 31" descr="preencoded.png"/>
            <p:cNvSpPr/>
            <p:nvPr/>
          </p:nvSpPr>
          <p:spPr>
            <a:xfrm>
              <a:off x="1275840" y="8057880"/>
              <a:ext cx="353160" cy="282600"/>
            </a:xfrm>
            <a:custGeom>
              <a:avLst/>
              <a:gdLst>
                <a:gd name="textAreaLeft" fmla="*/ 0 w 353160"/>
                <a:gd name="textAreaRight" fmla="*/ 354240 w 353160"/>
                <a:gd name="textAreaTop" fmla="*/ 0 h 282600"/>
                <a:gd name="textAreaBottom" fmla="*/ 283680 h 282600"/>
              </a:gdLst>
              <a:ahLst/>
              <a:cxnLst/>
              <a:rect l="textAreaLeft" t="textAreaTop" r="textAreaRight" b="textAreaBottom"/>
              <a:pathLst>
                <a:path w="472440" h="378079">
                  <a:moveTo>
                    <a:pt x="0" y="0"/>
                  </a:moveTo>
                  <a:lnTo>
                    <a:pt x="472440" y="0"/>
                  </a:lnTo>
                  <a:lnTo>
                    <a:pt x="472440" y="378079"/>
                  </a:lnTo>
                  <a:lnTo>
                    <a:pt x="0" y="378079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8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610" name="TextBox 32"/>
          <p:cNvSpPr/>
          <p:nvPr/>
        </p:nvSpPr>
        <p:spPr>
          <a:xfrm>
            <a:off x="1913760" y="7905600"/>
            <a:ext cx="1509768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CadArena separates concerns: LLM understands language → rules engine generates geometry → validator checks DXF integrity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1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613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614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615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616" name="Group 6"/>
          <p:cNvGrpSpPr/>
          <p:nvPr/>
        </p:nvGrpSpPr>
        <p:grpSpPr>
          <a:xfrm>
            <a:off x="992160" y="782640"/>
            <a:ext cx="2440440" cy="374400"/>
            <a:chOff x="992160" y="782640"/>
            <a:chExt cx="2440440" cy="374400"/>
          </a:xfrm>
        </p:grpSpPr>
        <p:sp>
          <p:nvSpPr>
            <p:cNvPr id="617" name="Freeform 7"/>
            <p:cNvSpPr/>
            <p:nvPr/>
          </p:nvSpPr>
          <p:spPr>
            <a:xfrm>
              <a:off x="992160" y="782640"/>
              <a:ext cx="2440440" cy="374400"/>
            </a:xfrm>
            <a:custGeom>
              <a:avLst/>
              <a:gdLst>
                <a:gd name="textAreaLeft" fmla="*/ 0 w 2440440"/>
                <a:gd name="textAreaRight" fmla="*/ 2441520 w 2440440"/>
                <a:gd name="textAreaTop" fmla="*/ 0 h 374400"/>
                <a:gd name="textAreaBottom" fmla="*/ 375480 h 374400"/>
              </a:gdLst>
              <a:ahLst/>
              <a:cxnLst/>
              <a:rect l="textAreaLeft" t="textAreaTop" r="textAreaRight" b="textAreaBottom"/>
              <a:pathLst>
                <a:path w="3255518" h="500507">
                  <a:moveTo>
                    <a:pt x="0" y="208407"/>
                  </a:moveTo>
                  <a:cubicBezTo>
                    <a:pt x="0" y="93345"/>
                    <a:pt x="93345" y="0"/>
                    <a:pt x="208407" y="0"/>
                  </a:cubicBezTo>
                  <a:lnTo>
                    <a:pt x="3047111" y="0"/>
                  </a:lnTo>
                  <a:cubicBezTo>
                    <a:pt x="3162173" y="0"/>
                    <a:pt x="3255518" y="93345"/>
                    <a:pt x="3255518" y="208407"/>
                  </a:cubicBezTo>
                  <a:lnTo>
                    <a:pt x="3255518" y="292100"/>
                  </a:lnTo>
                  <a:cubicBezTo>
                    <a:pt x="3255518" y="407162"/>
                    <a:pt x="3162173" y="500507"/>
                    <a:pt x="3047111" y="500507"/>
                  </a:cubicBezTo>
                  <a:lnTo>
                    <a:pt x="208407" y="500507"/>
                  </a:lnTo>
                  <a:cubicBezTo>
                    <a:pt x="93345" y="500507"/>
                    <a:pt x="0" y="407162"/>
                    <a:pt x="0" y="29210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618" name="TextBox 8"/>
          <p:cNvSpPr/>
          <p:nvPr/>
        </p:nvSpPr>
        <p:spPr>
          <a:xfrm>
            <a:off x="1122480" y="800280"/>
            <a:ext cx="309456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840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COMPARATIVE ANALYSIS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9" name="TextBox 9"/>
          <p:cNvSpPr/>
          <p:nvPr/>
        </p:nvSpPr>
        <p:spPr>
          <a:xfrm>
            <a:off x="2971440" y="1205280"/>
            <a:ext cx="12344040" cy="63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5241"/>
              </a:lnSpc>
            </a:pPr>
            <a:r>
              <a:rPr lang="en-US" sz="42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    </a:t>
            </a:r>
            <a:r>
              <a:rPr lang="en-US" sz="42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CadArena vs. Existing Systems</a:t>
            </a:r>
            <a:r>
              <a:rPr lang="en-US" sz="42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</a:t>
            </a:r>
            <a:endParaRPr lang="en-US" sz="4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20" name="Group 10"/>
          <p:cNvGrpSpPr/>
          <p:nvPr/>
        </p:nvGrpSpPr>
        <p:grpSpPr>
          <a:xfrm>
            <a:off x="987480" y="2147400"/>
            <a:ext cx="16311960" cy="7360560"/>
            <a:chOff x="987480" y="2147400"/>
            <a:chExt cx="16311960" cy="7360560"/>
          </a:xfrm>
        </p:grpSpPr>
        <p:sp>
          <p:nvSpPr>
            <p:cNvPr id="621" name="Freeform 11"/>
            <p:cNvSpPr/>
            <p:nvPr/>
          </p:nvSpPr>
          <p:spPr>
            <a:xfrm>
              <a:off x="987480" y="2147400"/>
              <a:ext cx="16311960" cy="7360560"/>
            </a:xfrm>
            <a:custGeom>
              <a:avLst/>
              <a:gdLst>
                <a:gd name="textAreaLeft" fmla="*/ 0 w 16311960"/>
                <a:gd name="textAreaRight" fmla="*/ 16313040 w 16311960"/>
                <a:gd name="textAreaTop" fmla="*/ 0 h 7360560"/>
                <a:gd name="textAreaBottom" fmla="*/ 7361640 h 7360560"/>
              </a:gdLst>
              <a:ahLst/>
              <a:cxnLst/>
              <a:rect l="textAreaLeft" t="textAreaTop" r="textAreaRight" b="textAreaBottom"/>
              <a:pathLst>
                <a:path w="21750782" h="9815576">
                  <a:moveTo>
                    <a:pt x="0" y="260858"/>
                  </a:moveTo>
                  <a:cubicBezTo>
                    <a:pt x="0" y="116713"/>
                    <a:pt x="116713" y="0"/>
                    <a:pt x="260858" y="0"/>
                  </a:cubicBezTo>
                  <a:lnTo>
                    <a:pt x="21489924" y="0"/>
                  </a:lnTo>
                  <a:cubicBezTo>
                    <a:pt x="21633942" y="0"/>
                    <a:pt x="21750782" y="116713"/>
                    <a:pt x="21750782" y="260858"/>
                  </a:cubicBezTo>
                  <a:lnTo>
                    <a:pt x="21750782" y="9554718"/>
                  </a:lnTo>
                  <a:cubicBezTo>
                    <a:pt x="21750782" y="9698736"/>
                    <a:pt x="21634069" y="9815576"/>
                    <a:pt x="21489924" y="9815576"/>
                  </a:cubicBezTo>
                  <a:lnTo>
                    <a:pt x="260858" y="9815576"/>
                  </a:lnTo>
                  <a:cubicBezTo>
                    <a:pt x="116713" y="9815576"/>
                    <a:pt x="0" y="9698736"/>
                    <a:pt x="0" y="9554718"/>
                  </a:cubicBezTo>
                  <a:close/>
                </a:path>
              </a:pathLst>
            </a:custGeom>
            <a:blipFill rotWithShape="0">
              <a:blip r:embed="rId1">
                <a:alphaModFix amt="0"/>
              </a:blip>
              <a:srcRect/>
              <a:stretch/>
            </a:blipFill>
            <a:ln cap="sq" w="9526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622" name="Group 12"/>
          <p:cNvGrpSpPr/>
          <p:nvPr/>
        </p:nvGrpSpPr>
        <p:grpSpPr>
          <a:xfrm>
            <a:off x="1002240" y="2161440"/>
            <a:ext cx="2164680" cy="1141920"/>
            <a:chOff x="1002240" y="2161440"/>
            <a:chExt cx="2164680" cy="1141920"/>
          </a:xfrm>
        </p:grpSpPr>
        <p:sp>
          <p:nvSpPr>
            <p:cNvPr id="623" name="Freeform 13"/>
            <p:cNvSpPr/>
            <p:nvPr/>
          </p:nvSpPr>
          <p:spPr>
            <a:xfrm>
              <a:off x="1002240" y="2161440"/>
              <a:ext cx="2164680" cy="1141920"/>
            </a:xfrm>
            <a:custGeom>
              <a:avLst/>
              <a:gdLst>
                <a:gd name="textAreaLeft" fmla="*/ 0 w 2164680"/>
                <a:gd name="textAreaRight" fmla="*/ 2165760 w 2164680"/>
                <a:gd name="textAreaTop" fmla="*/ 0 h 1141920"/>
                <a:gd name="textAreaBottom" fmla="*/ 1143000 h 1141920"/>
              </a:gdLst>
              <a:ahLst/>
              <a:cxnLst/>
              <a:rect l="textAreaLeft" t="textAreaTop" r="textAreaRight" b="textAreaBottom"/>
              <a:pathLst>
                <a:path w="2887599" h="1524000">
                  <a:moveTo>
                    <a:pt x="0" y="0"/>
                  </a:moveTo>
                  <a:lnTo>
                    <a:pt x="2887599" y="0"/>
                  </a:lnTo>
                  <a:lnTo>
                    <a:pt x="2887599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624" name="TextBox 14"/>
          <p:cNvSpPr/>
          <p:nvPr/>
        </p:nvSpPr>
        <p:spPr>
          <a:xfrm>
            <a:off x="1219320" y="2213640"/>
            <a:ext cx="1725840" cy="91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    </a:t>
            </a: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System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25" name="Group 15"/>
          <p:cNvGrpSpPr/>
          <p:nvPr/>
        </p:nvGrpSpPr>
        <p:grpSpPr>
          <a:xfrm>
            <a:off x="3168000" y="2161440"/>
            <a:ext cx="2397600" cy="1141920"/>
            <a:chOff x="3168000" y="2161440"/>
            <a:chExt cx="2397600" cy="1141920"/>
          </a:xfrm>
        </p:grpSpPr>
        <p:sp>
          <p:nvSpPr>
            <p:cNvPr id="626" name="Freeform 16"/>
            <p:cNvSpPr/>
            <p:nvPr/>
          </p:nvSpPr>
          <p:spPr>
            <a:xfrm>
              <a:off x="3168000" y="2161440"/>
              <a:ext cx="2397600" cy="1141920"/>
            </a:xfrm>
            <a:custGeom>
              <a:avLst/>
              <a:gdLst>
                <a:gd name="textAreaLeft" fmla="*/ 0 w 2397600"/>
                <a:gd name="textAreaRight" fmla="*/ 2398680 w 2397600"/>
                <a:gd name="textAreaTop" fmla="*/ 0 h 1141920"/>
                <a:gd name="textAreaBottom" fmla="*/ 1143000 h 1141920"/>
              </a:gdLst>
              <a:ahLst/>
              <a:cxnLst/>
              <a:rect l="textAreaLeft" t="textAreaTop" r="textAreaRight" b="textAreaBottom"/>
              <a:pathLst>
                <a:path w="3198241" h="1524000">
                  <a:moveTo>
                    <a:pt x="0" y="0"/>
                  </a:moveTo>
                  <a:lnTo>
                    <a:pt x="3198241" y="0"/>
                  </a:lnTo>
                  <a:lnTo>
                    <a:pt x="3198241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627" name="TextBox 17"/>
          <p:cNvSpPr/>
          <p:nvPr/>
        </p:nvSpPr>
        <p:spPr>
          <a:xfrm>
            <a:off x="3389760" y="2213640"/>
            <a:ext cx="1954080" cy="91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    </a:t>
            </a: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LLM Integration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28" name="Group 18"/>
          <p:cNvGrpSpPr/>
          <p:nvPr/>
        </p:nvGrpSpPr>
        <p:grpSpPr>
          <a:xfrm>
            <a:off x="5566680" y="2161440"/>
            <a:ext cx="2275560" cy="1141920"/>
            <a:chOff x="5566680" y="2161440"/>
            <a:chExt cx="2275560" cy="1141920"/>
          </a:xfrm>
        </p:grpSpPr>
        <p:sp>
          <p:nvSpPr>
            <p:cNvPr id="629" name="Freeform 19"/>
            <p:cNvSpPr/>
            <p:nvPr/>
          </p:nvSpPr>
          <p:spPr>
            <a:xfrm>
              <a:off x="5566680" y="2161440"/>
              <a:ext cx="2275560" cy="1141920"/>
            </a:xfrm>
            <a:custGeom>
              <a:avLst/>
              <a:gdLst>
                <a:gd name="textAreaLeft" fmla="*/ 0 w 2275560"/>
                <a:gd name="textAreaRight" fmla="*/ 2276640 w 2275560"/>
                <a:gd name="textAreaTop" fmla="*/ 0 h 1141920"/>
                <a:gd name="textAreaBottom" fmla="*/ 1143000 h 1141920"/>
              </a:gdLst>
              <a:ahLst/>
              <a:cxnLst/>
              <a:rect l="textAreaLeft" t="textAreaTop" r="textAreaRight" b="textAreaBottom"/>
              <a:pathLst>
                <a:path w="3035300" h="1524000">
                  <a:moveTo>
                    <a:pt x="0" y="0"/>
                  </a:moveTo>
                  <a:lnTo>
                    <a:pt x="3035300" y="0"/>
                  </a:lnTo>
                  <a:lnTo>
                    <a:pt x="30353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630" name="TextBox 20"/>
          <p:cNvSpPr/>
          <p:nvPr/>
        </p:nvSpPr>
        <p:spPr>
          <a:xfrm>
            <a:off x="5788440" y="2213640"/>
            <a:ext cx="1832040" cy="91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    </a:t>
            </a: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DXF Output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31" name="Group 21"/>
          <p:cNvGrpSpPr/>
          <p:nvPr/>
        </p:nvGrpSpPr>
        <p:grpSpPr>
          <a:xfrm>
            <a:off x="7843320" y="2161440"/>
            <a:ext cx="3008160" cy="1141920"/>
            <a:chOff x="7843320" y="2161440"/>
            <a:chExt cx="3008160" cy="1141920"/>
          </a:xfrm>
        </p:grpSpPr>
        <p:sp>
          <p:nvSpPr>
            <p:cNvPr id="632" name="Freeform 22"/>
            <p:cNvSpPr/>
            <p:nvPr/>
          </p:nvSpPr>
          <p:spPr>
            <a:xfrm>
              <a:off x="7843320" y="2161440"/>
              <a:ext cx="3008160" cy="1141920"/>
            </a:xfrm>
            <a:custGeom>
              <a:avLst/>
              <a:gdLst>
                <a:gd name="textAreaLeft" fmla="*/ 0 w 3008160"/>
                <a:gd name="textAreaRight" fmla="*/ 3009240 w 3008160"/>
                <a:gd name="textAreaTop" fmla="*/ 0 h 1141920"/>
                <a:gd name="textAreaBottom" fmla="*/ 1143000 h 1141920"/>
              </a:gdLst>
              <a:ahLst/>
              <a:cxnLst/>
              <a:rect l="textAreaLeft" t="textAreaTop" r="textAreaRight" b="textAreaBottom"/>
              <a:pathLst>
                <a:path w="4012438" h="1524000">
                  <a:moveTo>
                    <a:pt x="0" y="0"/>
                  </a:moveTo>
                  <a:lnTo>
                    <a:pt x="4012438" y="0"/>
                  </a:lnTo>
                  <a:lnTo>
                    <a:pt x="4012438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633" name="TextBox 23"/>
          <p:cNvSpPr/>
          <p:nvPr/>
        </p:nvSpPr>
        <p:spPr>
          <a:xfrm>
            <a:off x="8065080" y="2514600"/>
            <a:ext cx="2564640" cy="61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</a:t>
            </a: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Real-Time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34" name="Group 24"/>
          <p:cNvGrpSpPr/>
          <p:nvPr/>
        </p:nvGrpSpPr>
        <p:grpSpPr>
          <a:xfrm>
            <a:off x="10852560" y="2161440"/>
            <a:ext cx="2115720" cy="1141920"/>
            <a:chOff x="10852560" y="2161440"/>
            <a:chExt cx="2115720" cy="1141920"/>
          </a:xfrm>
        </p:grpSpPr>
        <p:sp>
          <p:nvSpPr>
            <p:cNvPr id="635" name="Freeform 25"/>
            <p:cNvSpPr/>
            <p:nvPr/>
          </p:nvSpPr>
          <p:spPr>
            <a:xfrm>
              <a:off x="10852560" y="2161440"/>
              <a:ext cx="2115720" cy="1141920"/>
            </a:xfrm>
            <a:custGeom>
              <a:avLst/>
              <a:gdLst>
                <a:gd name="textAreaLeft" fmla="*/ 0 w 2115720"/>
                <a:gd name="textAreaRight" fmla="*/ 2116800 w 2115720"/>
                <a:gd name="textAreaTop" fmla="*/ 0 h 1141920"/>
                <a:gd name="textAreaBottom" fmla="*/ 1143000 h 1141920"/>
              </a:gdLst>
              <a:ahLst/>
              <a:cxnLst/>
              <a:rect l="textAreaLeft" t="textAreaTop" r="textAreaRight" b="textAreaBottom"/>
              <a:pathLst>
                <a:path w="2822575" h="1524000">
                  <a:moveTo>
                    <a:pt x="0" y="0"/>
                  </a:moveTo>
                  <a:lnTo>
                    <a:pt x="2822575" y="0"/>
                  </a:lnTo>
                  <a:lnTo>
                    <a:pt x="2822575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636" name="TextBox 26"/>
          <p:cNvSpPr/>
          <p:nvPr/>
        </p:nvSpPr>
        <p:spPr>
          <a:xfrm>
            <a:off x="10972800" y="2213640"/>
            <a:ext cx="1773720" cy="91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    </a:t>
            </a: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EBC Validation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37" name="Group 27"/>
          <p:cNvGrpSpPr/>
          <p:nvPr/>
        </p:nvGrpSpPr>
        <p:grpSpPr>
          <a:xfrm>
            <a:off x="12969360" y="2161440"/>
            <a:ext cx="1627200" cy="1141920"/>
            <a:chOff x="12969360" y="2161440"/>
            <a:chExt cx="1627200" cy="1141920"/>
          </a:xfrm>
        </p:grpSpPr>
        <p:sp>
          <p:nvSpPr>
            <p:cNvPr id="638" name="Freeform 28"/>
            <p:cNvSpPr/>
            <p:nvPr/>
          </p:nvSpPr>
          <p:spPr>
            <a:xfrm>
              <a:off x="12969360" y="2161440"/>
              <a:ext cx="1627200" cy="1141920"/>
            </a:xfrm>
            <a:custGeom>
              <a:avLst/>
              <a:gdLst>
                <a:gd name="textAreaLeft" fmla="*/ 0 w 1627200"/>
                <a:gd name="textAreaRight" fmla="*/ 1628280 w 1627200"/>
                <a:gd name="textAreaTop" fmla="*/ 0 h 1141920"/>
                <a:gd name="textAreaBottom" fmla="*/ 1143000 h 1141920"/>
              </a:gdLst>
              <a:ahLst/>
              <a:cxnLst/>
              <a:rect l="textAreaLeft" t="textAreaTop" r="textAreaRight" b="textAreaBottom"/>
              <a:pathLst>
                <a:path w="2171065" h="1524000">
                  <a:moveTo>
                    <a:pt x="0" y="0"/>
                  </a:moveTo>
                  <a:lnTo>
                    <a:pt x="2171065" y="0"/>
                  </a:lnTo>
                  <a:lnTo>
                    <a:pt x="2171065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639" name="TextBox 29"/>
          <p:cNvSpPr/>
          <p:nvPr/>
        </p:nvSpPr>
        <p:spPr>
          <a:xfrm>
            <a:off x="13191120" y="2213640"/>
            <a:ext cx="1667160" cy="91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</a:t>
            </a: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Local Deploy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40" name="Group 30"/>
          <p:cNvGrpSpPr/>
          <p:nvPr/>
        </p:nvGrpSpPr>
        <p:grpSpPr>
          <a:xfrm>
            <a:off x="14597640" y="2161440"/>
            <a:ext cx="2687400" cy="1141920"/>
            <a:chOff x="14597640" y="2161440"/>
            <a:chExt cx="2687400" cy="1141920"/>
          </a:xfrm>
        </p:grpSpPr>
        <p:sp>
          <p:nvSpPr>
            <p:cNvPr id="641" name="Freeform 31"/>
            <p:cNvSpPr/>
            <p:nvPr/>
          </p:nvSpPr>
          <p:spPr>
            <a:xfrm>
              <a:off x="14597640" y="2161440"/>
              <a:ext cx="2687400" cy="1141920"/>
            </a:xfrm>
            <a:custGeom>
              <a:avLst/>
              <a:gdLst>
                <a:gd name="textAreaLeft" fmla="*/ 0 w 2687400"/>
                <a:gd name="textAreaRight" fmla="*/ 2688480 w 2687400"/>
                <a:gd name="textAreaTop" fmla="*/ 0 h 1141920"/>
                <a:gd name="textAreaBottom" fmla="*/ 1143000 h 1141920"/>
              </a:gdLst>
              <a:ahLst/>
              <a:cxnLst/>
              <a:rect l="textAreaLeft" t="textAreaTop" r="textAreaRight" b="textAreaBottom"/>
              <a:pathLst>
                <a:path w="3584575" h="1524000">
                  <a:moveTo>
                    <a:pt x="0" y="0"/>
                  </a:moveTo>
                  <a:lnTo>
                    <a:pt x="3584575" y="0"/>
                  </a:lnTo>
                  <a:lnTo>
                    <a:pt x="3584575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642" name="TextBox 32"/>
          <p:cNvSpPr/>
          <p:nvPr/>
        </p:nvSpPr>
        <p:spPr>
          <a:xfrm>
            <a:off x="14819400" y="2213640"/>
            <a:ext cx="2248560" cy="66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    </a:t>
            </a: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Limitation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3" name="TextBox 33"/>
          <p:cNvSpPr/>
          <p:nvPr/>
        </p:nvSpPr>
        <p:spPr>
          <a:xfrm>
            <a:off x="1219320" y="3361320"/>
            <a:ext cx="26402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AutoCAD AI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4" name="TextBox 34"/>
          <p:cNvSpPr/>
          <p:nvPr/>
        </p:nvSpPr>
        <p:spPr>
          <a:xfrm>
            <a:off x="3389760" y="3361320"/>
            <a:ext cx="286848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Partial (plugin)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5" name="TextBox 35"/>
          <p:cNvSpPr/>
          <p:nvPr/>
        </p:nvSpPr>
        <p:spPr>
          <a:xfrm>
            <a:off x="5788440" y="3361320"/>
            <a:ext cx="2746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Partial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6" name="TextBox 36"/>
          <p:cNvSpPr/>
          <p:nvPr/>
        </p:nvSpPr>
        <p:spPr>
          <a:xfrm>
            <a:off x="8065080" y="3361320"/>
            <a:ext cx="34790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7" name="TextBox 37"/>
          <p:cNvSpPr/>
          <p:nvPr/>
        </p:nvSpPr>
        <p:spPr>
          <a:xfrm>
            <a:off x="11074320" y="3361320"/>
            <a:ext cx="25866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8" name="TextBox 38"/>
          <p:cNvSpPr/>
          <p:nvPr/>
        </p:nvSpPr>
        <p:spPr>
          <a:xfrm>
            <a:off x="13191120" y="3361320"/>
            <a:ext cx="209808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9" name="TextBox 39"/>
          <p:cNvSpPr/>
          <p:nvPr/>
        </p:nvSpPr>
        <p:spPr>
          <a:xfrm>
            <a:off x="14819400" y="3361320"/>
            <a:ext cx="2248560" cy="66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Requires license + cloud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0" name="TextBox 40"/>
          <p:cNvSpPr/>
          <p:nvPr/>
        </p:nvSpPr>
        <p:spPr>
          <a:xfrm>
            <a:off x="1219320" y="4202640"/>
            <a:ext cx="26402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ChatCAD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1" name="TextBox 41"/>
          <p:cNvSpPr/>
          <p:nvPr/>
        </p:nvSpPr>
        <p:spPr>
          <a:xfrm>
            <a:off x="3389760" y="4202640"/>
            <a:ext cx="286848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Cloud LLM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2" name="TextBox 42"/>
          <p:cNvSpPr/>
          <p:nvPr/>
        </p:nvSpPr>
        <p:spPr>
          <a:xfrm>
            <a:off x="5788440" y="4202640"/>
            <a:ext cx="2746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Limited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3" name="TextBox 43"/>
          <p:cNvSpPr/>
          <p:nvPr/>
        </p:nvSpPr>
        <p:spPr>
          <a:xfrm>
            <a:off x="8065080" y="4202640"/>
            <a:ext cx="34790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Partial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4" name="TextBox 44"/>
          <p:cNvSpPr/>
          <p:nvPr/>
        </p:nvSpPr>
        <p:spPr>
          <a:xfrm>
            <a:off x="11074320" y="4202640"/>
            <a:ext cx="25866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5" name="TextBox 45"/>
          <p:cNvSpPr/>
          <p:nvPr/>
        </p:nvSpPr>
        <p:spPr>
          <a:xfrm>
            <a:off x="13191120" y="4202640"/>
            <a:ext cx="209808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6" name="TextBox 46"/>
          <p:cNvSpPr/>
          <p:nvPr/>
        </p:nvSpPr>
        <p:spPr>
          <a:xfrm>
            <a:off x="14819400" y="4202640"/>
            <a:ext cx="2248560" cy="66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Limited DXF, no validation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7" name="TextBox 47"/>
          <p:cNvSpPr/>
          <p:nvPr/>
        </p:nvSpPr>
        <p:spPr>
          <a:xfrm>
            <a:off x="1219320" y="5043960"/>
            <a:ext cx="26402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DeepCAD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8" name="TextBox 48"/>
          <p:cNvSpPr/>
          <p:nvPr/>
        </p:nvSpPr>
        <p:spPr>
          <a:xfrm>
            <a:off x="3389760" y="5043960"/>
            <a:ext cx="286848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Partial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9" name="TextBox 49"/>
          <p:cNvSpPr/>
          <p:nvPr/>
        </p:nvSpPr>
        <p:spPr>
          <a:xfrm>
            <a:off x="5788440" y="5043960"/>
            <a:ext cx="2746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0" name="TextBox 50"/>
          <p:cNvSpPr/>
          <p:nvPr/>
        </p:nvSpPr>
        <p:spPr>
          <a:xfrm>
            <a:off x="8065080" y="5043960"/>
            <a:ext cx="34790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1" name="TextBox 51"/>
          <p:cNvSpPr/>
          <p:nvPr/>
        </p:nvSpPr>
        <p:spPr>
          <a:xfrm>
            <a:off x="11074320" y="5043960"/>
            <a:ext cx="25866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2" name="TextBox 52"/>
          <p:cNvSpPr/>
          <p:nvPr/>
        </p:nvSpPr>
        <p:spPr>
          <a:xfrm>
            <a:off x="13191120" y="5043960"/>
            <a:ext cx="209808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Partial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3" name="TextBox 53"/>
          <p:cNvSpPr/>
          <p:nvPr/>
        </p:nvSpPr>
        <p:spPr>
          <a:xfrm>
            <a:off x="14819400" y="5043960"/>
            <a:ext cx="2248560" cy="66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Geometry only, no NL interface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4" name="TextBox 54"/>
          <p:cNvSpPr/>
          <p:nvPr/>
        </p:nvSpPr>
        <p:spPr>
          <a:xfrm>
            <a:off x="1219320" y="5884920"/>
            <a:ext cx="26402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Text2CAD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5" name="TextBox 55"/>
          <p:cNvSpPr/>
          <p:nvPr/>
        </p:nvSpPr>
        <p:spPr>
          <a:xfrm>
            <a:off x="3389760" y="5884920"/>
            <a:ext cx="286848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Cloud LLM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6" name="TextBox 56"/>
          <p:cNvSpPr/>
          <p:nvPr/>
        </p:nvSpPr>
        <p:spPr>
          <a:xfrm>
            <a:off x="5788440" y="5884920"/>
            <a:ext cx="2746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Basic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7" name="TextBox 57"/>
          <p:cNvSpPr/>
          <p:nvPr/>
        </p:nvSpPr>
        <p:spPr>
          <a:xfrm>
            <a:off x="8065080" y="5884920"/>
            <a:ext cx="34790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8" name="TextBox 58"/>
          <p:cNvSpPr/>
          <p:nvPr/>
        </p:nvSpPr>
        <p:spPr>
          <a:xfrm>
            <a:off x="11074320" y="5884920"/>
            <a:ext cx="25866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9" name="TextBox 59"/>
          <p:cNvSpPr/>
          <p:nvPr/>
        </p:nvSpPr>
        <p:spPr>
          <a:xfrm>
            <a:off x="13191120" y="5884920"/>
            <a:ext cx="209808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0" name="TextBox 60"/>
          <p:cNvSpPr/>
          <p:nvPr/>
        </p:nvSpPr>
        <p:spPr>
          <a:xfrm>
            <a:off x="14819400" y="5884920"/>
            <a:ext cx="2248560" cy="66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Batch only, no refinement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1" name="TextBox 61"/>
          <p:cNvSpPr/>
          <p:nvPr/>
        </p:nvSpPr>
        <p:spPr>
          <a:xfrm>
            <a:off x="1219320" y="6726240"/>
            <a:ext cx="26402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SketchGen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2" name="TextBox 62"/>
          <p:cNvSpPr/>
          <p:nvPr/>
        </p:nvSpPr>
        <p:spPr>
          <a:xfrm>
            <a:off x="3389760" y="6726240"/>
            <a:ext cx="286848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Cloud LLM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3" name="TextBox 63"/>
          <p:cNvSpPr/>
          <p:nvPr/>
        </p:nvSpPr>
        <p:spPr>
          <a:xfrm>
            <a:off x="5788440" y="6726240"/>
            <a:ext cx="2746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SVG only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4" name="TextBox 64"/>
          <p:cNvSpPr/>
          <p:nvPr/>
        </p:nvSpPr>
        <p:spPr>
          <a:xfrm>
            <a:off x="8065080" y="6726240"/>
            <a:ext cx="34790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Yes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5" name="TextBox 65"/>
          <p:cNvSpPr/>
          <p:nvPr/>
        </p:nvSpPr>
        <p:spPr>
          <a:xfrm>
            <a:off x="11074320" y="6726240"/>
            <a:ext cx="25866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6" name="TextBox 66"/>
          <p:cNvSpPr/>
          <p:nvPr/>
        </p:nvSpPr>
        <p:spPr>
          <a:xfrm>
            <a:off x="13191120" y="6726240"/>
            <a:ext cx="209808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7" name="TextBox 67"/>
          <p:cNvSpPr/>
          <p:nvPr/>
        </p:nvSpPr>
        <p:spPr>
          <a:xfrm>
            <a:off x="14819400" y="6726240"/>
            <a:ext cx="2248560" cy="66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Not engineering-grade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8" name="TextBox 68"/>
          <p:cNvSpPr/>
          <p:nvPr/>
        </p:nvSpPr>
        <p:spPr>
          <a:xfrm>
            <a:off x="1219320" y="7567200"/>
            <a:ext cx="26402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Rayon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9" name="TextBox 69"/>
          <p:cNvSpPr/>
          <p:nvPr/>
        </p:nvSpPr>
        <p:spPr>
          <a:xfrm>
            <a:off x="3389760" y="7567200"/>
            <a:ext cx="286848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Cloud LLM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0" name="TextBox 70"/>
          <p:cNvSpPr/>
          <p:nvPr/>
        </p:nvSpPr>
        <p:spPr>
          <a:xfrm>
            <a:off x="5788440" y="7567200"/>
            <a:ext cx="27464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DXF supported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1" name="TextBox 71"/>
          <p:cNvSpPr/>
          <p:nvPr/>
        </p:nvSpPr>
        <p:spPr>
          <a:xfrm>
            <a:off x="8065080" y="7567200"/>
            <a:ext cx="34790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Yes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2" name="TextBox 72"/>
          <p:cNvSpPr/>
          <p:nvPr/>
        </p:nvSpPr>
        <p:spPr>
          <a:xfrm>
            <a:off x="11074320" y="7567200"/>
            <a:ext cx="25866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3" name="TextBox 73"/>
          <p:cNvSpPr/>
          <p:nvPr/>
        </p:nvSpPr>
        <p:spPr>
          <a:xfrm>
            <a:off x="13191120" y="7567200"/>
            <a:ext cx="209808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4" name="TextBox 74"/>
          <p:cNvSpPr/>
          <p:nvPr/>
        </p:nvSpPr>
        <p:spPr>
          <a:xfrm>
            <a:off x="14819400" y="7567200"/>
            <a:ext cx="316296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 EBC, cloud-only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85" name="Group 75"/>
          <p:cNvGrpSpPr/>
          <p:nvPr/>
        </p:nvGrpSpPr>
        <p:grpSpPr>
          <a:xfrm>
            <a:off x="1002240" y="8044920"/>
            <a:ext cx="2164680" cy="1448640"/>
            <a:chOff x="1002240" y="8044920"/>
            <a:chExt cx="2164680" cy="1448640"/>
          </a:xfrm>
        </p:grpSpPr>
        <p:sp>
          <p:nvSpPr>
            <p:cNvPr id="686" name="Freeform 76"/>
            <p:cNvSpPr/>
            <p:nvPr/>
          </p:nvSpPr>
          <p:spPr>
            <a:xfrm>
              <a:off x="1002240" y="8044920"/>
              <a:ext cx="2164680" cy="1448640"/>
            </a:xfrm>
            <a:custGeom>
              <a:avLst/>
              <a:gdLst>
                <a:gd name="textAreaLeft" fmla="*/ 0 w 2164680"/>
                <a:gd name="textAreaRight" fmla="*/ 2165760 w 2164680"/>
                <a:gd name="textAreaTop" fmla="*/ 0 h 1448640"/>
                <a:gd name="textAreaBottom" fmla="*/ 1449720 h 1448640"/>
              </a:gdLst>
              <a:ahLst/>
              <a:cxnLst/>
              <a:rect l="textAreaLeft" t="textAreaTop" r="textAreaRight" b="textAreaBottom"/>
              <a:pathLst>
                <a:path w="2887599" h="1932813">
                  <a:moveTo>
                    <a:pt x="0" y="0"/>
                  </a:moveTo>
                  <a:lnTo>
                    <a:pt x="2887599" y="0"/>
                  </a:lnTo>
                  <a:lnTo>
                    <a:pt x="2887599" y="1932813"/>
                  </a:lnTo>
                  <a:lnTo>
                    <a:pt x="0" y="1932813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687" name="TextBox 77"/>
          <p:cNvSpPr/>
          <p:nvPr/>
        </p:nvSpPr>
        <p:spPr>
          <a:xfrm>
            <a:off x="1219320" y="8101800"/>
            <a:ext cx="1725840" cy="66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    </a:t>
            </a:r>
            <a:r>
              <a:rPr lang="en-US" sz="1700" b="1" u="none" strike="noStrike">
                <a:solidFill>
                  <a:srgbClr val="FFD700"/>
                </a:solidFill>
                <a:effectLst/>
                <a:uFillTx/>
                <a:latin typeface="Arimo Bold"/>
                <a:ea typeface="Arimo Bold"/>
              </a:rPr>
              <a:t>CadArena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88" name="Group 78"/>
          <p:cNvGrpSpPr/>
          <p:nvPr/>
        </p:nvGrpSpPr>
        <p:grpSpPr>
          <a:xfrm>
            <a:off x="3168000" y="8044920"/>
            <a:ext cx="2397600" cy="1448640"/>
            <a:chOff x="3168000" y="8044920"/>
            <a:chExt cx="2397600" cy="1448640"/>
          </a:xfrm>
        </p:grpSpPr>
        <p:sp>
          <p:nvSpPr>
            <p:cNvPr id="689" name="Freeform 79"/>
            <p:cNvSpPr/>
            <p:nvPr/>
          </p:nvSpPr>
          <p:spPr>
            <a:xfrm>
              <a:off x="3168000" y="8044920"/>
              <a:ext cx="2397600" cy="1448640"/>
            </a:xfrm>
            <a:custGeom>
              <a:avLst/>
              <a:gdLst>
                <a:gd name="textAreaLeft" fmla="*/ 0 w 2397600"/>
                <a:gd name="textAreaRight" fmla="*/ 2398680 w 2397600"/>
                <a:gd name="textAreaTop" fmla="*/ 0 h 1448640"/>
                <a:gd name="textAreaBottom" fmla="*/ 1449720 h 1448640"/>
              </a:gdLst>
              <a:ahLst/>
              <a:cxnLst/>
              <a:rect l="textAreaLeft" t="textAreaTop" r="textAreaRight" b="textAreaBottom"/>
              <a:pathLst>
                <a:path w="3198241" h="1932813">
                  <a:moveTo>
                    <a:pt x="0" y="0"/>
                  </a:moveTo>
                  <a:lnTo>
                    <a:pt x="3198241" y="0"/>
                  </a:lnTo>
                  <a:lnTo>
                    <a:pt x="3198241" y="1932813"/>
                  </a:lnTo>
                  <a:lnTo>
                    <a:pt x="0" y="1932813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690" name="TextBox 80"/>
          <p:cNvSpPr/>
          <p:nvPr/>
        </p:nvSpPr>
        <p:spPr>
          <a:xfrm>
            <a:off x="3389760" y="8101800"/>
            <a:ext cx="1954080" cy="66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    </a:t>
            </a:r>
            <a:r>
              <a:rPr lang="en-US" sz="1700" b="1" u="none" strike="noStrike">
                <a:solidFill>
                  <a:srgbClr val="FFD700"/>
                </a:solidFill>
                <a:effectLst/>
                <a:uFillTx/>
                <a:latin typeface="Arimo Bold"/>
                <a:ea typeface="Arimo Bold"/>
              </a:rPr>
              <a:t>Integrated + RAG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91" name="Group 81"/>
          <p:cNvGrpSpPr/>
          <p:nvPr/>
        </p:nvGrpSpPr>
        <p:grpSpPr>
          <a:xfrm>
            <a:off x="5566680" y="8044920"/>
            <a:ext cx="2275560" cy="1448640"/>
            <a:chOff x="5566680" y="8044920"/>
            <a:chExt cx="2275560" cy="1448640"/>
          </a:xfrm>
        </p:grpSpPr>
        <p:sp>
          <p:nvSpPr>
            <p:cNvPr id="692" name="Freeform 82"/>
            <p:cNvSpPr/>
            <p:nvPr/>
          </p:nvSpPr>
          <p:spPr>
            <a:xfrm>
              <a:off x="5566680" y="8044920"/>
              <a:ext cx="2275560" cy="1448640"/>
            </a:xfrm>
            <a:custGeom>
              <a:avLst/>
              <a:gdLst>
                <a:gd name="textAreaLeft" fmla="*/ 0 w 2275560"/>
                <a:gd name="textAreaRight" fmla="*/ 2276640 w 2275560"/>
                <a:gd name="textAreaTop" fmla="*/ 0 h 1448640"/>
                <a:gd name="textAreaBottom" fmla="*/ 1449720 h 1448640"/>
              </a:gdLst>
              <a:ahLst/>
              <a:cxnLst/>
              <a:rect l="textAreaLeft" t="textAreaTop" r="textAreaRight" b="textAreaBottom"/>
              <a:pathLst>
                <a:path w="3035300" h="1932813">
                  <a:moveTo>
                    <a:pt x="0" y="0"/>
                  </a:moveTo>
                  <a:lnTo>
                    <a:pt x="3035300" y="0"/>
                  </a:lnTo>
                  <a:lnTo>
                    <a:pt x="3035300" y="1932813"/>
                  </a:lnTo>
                  <a:lnTo>
                    <a:pt x="0" y="1932813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693" name="TextBox 83"/>
          <p:cNvSpPr/>
          <p:nvPr/>
        </p:nvSpPr>
        <p:spPr>
          <a:xfrm>
            <a:off x="5788440" y="8101800"/>
            <a:ext cx="2053800" cy="91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    </a:t>
            </a:r>
            <a:r>
              <a:rPr lang="en-US" sz="1700" b="1" u="none" strike="noStrike">
                <a:solidFill>
                  <a:srgbClr val="FFD700"/>
                </a:solidFill>
                <a:effectLst/>
                <a:uFillTx/>
                <a:latin typeface="Arimo Bold"/>
                <a:ea typeface="Arimo Bold"/>
              </a:rPr>
              <a:t>Comprehensive ✓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94" name="Group 84"/>
          <p:cNvGrpSpPr/>
          <p:nvPr/>
        </p:nvGrpSpPr>
        <p:grpSpPr>
          <a:xfrm>
            <a:off x="7843320" y="8044920"/>
            <a:ext cx="3008160" cy="1448640"/>
            <a:chOff x="7843320" y="8044920"/>
            <a:chExt cx="3008160" cy="1448640"/>
          </a:xfrm>
        </p:grpSpPr>
        <p:sp>
          <p:nvSpPr>
            <p:cNvPr id="695" name="Freeform 85"/>
            <p:cNvSpPr/>
            <p:nvPr/>
          </p:nvSpPr>
          <p:spPr>
            <a:xfrm>
              <a:off x="7843320" y="8044920"/>
              <a:ext cx="3008160" cy="1448640"/>
            </a:xfrm>
            <a:custGeom>
              <a:avLst/>
              <a:gdLst>
                <a:gd name="textAreaLeft" fmla="*/ 0 w 3008160"/>
                <a:gd name="textAreaRight" fmla="*/ 3009240 w 3008160"/>
                <a:gd name="textAreaTop" fmla="*/ 0 h 1448640"/>
                <a:gd name="textAreaBottom" fmla="*/ 1449720 h 1448640"/>
              </a:gdLst>
              <a:ahLst/>
              <a:cxnLst/>
              <a:rect l="textAreaLeft" t="textAreaTop" r="textAreaRight" b="textAreaBottom"/>
              <a:pathLst>
                <a:path w="4012438" h="1932813">
                  <a:moveTo>
                    <a:pt x="0" y="0"/>
                  </a:moveTo>
                  <a:lnTo>
                    <a:pt x="4012438" y="0"/>
                  </a:lnTo>
                  <a:lnTo>
                    <a:pt x="4012438" y="1932813"/>
                  </a:lnTo>
                  <a:lnTo>
                    <a:pt x="0" y="1932813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696" name="TextBox 86"/>
          <p:cNvSpPr/>
          <p:nvPr/>
        </p:nvSpPr>
        <p:spPr>
          <a:xfrm>
            <a:off x="8065080" y="8458200"/>
            <a:ext cx="2564640" cy="61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</a:t>
            </a:r>
            <a:r>
              <a:rPr lang="en-US" sz="1700" b="1" u="none" strike="noStrike">
                <a:solidFill>
                  <a:srgbClr val="FFD700"/>
                </a:solidFill>
                <a:effectLst/>
                <a:uFillTx/>
                <a:latin typeface="Arimo Bold"/>
                <a:ea typeface="Arimo Bold"/>
              </a:rPr>
              <a:t>Yes (WebSocket) ✓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97" name="Group 87"/>
          <p:cNvGrpSpPr/>
          <p:nvPr/>
        </p:nvGrpSpPr>
        <p:grpSpPr>
          <a:xfrm>
            <a:off x="10852560" y="8044920"/>
            <a:ext cx="2115720" cy="1448640"/>
            <a:chOff x="10852560" y="8044920"/>
            <a:chExt cx="2115720" cy="1448640"/>
          </a:xfrm>
        </p:grpSpPr>
        <p:sp>
          <p:nvSpPr>
            <p:cNvPr id="698" name="Freeform 88"/>
            <p:cNvSpPr/>
            <p:nvPr/>
          </p:nvSpPr>
          <p:spPr>
            <a:xfrm>
              <a:off x="10852560" y="8044920"/>
              <a:ext cx="2115720" cy="1448640"/>
            </a:xfrm>
            <a:custGeom>
              <a:avLst/>
              <a:gdLst>
                <a:gd name="textAreaLeft" fmla="*/ 0 w 2115720"/>
                <a:gd name="textAreaRight" fmla="*/ 2116800 w 2115720"/>
                <a:gd name="textAreaTop" fmla="*/ 0 h 1448640"/>
                <a:gd name="textAreaBottom" fmla="*/ 1449720 h 1448640"/>
              </a:gdLst>
              <a:ahLst/>
              <a:cxnLst/>
              <a:rect l="textAreaLeft" t="textAreaTop" r="textAreaRight" b="textAreaBottom"/>
              <a:pathLst>
                <a:path w="2822575" h="1932813">
                  <a:moveTo>
                    <a:pt x="0" y="0"/>
                  </a:moveTo>
                  <a:lnTo>
                    <a:pt x="2822575" y="0"/>
                  </a:lnTo>
                  <a:lnTo>
                    <a:pt x="2822575" y="1932813"/>
                  </a:lnTo>
                  <a:lnTo>
                    <a:pt x="0" y="1932813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699" name="TextBox 89"/>
          <p:cNvSpPr/>
          <p:nvPr/>
        </p:nvSpPr>
        <p:spPr>
          <a:xfrm>
            <a:off x="10972800" y="8229600"/>
            <a:ext cx="1894320" cy="91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</a:t>
            </a:r>
            <a:r>
              <a:rPr lang="en-US" sz="1700" b="1" u="none" strike="noStrike">
                <a:solidFill>
                  <a:srgbClr val="FFD700"/>
                </a:solidFill>
                <a:effectLst/>
                <a:uFillTx/>
                <a:latin typeface="Arimo Bold"/>
                <a:ea typeface="Arimo Bold"/>
              </a:rPr>
              <a:t>Yes (EBC 2023) ✓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00" name="Group 90"/>
          <p:cNvGrpSpPr/>
          <p:nvPr/>
        </p:nvGrpSpPr>
        <p:grpSpPr>
          <a:xfrm>
            <a:off x="12969360" y="8044920"/>
            <a:ext cx="1627200" cy="1448640"/>
            <a:chOff x="12969360" y="8044920"/>
            <a:chExt cx="1627200" cy="1448640"/>
          </a:xfrm>
        </p:grpSpPr>
        <p:sp>
          <p:nvSpPr>
            <p:cNvPr id="701" name="Freeform 91"/>
            <p:cNvSpPr/>
            <p:nvPr/>
          </p:nvSpPr>
          <p:spPr>
            <a:xfrm>
              <a:off x="12969360" y="8044920"/>
              <a:ext cx="1627200" cy="1448640"/>
            </a:xfrm>
            <a:custGeom>
              <a:avLst/>
              <a:gdLst>
                <a:gd name="textAreaLeft" fmla="*/ 0 w 1627200"/>
                <a:gd name="textAreaRight" fmla="*/ 1628280 w 1627200"/>
                <a:gd name="textAreaTop" fmla="*/ 0 h 1448640"/>
                <a:gd name="textAreaBottom" fmla="*/ 1449720 h 1448640"/>
              </a:gdLst>
              <a:ahLst/>
              <a:cxnLst/>
              <a:rect l="textAreaLeft" t="textAreaTop" r="textAreaRight" b="textAreaBottom"/>
              <a:pathLst>
                <a:path w="2171065" h="1932813">
                  <a:moveTo>
                    <a:pt x="0" y="0"/>
                  </a:moveTo>
                  <a:lnTo>
                    <a:pt x="2171065" y="0"/>
                  </a:lnTo>
                  <a:lnTo>
                    <a:pt x="2171065" y="1932813"/>
                  </a:lnTo>
                  <a:lnTo>
                    <a:pt x="0" y="1932813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702" name="TextBox 92"/>
          <p:cNvSpPr/>
          <p:nvPr/>
        </p:nvSpPr>
        <p:spPr>
          <a:xfrm>
            <a:off x="13191120" y="8101800"/>
            <a:ext cx="1183680" cy="1527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</a:t>
            </a:r>
            <a:r>
              <a:rPr lang="en-US" sz="1700" b="1" u="none" strike="noStrike">
                <a:solidFill>
                  <a:srgbClr val="FFD700"/>
                </a:solidFill>
                <a:effectLst/>
                <a:uFillTx/>
                <a:latin typeface="Arimo Bold"/>
                <a:ea typeface="Arimo Bold"/>
              </a:rPr>
              <a:t>Yes (Docker) ✓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03" name="Group 93"/>
          <p:cNvGrpSpPr/>
          <p:nvPr/>
        </p:nvGrpSpPr>
        <p:grpSpPr>
          <a:xfrm>
            <a:off x="14597640" y="8044920"/>
            <a:ext cx="2687400" cy="1448640"/>
            <a:chOff x="14597640" y="8044920"/>
            <a:chExt cx="2687400" cy="1448640"/>
          </a:xfrm>
        </p:grpSpPr>
        <p:sp>
          <p:nvSpPr>
            <p:cNvPr id="704" name="Freeform 94"/>
            <p:cNvSpPr/>
            <p:nvPr/>
          </p:nvSpPr>
          <p:spPr>
            <a:xfrm>
              <a:off x="14597640" y="8044920"/>
              <a:ext cx="2687400" cy="1448640"/>
            </a:xfrm>
            <a:custGeom>
              <a:avLst/>
              <a:gdLst>
                <a:gd name="textAreaLeft" fmla="*/ 0 w 2687400"/>
                <a:gd name="textAreaRight" fmla="*/ 2688480 w 2687400"/>
                <a:gd name="textAreaTop" fmla="*/ 0 h 1448640"/>
                <a:gd name="textAreaBottom" fmla="*/ 1449720 h 1448640"/>
              </a:gdLst>
              <a:ahLst/>
              <a:cxnLst/>
              <a:rect l="textAreaLeft" t="textAreaTop" r="textAreaRight" b="textAreaBottom"/>
              <a:pathLst>
                <a:path w="3584575" h="1932813">
                  <a:moveTo>
                    <a:pt x="0" y="0"/>
                  </a:moveTo>
                  <a:lnTo>
                    <a:pt x="3584575" y="0"/>
                  </a:lnTo>
                  <a:lnTo>
                    <a:pt x="3584575" y="1932813"/>
                  </a:lnTo>
                  <a:lnTo>
                    <a:pt x="0" y="1932813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705" name="TextBox 95"/>
          <p:cNvSpPr/>
          <p:nvPr/>
        </p:nvSpPr>
        <p:spPr>
          <a:xfrm>
            <a:off x="14819400" y="8458200"/>
            <a:ext cx="2782080" cy="61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</a:t>
            </a:r>
            <a:r>
              <a:rPr lang="en-US" sz="1700" b="1" u="none" strike="noStrike">
                <a:solidFill>
                  <a:srgbClr val="FFD700"/>
                </a:solidFill>
                <a:effectLst/>
                <a:uFillTx/>
                <a:latin typeface="Arimo Bold"/>
                <a:ea typeface="Arimo Bold"/>
              </a:rPr>
              <a:t>2D residential scope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6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7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708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09" name="Group 4"/>
          <p:cNvGrpSpPr/>
          <p:nvPr/>
        </p:nvGrpSpPr>
        <p:grpSpPr>
          <a:xfrm>
            <a:off x="-12240" y="-456840"/>
            <a:ext cx="18286920" cy="10285920"/>
            <a:chOff x="-12240" y="-456840"/>
            <a:chExt cx="18286920" cy="10285920"/>
          </a:xfrm>
        </p:grpSpPr>
        <p:sp>
          <p:nvSpPr>
            <p:cNvPr id="710" name="Freeform 5"/>
            <p:cNvSpPr/>
            <p:nvPr/>
          </p:nvSpPr>
          <p:spPr>
            <a:xfrm>
              <a:off x="-12240" y="-45684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11" name="Group 6"/>
          <p:cNvGrpSpPr/>
          <p:nvPr/>
        </p:nvGrpSpPr>
        <p:grpSpPr>
          <a:xfrm>
            <a:off x="992160" y="851040"/>
            <a:ext cx="2159280" cy="404280"/>
            <a:chOff x="992160" y="851040"/>
            <a:chExt cx="2159280" cy="404280"/>
          </a:xfrm>
        </p:grpSpPr>
        <p:sp>
          <p:nvSpPr>
            <p:cNvPr id="712" name="Freeform 7"/>
            <p:cNvSpPr/>
            <p:nvPr/>
          </p:nvSpPr>
          <p:spPr>
            <a:xfrm>
              <a:off x="992160" y="851040"/>
              <a:ext cx="2159280" cy="404280"/>
            </a:xfrm>
            <a:custGeom>
              <a:avLst/>
              <a:gdLst>
                <a:gd name="textAreaLeft" fmla="*/ 0 w 2159280"/>
                <a:gd name="textAreaRight" fmla="*/ 2160360 w 2159280"/>
                <a:gd name="textAreaTop" fmla="*/ 0 h 404280"/>
                <a:gd name="textAreaBottom" fmla="*/ 405360 h 404280"/>
              </a:gdLst>
              <a:ahLst/>
              <a:cxnLst/>
              <a:rect l="textAreaLeft" t="textAreaTop" r="textAreaRight" b="textAreaBottom"/>
              <a:pathLst>
                <a:path w="2880487" h="540258">
                  <a:moveTo>
                    <a:pt x="0" y="221107"/>
                  </a:moveTo>
                  <a:cubicBezTo>
                    <a:pt x="0" y="99060"/>
                    <a:pt x="99060" y="0"/>
                    <a:pt x="221107" y="0"/>
                  </a:cubicBezTo>
                  <a:lnTo>
                    <a:pt x="2659380" y="0"/>
                  </a:lnTo>
                  <a:cubicBezTo>
                    <a:pt x="2781554" y="0"/>
                    <a:pt x="2880487" y="99060"/>
                    <a:pt x="2880487" y="221107"/>
                  </a:cubicBezTo>
                  <a:lnTo>
                    <a:pt x="2880487" y="319151"/>
                  </a:lnTo>
                  <a:cubicBezTo>
                    <a:pt x="2880487" y="441325"/>
                    <a:pt x="2781427" y="540258"/>
                    <a:pt x="2659380" y="540258"/>
                  </a:cubicBezTo>
                  <a:lnTo>
                    <a:pt x="221107" y="540258"/>
                  </a:lnTo>
                  <a:cubicBezTo>
                    <a:pt x="99060" y="540385"/>
                    <a:pt x="0" y="441325"/>
                    <a:pt x="0" y="319151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713" name="TextBox 8"/>
          <p:cNvSpPr/>
          <p:nvPr/>
        </p:nvSpPr>
        <p:spPr>
          <a:xfrm>
            <a:off x="1130400" y="862920"/>
            <a:ext cx="2797560" cy="32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032"/>
              </a:lnSpc>
            </a:pPr>
            <a:r>
              <a:rPr lang="en-US" sz="14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LITERATURE REVIEW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4" name="TextBox 9"/>
          <p:cNvSpPr/>
          <p:nvPr/>
        </p:nvSpPr>
        <p:spPr>
          <a:xfrm>
            <a:off x="5044320" y="1312200"/>
            <a:ext cx="8198280" cy="73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615"/>
              </a:lnSpc>
            </a:pPr>
            <a:r>
              <a:rPr lang="en-US" sz="45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The Research Gap We Fill</a:t>
            </a:r>
            <a:endParaRPr lang="en-US" sz="4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5" name="TextBox 10"/>
          <p:cNvSpPr/>
          <p:nvPr/>
        </p:nvSpPr>
        <p:spPr>
          <a:xfrm>
            <a:off x="3030480" y="2509200"/>
            <a:ext cx="37929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What Was Missing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16" name="Group 11"/>
          <p:cNvGrpSpPr/>
          <p:nvPr/>
        </p:nvGrpSpPr>
        <p:grpSpPr>
          <a:xfrm>
            <a:off x="1251360" y="3089160"/>
            <a:ext cx="27360" cy="6109560"/>
            <a:chOff x="1251360" y="3089160"/>
            <a:chExt cx="27360" cy="6109560"/>
          </a:xfrm>
        </p:grpSpPr>
        <p:sp>
          <p:nvSpPr>
            <p:cNvPr id="717" name="Freeform 12"/>
            <p:cNvSpPr/>
            <p:nvPr/>
          </p:nvSpPr>
          <p:spPr>
            <a:xfrm>
              <a:off x="1251360" y="3089160"/>
              <a:ext cx="27360" cy="6109560"/>
            </a:xfrm>
            <a:custGeom>
              <a:avLst/>
              <a:gdLst>
                <a:gd name="textAreaLeft" fmla="*/ 0 w 27360"/>
                <a:gd name="textAreaRight" fmla="*/ 28440 w 27360"/>
                <a:gd name="textAreaTop" fmla="*/ 0 h 6109560"/>
                <a:gd name="textAreaBottom" fmla="*/ 6110640 h 6109560"/>
              </a:gdLst>
              <a:ahLst/>
              <a:cxnLst/>
              <a:rect l="textAreaLeft" t="textAreaTop" r="textAreaRight" b="textAreaBottom"/>
              <a:pathLst>
                <a:path w="38100" h="8147431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8128381"/>
                  </a:lnTo>
                  <a:cubicBezTo>
                    <a:pt x="38100" y="8138923"/>
                    <a:pt x="29591" y="8147431"/>
                    <a:pt x="19050" y="8147431"/>
                  </a:cubicBezTo>
                  <a:cubicBezTo>
                    <a:pt x="8509" y="8147431"/>
                    <a:pt x="0" y="8138923"/>
                    <a:pt x="0" y="8128381"/>
                  </a:cubicBezTo>
                  <a:close/>
                </a:path>
              </a:pathLst>
            </a:custGeom>
            <a:solidFill>
              <a:srgbClr val="FF5D5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3680" tIns="45000" rIns="1368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18" name="Group 13"/>
          <p:cNvGrpSpPr/>
          <p:nvPr/>
        </p:nvGrpSpPr>
        <p:grpSpPr>
          <a:xfrm>
            <a:off x="1481760" y="3333960"/>
            <a:ext cx="690120" cy="27360"/>
            <a:chOff x="1481760" y="3333960"/>
            <a:chExt cx="690120" cy="27360"/>
          </a:xfrm>
        </p:grpSpPr>
        <p:sp>
          <p:nvSpPr>
            <p:cNvPr id="719" name="Freeform 14"/>
            <p:cNvSpPr/>
            <p:nvPr/>
          </p:nvSpPr>
          <p:spPr>
            <a:xfrm>
              <a:off x="1481760" y="3333960"/>
              <a:ext cx="690120" cy="27360"/>
            </a:xfrm>
            <a:custGeom>
              <a:avLst/>
              <a:gdLst>
                <a:gd name="textAreaLeft" fmla="*/ 0 w 690120"/>
                <a:gd name="textAreaRight" fmla="*/ 691200 w 6901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21385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02335" y="0"/>
                  </a:lnTo>
                  <a:cubicBezTo>
                    <a:pt x="912876" y="0"/>
                    <a:pt x="921385" y="8509"/>
                    <a:pt x="921385" y="19050"/>
                  </a:cubicBezTo>
                  <a:cubicBezTo>
                    <a:pt x="921385" y="29591"/>
                    <a:pt x="912876" y="38100"/>
                    <a:pt x="902335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FF5D5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20" name="Group 15"/>
          <p:cNvGrpSpPr/>
          <p:nvPr/>
        </p:nvGrpSpPr>
        <p:grpSpPr>
          <a:xfrm>
            <a:off x="992160" y="3089160"/>
            <a:ext cx="517320" cy="517320"/>
            <a:chOff x="992160" y="3089160"/>
            <a:chExt cx="517320" cy="517320"/>
          </a:xfrm>
        </p:grpSpPr>
        <p:sp>
          <p:nvSpPr>
            <p:cNvPr id="721" name="Freeform 16"/>
            <p:cNvSpPr/>
            <p:nvPr/>
          </p:nvSpPr>
          <p:spPr>
            <a:xfrm>
              <a:off x="992160" y="3089160"/>
              <a:ext cx="517320" cy="517320"/>
            </a:xfrm>
            <a:custGeom>
              <a:avLst/>
              <a:gdLst>
                <a:gd name="textAreaLeft" fmla="*/ 0 w 517320"/>
                <a:gd name="textAreaRight" fmla="*/ 518400 w 517320"/>
                <a:gd name="textAreaTop" fmla="*/ 0 h 517320"/>
                <a:gd name="textAreaBottom" fmla="*/ 518400 h 517320"/>
              </a:gdLst>
              <a:ahLst/>
              <a:cxnLst/>
              <a:rect l="textAreaLeft" t="textAreaTop" r="textAreaRight" b="textAreaBottom"/>
              <a:pathLst>
                <a:path w="691007" h="691007">
                  <a:moveTo>
                    <a:pt x="0" y="276479"/>
                  </a:moveTo>
                  <a:cubicBezTo>
                    <a:pt x="0" y="123825"/>
                    <a:pt x="123825" y="0"/>
                    <a:pt x="276479" y="0"/>
                  </a:cubicBezTo>
                  <a:lnTo>
                    <a:pt x="414528" y="0"/>
                  </a:lnTo>
                  <a:cubicBezTo>
                    <a:pt x="567182" y="0"/>
                    <a:pt x="691007" y="123825"/>
                    <a:pt x="691007" y="276479"/>
                  </a:cubicBezTo>
                  <a:lnTo>
                    <a:pt x="691007" y="414528"/>
                  </a:lnTo>
                  <a:cubicBezTo>
                    <a:pt x="691007" y="567182"/>
                    <a:pt x="567182" y="691007"/>
                    <a:pt x="414528" y="691007"/>
                  </a:cubicBezTo>
                  <a:lnTo>
                    <a:pt x="276479" y="691007"/>
                  </a:lnTo>
                  <a:cubicBezTo>
                    <a:pt x="123825" y="691007"/>
                    <a:pt x="0" y="567182"/>
                    <a:pt x="0" y="414528"/>
                  </a:cubicBezTo>
                  <a:close/>
                </a:path>
              </a:pathLst>
            </a:custGeom>
            <a:solidFill>
              <a:srgbClr val="F444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22" name="Group 17"/>
          <p:cNvGrpSpPr/>
          <p:nvPr/>
        </p:nvGrpSpPr>
        <p:grpSpPr>
          <a:xfrm>
            <a:off x="1078560" y="3132360"/>
            <a:ext cx="344520" cy="430920"/>
            <a:chOff x="1078560" y="3132360"/>
            <a:chExt cx="344520" cy="430920"/>
          </a:xfrm>
        </p:grpSpPr>
        <p:sp>
          <p:nvSpPr>
            <p:cNvPr id="723" name="Freeform 18"/>
            <p:cNvSpPr/>
            <p:nvPr/>
          </p:nvSpPr>
          <p:spPr>
            <a:xfrm>
              <a:off x="1078560" y="3132360"/>
              <a:ext cx="344520" cy="430920"/>
            </a:xfrm>
            <a:custGeom>
              <a:avLst/>
              <a:gdLst>
                <a:gd name="textAreaLeft" fmla="*/ 0 w 344520"/>
                <a:gd name="textAreaRight" fmla="*/ 345600 w 344520"/>
                <a:gd name="textAreaTop" fmla="*/ 0 h 430920"/>
                <a:gd name="textAreaBottom" fmla="*/ 432000 h 430920"/>
              </a:gdLst>
              <a:ahLst/>
              <a:cxnLst/>
              <a:rect l="textAreaLeft" t="textAreaTop" r="textAreaRight" b="textAreaBottom"/>
              <a:pathLst>
                <a:path w="460573" h="575867">
                  <a:moveTo>
                    <a:pt x="0" y="0"/>
                  </a:moveTo>
                  <a:lnTo>
                    <a:pt x="460573" y="0"/>
                  </a:lnTo>
                  <a:lnTo>
                    <a:pt x="460573" y="575867"/>
                  </a:lnTo>
                  <a:lnTo>
                    <a:pt x="0" y="575867"/>
                  </a:lnTo>
                  <a:close/>
                </a:path>
              </a:pathLst>
            </a:custGeom>
            <a:blipFill rotWithShape="0">
              <a:blip r:embed="rId1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724" name="TextBox 19"/>
            <p:cNvSpPr/>
            <p:nvPr/>
          </p:nvSpPr>
          <p:spPr>
            <a:xfrm>
              <a:off x="1078560" y="3132360"/>
              <a:ext cx="344520" cy="43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FFFFFF"/>
                  </a:solidFill>
                  <a:effectLst/>
                  <a:uFillTx/>
                  <a:latin typeface="Fraunces"/>
                  <a:ea typeface="Fraunces"/>
                </a:rPr>
                <a:t>1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25" name="TextBox 20"/>
          <p:cNvSpPr/>
          <p:nvPr/>
        </p:nvSpPr>
        <p:spPr>
          <a:xfrm>
            <a:off x="2403000" y="3158640"/>
            <a:ext cx="536868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No End-to-End NL → DXF in real time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6" name="TextBox 21"/>
          <p:cNvSpPr/>
          <p:nvPr/>
        </p:nvSpPr>
        <p:spPr>
          <a:xfrm>
            <a:off x="2403000" y="3648600"/>
            <a:ext cx="64587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 system converts natural language to DXF in real-time.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27" name="Group 22"/>
          <p:cNvGrpSpPr/>
          <p:nvPr/>
        </p:nvGrpSpPr>
        <p:grpSpPr>
          <a:xfrm>
            <a:off x="1481760" y="4668120"/>
            <a:ext cx="690120" cy="27360"/>
            <a:chOff x="1481760" y="4668120"/>
            <a:chExt cx="690120" cy="27360"/>
          </a:xfrm>
        </p:grpSpPr>
        <p:sp>
          <p:nvSpPr>
            <p:cNvPr id="728" name="Freeform 23"/>
            <p:cNvSpPr/>
            <p:nvPr/>
          </p:nvSpPr>
          <p:spPr>
            <a:xfrm>
              <a:off x="1481760" y="4668120"/>
              <a:ext cx="690120" cy="27360"/>
            </a:xfrm>
            <a:custGeom>
              <a:avLst/>
              <a:gdLst>
                <a:gd name="textAreaLeft" fmla="*/ 0 w 690120"/>
                <a:gd name="textAreaRight" fmla="*/ 691200 w 6901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21385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02335" y="0"/>
                  </a:lnTo>
                  <a:cubicBezTo>
                    <a:pt x="912876" y="0"/>
                    <a:pt x="921385" y="8509"/>
                    <a:pt x="921385" y="19050"/>
                  </a:cubicBezTo>
                  <a:cubicBezTo>
                    <a:pt x="921385" y="29591"/>
                    <a:pt x="912876" y="38100"/>
                    <a:pt x="902335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FF5D5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29" name="Group 24"/>
          <p:cNvGrpSpPr/>
          <p:nvPr/>
        </p:nvGrpSpPr>
        <p:grpSpPr>
          <a:xfrm>
            <a:off x="992160" y="4423320"/>
            <a:ext cx="517320" cy="517320"/>
            <a:chOff x="992160" y="4423320"/>
            <a:chExt cx="517320" cy="517320"/>
          </a:xfrm>
        </p:grpSpPr>
        <p:sp>
          <p:nvSpPr>
            <p:cNvPr id="730" name="Freeform 25"/>
            <p:cNvSpPr/>
            <p:nvPr/>
          </p:nvSpPr>
          <p:spPr>
            <a:xfrm>
              <a:off x="992160" y="4423320"/>
              <a:ext cx="517320" cy="517320"/>
            </a:xfrm>
            <a:custGeom>
              <a:avLst/>
              <a:gdLst>
                <a:gd name="textAreaLeft" fmla="*/ 0 w 517320"/>
                <a:gd name="textAreaRight" fmla="*/ 518400 w 517320"/>
                <a:gd name="textAreaTop" fmla="*/ 0 h 517320"/>
                <a:gd name="textAreaBottom" fmla="*/ 518400 h 517320"/>
              </a:gdLst>
              <a:ahLst/>
              <a:cxnLst/>
              <a:rect l="textAreaLeft" t="textAreaTop" r="textAreaRight" b="textAreaBottom"/>
              <a:pathLst>
                <a:path w="691007" h="691007">
                  <a:moveTo>
                    <a:pt x="0" y="276479"/>
                  </a:moveTo>
                  <a:cubicBezTo>
                    <a:pt x="0" y="123825"/>
                    <a:pt x="123825" y="0"/>
                    <a:pt x="276479" y="0"/>
                  </a:cubicBezTo>
                  <a:lnTo>
                    <a:pt x="414528" y="0"/>
                  </a:lnTo>
                  <a:cubicBezTo>
                    <a:pt x="567182" y="0"/>
                    <a:pt x="691007" y="123825"/>
                    <a:pt x="691007" y="276479"/>
                  </a:cubicBezTo>
                  <a:lnTo>
                    <a:pt x="691007" y="414528"/>
                  </a:lnTo>
                  <a:cubicBezTo>
                    <a:pt x="691007" y="567182"/>
                    <a:pt x="567182" y="691007"/>
                    <a:pt x="414528" y="691007"/>
                  </a:cubicBezTo>
                  <a:lnTo>
                    <a:pt x="276479" y="691007"/>
                  </a:lnTo>
                  <a:cubicBezTo>
                    <a:pt x="123825" y="691007"/>
                    <a:pt x="0" y="567182"/>
                    <a:pt x="0" y="414528"/>
                  </a:cubicBezTo>
                  <a:close/>
                </a:path>
              </a:pathLst>
            </a:custGeom>
            <a:solidFill>
              <a:srgbClr val="F444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31" name="Group 26"/>
          <p:cNvGrpSpPr/>
          <p:nvPr/>
        </p:nvGrpSpPr>
        <p:grpSpPr>
          <a:xfrm>
            <a:off x="1078560" y="4466520"/>
            <a:ext cx="344520" cy="430920"/>
            <a:chOff x="1078560" y="4466520"/>
            <a:chExt cx="344520" cy="430920"/>
          </a:xfrm>
        </p:grpSpPr>
        <p:sp>
          <p:nvSpPr>
            <p:cNvPr id="732" name="Freeform 27"/>
            <p:cNvSpPr/>
            <p:nvPr/>
          </p:nvSpPr>
          <p:spPr>
            <a:xfrm>
              <a:off x="1078560" y="4466520"/>
              <a:ext cx="344520" cy="430920"/>
            </a:xfrm>
            <a:custGeom>
              <a:avLst/>
              <a:gdLst>
                <a:gd name="textAreaLeft" fmla="*/ 0 w 344520"/>
                <a:gd name="textAreaRight" fmla="*/ 345600 w 344520"/>
                <a:gd name="textAreaTop" fmla="*/ 0 h 430920"/>
                <a:gd name="textAreaBottom" fmla="*/ 432000 h 430920"/>
              </a:gdLst>
              <a:ahLst/>
              <a:cxnLst/>
              <a:rect l="textAreaLeft" t="textAreaTop" r="textAreaRight" b="textAreaBottom"/>
              <a:pathLst>
                <a:path w="460573" h="575867">
                  <a:moveTo>
                    <a:pt x="0" y="0"/>
                  </a:moveTo>
                  <a:lnTo>
                    <a:pt x="460573" y="0"/>
                  </a:lnTo>
                  <a:lnTo>
                    <a:pt x="460573" y="575867"/>
                  </a:lnTo>
                  <a:lnTo>
                    <a:pt x="0" y="575867"/>
                  </a:lnTo>
                  <a:close/>
                </a:path>
              </a:pathLst>
            </a:custGeom>
            <a:blipFill rotWithShape="0">
              <a:blip r:embed="rId2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733" name="TextBox 28"/>
            <p:cNvSpPr/>
            <p:nvPr/>
          </p:nvSpPr>
          <p:spPr>
            <a:xfrm>
              <a:off x="1078560" y="4466520"/>
              <a:ext cx="344520" cy="43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FFFFFF"/>
                  </a:solidFill>
                  <a:effectLst/>
                  <a:uFillTx/>
                  <a:latin typeface="Fraunces"/>
                  <a:ea typeface="Fraunces"/>
                </a:rPr>
                <a:t>2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34" name="TextBox 29"/>
          <p:cNvSpPr/>
          <p:nvPr/>
        </p:nvSpPr>
        <p:spPr>
          <a:xfrm>
            <a:off x="2403000" y="4493160"/>
            <a:ext cx="554148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No iterative prompt-based refinement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5" name="TextBox 30"/>
          <p:cNvSpPr/>
          <p:nvPr/>
        </p:nvSpPr>
        <p:spPr>
          <a:xfrm>
            <a:off x="2403000" y="4982760"/>
            <a:ext cx="64587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Existing tools don't allow prompt-based design iteration.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36" name="Group 31"/>
          <p:cNvGrpSpPr/>
          <p:nvPr/>
        </p:nvGrpSpPr>
        <p:grpSpPr>
          <a:xfrm>
            <a:off x="1481760" y="6002640"/>
            <a:ext cx="690120" cy="27360"/>
            <a:chOff x="1481760" y="6002640"/>
            <a:chExt cx="690120" cy="27360"/>
          </a:xfrm>
        </p:grpSpPr>
        <p:sp>
          <p:nvSpPr>
            <p:cNvPr id="737" name="Freeform 32"/>
            <p:cNvSpPr/>
            <p:nvPr/>
          </p:nvSpPr>
          <p:spPr>
            <a:xfrm>
              <a:off x="1481760" y="6002640"/>
              <a:ext cx="690120" cy="27360"/>
            </a:xfrm>
            <a:custGeom>
              <a:avLst/>
              <a:gdLst>
                <a:gd name="textAreaLeft" fmla="*/ 0 w 690120"/>
                <a:gd name="textAreaRight" fmla="*/ 691200 w 6901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21385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02335" y="0"/>
                  </a:lnTo>
                  <a:cubicBezTo>
                    <a:pt x="912876" y="0"/>
                    <a:pt x="921385" y="8509"/>
                    <a:pt x="921385" y="19050"/>
                  </a:cubicBezTo>
                  <a:cubicBezTo>
                    <a:pt x="921385" y="29591"/>
                    <a:pt x="912876" y="38100"/>
                    <a:pt x="902335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FF5D5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38" name="Group 33"/>
          <p:cNvGrpSpPr/>
          <p:nvPr/>
        </p:nvGrpSpPr>
        <p:grpSpPr>
          <a:xfrm>
            <a:off x="992160" y="5757840"/>
            <a:ext cx="517320" cy="517320"/>
            <a:chOff x="992160" y="5757840"/>
            <a:chExt cx="517320" cy="517320"/>
          </a:xfrm>
        </p:grpSpPr>
        <p:sp>
          <p:nvSpPr>
            <p:cNvPr id="739" name="Freeform 34"/>
            <p:cNvSpPr/>
            <p:nvPr/>
          </p:nvSpPr>
          <p:spPr>
            <a:xfrm>
              <a:off x="992160" y="5757840"/>
              <a:ext cx="517320" cy="517320"/>
            </a:xfrm>
            <a:custGeom>
              <a:avLst/>
              <a:gdLst>
                <a:gd name="textAreaLeft" fmla="*/ 0 w 517320"/>
                <a:gd name="textAreaRight" fmla="*/ 518400 w 517320"/>
                <a:gd name="textAreaTop" fmla="*/ 0 h 517320"/>
                <a:gd name="textAreaBottom" fmla="*/ 518400 h 517320"/>
              </a:gdLst>
              <a:ahLst/>
              <a:cxnLst/>
              <a:rect l="textAreaLeft" t="textAreaTop" r="textAreaRight" b="textAreaBottom"/>
              <a:pathLst>
                <a:path w="691007" h="691007">
                  <a:moveTo>
                    <a:pt x="0" y="276479"/>
                  </a:moveTo>
                  <a:cubicBezTo>
                    <a:pt x="0" y="123825"/>
                    <a:pt x="123825" y="0"/>
                    <a:pt x="276479" y="0"/>
                  </a:cubicBezTo>
                  <a:lnTo>
                    <a:pt x="414528" y="0"/>
                  </a:lnTo>
                  <a:cubicBezTo>
                    <a:pt x="567182" y="0"/>
                    <a:pt x="691007" y="123825"/>
                    <a:pt x="691007" y="276479"/>
                  </a:cubicBezTo>
                  <a:lnTo>
                    <a:pt x="691007" y="414528"/>
                  </a:lnTo>
                  <a:cubicBezTo>
                    <a:pt x="691007" y="567182"/>
                    <a:pt x="567182" y="691007"/>
                    <a:pt x="414528" y="691007"/>
                  </a:cubicBezTo>
                  <a:lnTo>
                    <a:pt x="276479" y="691007"/>
                  </a:lnTo>
                  <a:cubicBezTo>
                    <a:pt x="123825" y="691007"/>
                    <a:pt x="0" y="567182"/>
                    <a:pt x="0" y="414528"/>
                  </a:cubicBezTo>
                  <a:close/>
                </a:path>
              </a:pathLst>
            </a:custGeom>
            <a:solidFill>
              <a:srgbClr val="F444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40" name="Group 35"/>
          <p:cNvGrpSpPr/>
          <p:nvPr/>
        </p:nvGrpSpPr>
        <p:grpSpPr>
          <a:xfrm>
            <a:off x="1078560" y="5801040"/>
            <a:ext cx="344520" cy="430920"/>
            <a:chOff x="1078560" y="5801040"/>
            <a:chExt cx="344520" cy="430920"/>
          </a:xfrm>
        </p:grpSpPr>
        <p:sp>
          <p:nvSpPr>
            <p:cNvPr id="741" name="Freeform 36"/>
            <p:cNvSpPr/>
            <p:nvPr/>
          </p:nvSpPr>
          <p:spPr>
            <a:xfrm>
              <a:off x="1078560" y="5801040"/>
              <a:ext cx="344520" cy="430920"/>
            </a:xfrm>
            <a:custGeom>
              <a:avLst/>
              <a:gdLst>
                <a:gd name="textAreaLeft" fmla="*/ 0 w 344520"/>
                <a:gd name="textAreaRight" fmla="*/ 345600 w 344520"/>
                <a:gd name="textAreaTop" fmla="*/ 0 h 430920"/>
                <a:gd name="textAreaBottom" fmla="*/ 432000 h 430920"/>
              </a:gdLst>
              <a:ahLst/>
              <a:cxnLst/>
              <a:rect l="textAreaLeft" t="textAreaTop" r="textAreaRight" b="textAreaBottom"/>
              <a:pathLst>
                <a:path w="460573" h="575867">
                  <a:moveTo>
                    <a:pt x="0" y="0"/>
                  </a:moveTo>
                  <a:lnTo>
                    <a:pt x="460573" y="0"/>
                  </a:lnTo>
                  <a:lnTo>
                    <a:pt x="460573" y="575867"/>
                  </a:lnTo>
                  <a:lnTo>
                    <a:pt x="0" y="575867"/>
                  </a:lnTo>
                  <a:close/>
                </a:path>
              </a:pathLst>
            </a:custGeom>
            <a:blipFill rotWithShape="0">
              <a:blip r:embed="rId3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742" name="TextBox 37"/>
            <p:cNvSpPr/>
            <p:nvPr/>
          </p:nvSpPr>
          <p:spPr>
            <a:xfrm>
              <a:off x="1078560" y="5801040"/>
              <a:ext cx="344520" cy="43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FFFFFF"/>
                  </a:solidFill>
                  <a:effectLst/>
                  <a:uFillTx/>
                  <a:latin typeface="Fraunces"/>
                  <a:ea typeface="Fraunces"/>
                </a:rPr>
                <a:t>3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43" name="TextBox 38"/>
          <p:cNvSpPr/>
          <p:nvPr/>
        </p:nvSpPr>
        <p:spPr>
          <a:xfrm>
            <a:off x="2403000" y="5827680"/>
            <a:ext cx="49863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No automatic EBC 2023 validation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4" name="TextBox 39"/>
          <p:cNvSpPr/>
          <p:nvPr/>
        </p:nvSpPr>
        <p:spPr>
          <a:xfrm>
            <a:off x="2403000" y="6317280"/>
            <a:ext cx="645876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Building code checks are entirely manual, error-prone, and slow.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45" name="Group 40"/>
          <p:cNvGrpSpPr/>
          <p:nvPr/>
        </p:nvGrpSpPr>
        <p:grpSpPr>
          <a:xfrm>
            <a:off x="1481760" y="7670880"/>
            <a:ext cx="690120" cy="27360"/>
            <a:chOff x="1481760" y="7670880"/>
            <a:chExt cx="690120" cy="27360"/>
          </a:xfrm>
        </p:grpSpPr>
        <p:sp>
          <p:nvSpPr>
            <p:cNvPr id="746" name="Freeform 41"/>
            <p:cNvSpPr/>
            <p:nvPr/>
          </p:nvSpPr>
          <p:spPr>
            <a:xfrm>
              <a:off x="1481760" y="7670880"/>
              <a:ext cx="690120" cy="27360"/>
            </a:xfrm>
            <a:custGeom>
              <a:avLst/>
              <a:gdLst>
                <a:gd name="textAreaLeft" fmla="*/ 0 w 690120"/>
                <a:gd name="textAreaRight" fmla="*/ 691200 w 6901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21385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02335" y="0"/>
                  </a:lnTo>
                  <a:cubicBezTo>
                    <a:pt x="912876" y="0"/>
                    <a:pt x="921385" y="8509"/>
                    <a:pt x="921385" y="19050"/>
                  </a:cubicBezTo>
                  <a:cubicBezTo>
                    <a:pt x="921385" y="29591"/>
                    <a:pt x="912876" y="38100"/>
                    <a:pt x="902335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FF5D5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47" name="Group 42"/>
          <p:cNvGrpSpPr/>
          <p:nvPr/>
        </p:nvGrpSpPr>
        <p:grpSpPr>
          <a:xfrm>
            <a:off x="992160" y="7426080"/>
            <a:ext cx="517320" cy="517320"/>
            <a:chOff x="992160" y="7426080"/>
            <a:chExt cx="517320" cy="517320"/>
          </a:xfrm>
        </p:grpSpPr>
        <p:sp>
          <p:nvSpPr>
            <p:cNvPr id="748" name="Freeform 43"/>
            <p:cNvSpPr/>
            <p:nvPr/>
          </p:nvSpPr>
          <p:spPr>
            <a:xfrm>
              <a:off x="992160" y="7426080"/>
              <a:ext cx="517320" cy="517320"/>
            </a:xfrm>
            <a:custGeom>
              <a:avLst/>
              <a:gdLst>
                <a:gd name="textAreaLeft" fmla="*/ 0 w 517320"/>
                <a:gd name="textAreaRight" fmla="*/ 518400 w 517320"/>
                <a:gd name="textAreaTop" fmla="*/ 0 h 517320"/>
                <a:gd name="textAreaBottom" fmla="*/ 518400 h 517320"/>
              </a:gdLst>
              <a:ahLst/>
              <a:cxnLst/>
              <a:rect l="textAreaLeft" t="textAreaTop" r="textAreaRight" b="textAreaBottom"/>
              <a:pathLst>
                <a:path w="691007" h="691007">
                  <a:moveTo>
                    <a:pt x="0" y="276479"/>
                  </a:moveTo>
                  <a:cubicBezTo>
                    <a:pt x="0" y="123825"/>
                    <a:pt x="123825" y="0"/>
                    <a:pt x="276479" y="0"/>
                  </a:cubicBezTo>
                  <a:lnTo>
                    <a:pt x="414528" y="0"/>
                  </a:lnTo>
                  <a:cubicBezTo>
                    <a:pt x="567182" y="0"/>
                    <a:pt x="691007" y="123825"/>
                    <a:pt x="691007" y="276479"/>
                  </a:cubicBezTo>
                  <a:lnTo>
                    <a:pt x="691007" y="414528"/>
                  </a:lnTo>
                  <a:cubicBezTo>
                    <a:pt x="691007" y="567182"/>
                    <a:pt x="567182" y="691007"/>
                    <a:pt x="414528" y="691007"/>
                  </a:cubicBezTo>
                  <a:lnTo>
                    <a:pt x="276479" y="691007"/>
                  </a:lnTo>
                  <a:cubicBezTo>
                    <a:pt x="123825" y="691007"/>
                    <a:pt x="0" y="567182"/>
                    <a:pt x="0" y="414528"/>
                  </a:cubicBezTo>
                  <a:close/>
                </a:path>
              </a:pathLst>
            </a:custGeom>
            <a:solidFill>
              <a:srgbClr val="F444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49" name="Group 44"/>
          <p:cNvGrpSpPr/>
          <p:nvPr/>
        </p:nvGrpSpPr>
        <p:grpSpPr>
          <a:xfrm>
            <a:off x="1078560" y="7469280"/>
            <a:ext cx="344520" cy="430920"/>
            <a:chOff x="1078560" y="7469280"/>
            <a:chExt cx="344520" cy="430920"/>
          </a:xfrm>
        </p:grpSpPr>
        <p:sp>
          <p:nvSpPr>
            <p:cNvPr id="750" name="Freeform 45"/>
            <p:cNvSpPr/>
            <p:nvPr/>
          </p:nvSpPr>
          <p:spPr>
            <a:xfrm>
              <a:off x="1078560" y="7469280"/>
              <a:ext cx="344520" cy="430920"/>
            </a:xfrm>
            <a:custGeom>
              <a:avLst/>
              <a:gdLst>
                <a:gd name="textAreaLeft" fmla="*/ 0 w 344520"/>
                <a:gd name="textAreaRight" fmla="*/ 345600 w 344520"/>
                <a:gd name="textAreaTop" fmla="*/ 0 h 430920"/>
                <a:gd name="textAreaBottom" fmla="*/ 432000 h 430920"/>
              </a:gdLst>
              <a:ahLst/>
              <a:cxnLst/>
              <a:rect l="textAreaLeft" t="textAreaTop" r="textAreaRight" b="textAreaBottom"/>
              <a:pathLst>
                <a:path w="460573" h="575867">
                  <a:moveTo>
                    <a:pt x="0" y="0"/>
                  </a:moveTo>
                  <a:lnTo>
                    <a:pt x="460573" y="0"/>
                  </a:lnTo>
                  <a:lnTo>
                    <a:pt x="460573" y="575867"/>
                  </a:lnTo>
                  <a:lnTo>
                    <a:pt x="0" y="575867"/>
                  </a:lnTo>
                  <a:close/>
                </a:path>
              </a:pathLst>
            </a:custGeom>
            <a:blipFill rotWithShape="0">
              <a:blip r:embed="rId4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751" name="TextBox 46"/>
            <p:cNvSpPr/>
            <p:nvPr/>
          </p:nvSpPr>
          <p:spPr>
            <a:xfrm>
              <a:off x="1078560" y="7469280"/>
              <a:ext cx="344520" cy="43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FFFFFF"/>
                  </a:solidFill>
                  <a:effectLst/>
                  <a:uFillTx/>
                  <a:latin typeface="Fraunces"/>
                  <a:ea typeface="Fraunces"/>
                </a:rPr>
                <a:t>4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52" name="TextBox 47"/>
          <p:cNvSpPr/>
          <p:nvPr/>
        </p:nvSpPr>
        <p:spPr>
          <a:xfrm>
            <a:off x="2403000" y="7495920"/>
            <a:ext cx="49305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No Arabic language CAD platform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3" name="TextBox 48"/>
          <p:cNvSpPr/>
          <p:nvPr/>
        </p:nvSpPr>
        <p:spPr>
          <a:xfrm>
            <a:off x="2403000" y="7985520"/>
            <a:ext cx="64587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There is no CAD solution supporting the Arabic language.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54" name="Group 49"/>
          <p:cNvGrpSpPr/>
          <p:nvPr/>
        </p:nvGrpSpPr>
        <p:grpSpPr>
          <a:xfrm>
            <a:off x="1481760" y="9005400"/>
            <a:ext cx="690120" cy="27360"/>
            <a:chOff x="1481760" y="9005400"/>
            <a:chExt cx="690120" cy="27360"/>
          </a:xfrm>
        </p:grpSpPr>
        <p:sp>
          <p:nvSpPr>
            <p:cNvPr id="755" name="Freeform 50"/>
            <p:cNvSpPr/>
            <p:nvPr/>
          </p:nvSpPr>
          <p:spPr>
            <a:xfrm>
              <a:off x="1481760" y="9005400"/>
              <a:ext cx="690120" cy="27360"/>
            </a:xfrm>
            <a:custGeom>
              <a:avLst/>
              <a:gdLst>
                <a:gd name="textAreaLeft" fmla="*/ 0 w 690120"/>
                <a:gd name="textAreaRight" fmla="*/ 691200 w 6901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21385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02335" y="0"/>
                  </a:lnTo>
                  <a:cubicBezTo>
                    <a:pt x="912876" y="0"/>
                    <a:pt x="921385" y="8509"/>
                    <a:pt x="921385" y="19050"/>
                  </a:cubicBezTo>
                  <a:cubicBezTo>
                    <a:pt x="921385" y="29591"/>
                    <a:pt x="912876" y="38100"/>
                    <a:pt x="902335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FF5D5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56" name="Group 51"/>
          <p:cNvGrpSpPr/>
          <p:nvPr/>
        </p:nvGrpSpPr>
        <p:grpSpPr>
          <a:xfrm>
            <a:off x="992160" y="8760600"/>
            <a:ext cx="517320" cy="517320"/>
            <a:chOff x="992160" y="8760600"/>
            <a:chExt cx="517320" cy="517320"/>
          </a:xfrm>
        </p:grpSpPr>
        <p:sp>
          <p:nvSpPr>
            <p:cNvPr id="757" name="Freeform 52"/>
            <p:cNvSpPr/>
            <p:nvPr/>
          </p:nvSpPr>
          <p:spPr>
            <a:xfrm>
              <a:off x="992160" y="8760600"/>
              <a:ext cx="517320" cy="517320"/>
            </a:xfrm>
            <a:custGeom>
              <a:avLst/>
              <a:gdLst>
                <a:gd name="textAreaLeft" fmla="*/ 0 w 517320"/>
                <a:gd name="textAreaRight" fmla="*/ 518400 w 517320"/>
                <a:gd name="textAreaTop" fmla="*/ 0 h 517320"/>
                <a:gd name="textAreaBottom" fmla="*/ 518400 h 517320"/>
              </a:gdLst>
              <a:ahLst/>
              <a:cxnLst/>
              <a:rect l="textAreaLeft" t="textAreaTop" r="textAreaRight" b="textAreaBottom"/>
              <a:pathLst>
                <a:path w="691007" h="691007">
                  <a:moveTo>
                    <a:pt x="0" y="276479"/>
                  </a:moveTo>
                  <a:cubicBezTo>
                    <a:pt x="0" y="123825"/>
                    <a:pt x="123825" y="0"/>
                    <a:pt x="276479" y="0"/>
                  </a:cubicBezTo>
                  <a:lnTo>
                    <a:pt x="414528" y="0"/>
                  </a:lnTo>
                  <a:cubicBezTo>
                    <a:pt x="567182" y="0"/>
                    <a:pt x="691007" y="123825"/>
                    <a:pt x="691007" y="276479"/>
                  </a:cubicBezTo>
                  <a:lnTo>
                    <a:pt x="691007" y="414528"/>
                  </a:lnTo>
                  <a:cubicBezTo>
                    <a:pt x="691007" y="567182"/>
                    <a:pt x="567182" y="691007"/>
                    <a:pt x="414528" y="691007"/>
                  </a:cubicBezTo>
                  <a:lnTo>
                    <a:pt x="276479" y="691007"/>
                  </a:lnTo>
                  <a:cubicBezTo>
                    <a:pt x="123825" y="691007"/>
                    <a:pt x="0" y="567182"/>
                    <a:pt x="0" y="414528"/>
                  </a:cubicBezTo>
                  <a:close/>
                </a:path>
              </a:pathLst>
            </a:custGeom>
            <a:solidFill>
              <a:srgbClr val="F4444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58" name="Group 53"/>
          <p:cNvGrpSpPr/>
          <p:nvPr/>
        </p:nvGrpSpPr>
        <p:grpSpPr>
          <a:xfrm>
            <a:off x="1078560" y="8803800"/>
            <a:ext cx="344520" cy="430920"/>
            <a:chOff x="1078560" y="8803800"/>
            <a:chExt cx="344520" cy="430920"/>
          </a:xfrm>
        </p:grpSpPr>
        <p:sp>
          <p:nvSpPr>
            <p:cNvPr id="759" name="Freeform 54"/>
            <p:cNvSpPr/>
            <p:nvPr/>
          </p:nvSpPr>
          <p:spPr>
            <a:xfrm>
              <a:off x="1078560" y="8803800"/>
              <a:ext cx="344520" cy="430920"/>
            </a:xfrm>
            <a:custGeom>
              <a:avLst/>
              <a:gdLst>
                <a:gd name="textAreaLeft" fmla="*/ 0 w 344520"/>
                <a:gd name="textAreaRight" fmla="*/ 345600 w 344520"/>
                <a:gd name="textAreaTop" fmla="*/ 0 h 430920"/>
                <a:gd name="textAreaBottom" fmla="*/ 432000 h 430920"/>
              </a:gdLst>
              <a:ahLst/>
              <a:cxnLst/>
              <a:rect l="textAreaLeft" t="textAreaTop" r="textAreaRight" b="textAreaBottom"/>
              <a:pathLst>
                <a:path w="460573" h="575867">
                  <a:moveTo>
                    <a:pt x="0" y="0"/>
                  </a:moveTo>
                  <a:lnTo>
                    <a:pt x="460573" y="0"/>
                  </a:lnTo>
                  <a:lnTo>
                    <a:pt x="460573" y="575867"/>
                  </a:lnTo>
                  <a:lnTo>
                    <a:pt x="0" y="575867"/>
                  </a:lnTo>
                  <a:close/>
                </a:path>
              </a:pathLst>
            </a:custGeom>
            <a:blipFill rotWithShape="0">
              <a:blip r:embed="rId5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760" name="TextBox 55"/>
            <p:cNvSpPr/>
            <p:nvPr/>
          </p:nvSpPr>
          <p:spPr>
            <a:xfrm>
              <a:off x="1078560" y="8803800"/>
              <a:ext cx="344520" cy="43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FFFFFF"/>
                  </a:solidFill>
                  <a:effectLst/>
                  <a:uFillTx/>
                  <a:latin typeface="Fraunces"/>
                  <a:ea typeface="Fraunces"/>
                </a:rPr>
                <a:t>5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61" name="TextBox 56"/>
          <p:cNvSpPr/>
          <p:nvPr/>
        </p:nvSpPr>
        <p:spPr>
          <a:xfrm>
            <a:off x="2403000" y="8830440"/>
            <a:ext cx="510984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No open-source local LLM CAD tool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2" name="TextBox 57"/>
          <p:cNvSpPr/>
          <p:nvPr/>
        </p:nvSpPr>
        <p:spPr>
          <a:xfrm>
            <a:off x="11115360" y="2509200"/>
            <a:ext cx="450828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What CadArena Delivers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63" name="Group 58"/>
          <p:cNvGrpSpPr/>
          <p:nvPr/>
        </p:nvGrpSpPr>
        <p:grpSpPr>
          <a:xfrm>
            <a:off x="9693720" y="3089160"/>
            <a:ext cx="27360" cy="6135480"/>
            <a:chOff x="9693720" y="3089160"/>
            <a:chExt cx="27360" cy="6135480"/>
          </a:xfrm>
        </p:grpSpPr>
        <p:sp>
          <p:nvSpPr>
            <p:cNvPr id="764" name="Freeform 59"/>
            <p:cNvSpPr/>
            <p:nvPr/>
          </p:nvSpPr>
          <p:spPr>
            <a:xfrm>
              <a:off x="9693720" y="3089160"/>
              <a:ext cx="27360" cy="6135480"/>
            </a:xfrm>
            <a:custGeom>
              <a:avLst/>
              <a:gdLst>
                <a:gd name="textAreaLeft" fmla="*/ 0 w 27360"/>
                <a:gd name="textAreaRight" fmla="*/ 28440 w 27360"/>
                <a:gd name="textAreaTop" fmla="*/ 0 h 6135480"/>
                <a:gd name="textAreaBottom" fmla="*/ 6136560 h 6135480"/>
              </a:gdLst>
              <a:ahLst/>
              <a:cxnLst/>
              <a:rect l="textAreaLeft" t="textAreaTop" r="textAreaRight" b="textAreaBottom"/>
              <a:pathLst>
                <a:path w="38100" h="8181975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8162925"/>
                  </a:lnTo>
                  <a:cubicBezTo>
                    <a:pt x="38100" y="8173466"/>
                    <a:pt x="29591" y="8181975"/>
                    <a:pt x="19050" y="8181975"/>
                  </a:cubicBezTo>
                  <a:cubicBezTo>
                    <a:pt x="8509" y="8181975"/>
                    <a:pt x="0" y="8173466"/>
                    <a:pt x="0" y="8162925"/>
                  </a:cubicBezTo>
                  <a:close/>
                </a:path>
              </a:pathLst>
            </a:custGeom>
            <a:solidFill>
              <a:srgbClr val="42AF6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3680" tIns="45000" rIns="1368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65" name="Group 60"/>
          <p:cNvGrpSpPr/>
          <p:nvPr/>
        </p:nvGrpSpPr>
        <p:grpSpPr>
          <a:xfrm>
            <a:off x="9924120" y="3333960"/>
            <a:ext cx="690120" cy="27360"/>
            <a:chOff x="9924120" y="3333960"/>
            <a:chExt cx="690120" cy="27360"/>
          </a:xfrm>
        </p:grpSpPr>
        <p:sp>
          <p:nvSpPr>
            <p:cNvPr id="766" name="Freeform 61"/>
            <p:cNvSpPr/>
            <p:nvPr/>
          </p:nvSpPr>
          <p:spPr>
            <a:xfrm>
              <a:off x="9924120" y="3333960"/>
              <a:ext cx="690120" cy="27360"/>
            </a:xfrm>
            <a:custGeom>
              <a:avLst/>
              <a:gdLst>
                <a:gd name="textAreaLeft" fmla="*/ 0 w 690120"/>
                <a:gd name="textAreaRight" fmla="*/ 691200 w 6901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21385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02335" y="0"/>
                  </a:lnTo>
                  <a:cubicBezTo>
                    <a:pt x="912876" y="0"/>
                    <a:pt x="921385" y="8509"/>
                    <a:pt x="921385" y="19050"/>
                  </a:cubicBezTo>
                  <a:cubicBezTo>
                    <a:pt x="921385" y="29591"/>
                    <a:pt x="912876" y="38100"/>
                    <a:pt x="902335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42AF6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67" name="Group 62"/>
          <p:cNvGrpSpPr/>
          <p:nvPr/>
        </p:nvGrpSpPr>
        <p:grpSpPr>
          <a:xfrm>
            <a:off x="9434520" y="3089160"/>
            <a:ext cx="517320" cy="517320"/>
            <a:chOff x="9434520" y="3089160"/>
            <a:chExt cx="517320" cy="517320"/>
          </a:xfrm>
        </p:grpSpPr>
        <p:sp>
          <p:nvSpPr>
            <p:cNvPr id="768" name="Freeform 63"/>
            <p:cNvSpPr/>
            <p:nvPr/>
          </p:nvSpPr>
          <p:spPr>
            <a:xfrm>
              <a:off x="9434520" y="3089160"/>
              <a:ext cx="517320" cy="517320"/>
            </a:xfrm>
            <a:custGeom>
              <a:avLst/>
              <a:gdLst>
                <a:gd name="textAreaLeft" fmla="*/ 0 w 517320"/>
                <a:gd name="textAreaRight" fmla="*/ 518400 w 517320"/>
                <a:gd name="textAreaTop" fmla="*/ 0 h 517320"/>
                <a:gd name="textAreaBottom" fmla="*/ 518400 h 517320"/>
              </a:gdLst>
              <a:ahLst/>
              <a:cxnLst/>
              <a:rect l="textAreaLeft" t="textAreaTop" r="textAreaRight" b="textAreaBottom"/>
              <a:pathLst>
                <a:path w="691007" h="691007">
                  <a:moveTo>
                    <a:pt x="0" y="276479"/>
                  </a:moveTo>
                  <a:cubicBezTo>
                    <a:pt x="0" y="123825"/>
                    <a:pt x="123825" y="0"/>
                    <a:pt x="276479" y="0"/>
                  </a:cubicBezTo>
                  <a:lnTo>
                    <a:pt x="414528" y="0"/>
                  </a:lnTo>
                  <a:cubicBezTo>
                    <a:pt x="567182" y="0"/>
                    <a:pt x="691007" y="123825"/>
                    <a:pt x="691007" y="276479"/>
                  </a:cubicBezTo>
                  <a:lnTo>
                    <a:pt x="691007" y="414528"/>
                  </a:lnTo>
                  <a:cubicBezTo>
                    <a:pt x="691007" y="567182"/>
                    <a:pt x="567182" y="691007"/>
                    <a:pt x="414528" y="691007"/>
                  </a:cubicBezTo>
                  <a:lnTo>
                    <a:pt x="276479" y="691007"/>
                  </a:lnTo>
                  <a:cubicBezTo>
                    <a:pt x="123825" y="691007"/>
                    <a:pt x="0" y="567182"/>
                    <a:pt x="0" y="414528"/>
                  </a:cubicBezTo>
                  <a:close/>
                </a:path>
              </a:pathLst>
            </a:custGeom>
            <a:solidFill>
              <a:srgbClr val="5CC97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69" name="Group 64"/>
          <p:cNvGrpSpPr/>
          <p:nvPr/>
        </p:nvGrpSpPr>
        <p:grpSpPr>
          <a:xfrm>
            <a:off x="9520920" y="3132360"/>
            <a:ext cx="344520" cy="430920"/>
            <a:chOff x="9520920" y="3132360"/>
            <a:chExt cx="344520" cy="430920"/>
          </a:xfrm>
        </p:grpSpPr>
        <p:sp>
          <p:nvSpPr>
            <p:cNvPr id="770" name="Freeform 65"/>
            <p:cNvSpPr/>
            <p:nvPr/>
          </p:nvSpPr>
          <p:spPr>
            <a:xfrm>
              <a:off x="9520920" y="3132360"/>
              <a:ext cx="344520" cy="430920"/>
            </a:xfrm>
            <a:custGeom>
              <a:avLst/>
              <a:gdLst>
                <a:gd name="textAreaLeft" fmla="*/ 0 w 344520"/>
                <a:gd name="textAreaRight" fmla="*/ 345600 w 344520"/>
                <a:gd name="textAreaTop" fmla="*/ 0 h 430920"/>
                <a:gd name="textAreaBottom" fmla="*/ 432000 h 430920"/>
              </a:gdLst>
              <a:ahLst/>
              <a:cxnLst/>
              <a:rect l="textAreaLeft" t="textAreaTop" r="textAreaRight" b="textAreaBottom"/>
              <a:pathLst>
                <a:path w="460573" h="575867">
                  <a:moveTo>
                    <a:pt x="0" y="0"/>
                  </a:moveTo>
                  <a:lnTo>
                    <a:pt x="460573" y="0"/>
                  </a:lnTo>
                  <a:lnTo>
                    <a:pt x="460573" y="575867"/>
                  </a:lnTo>
                  <a:lnTo>
                    <a:pt x="0" y="575867"/>
                  </a:lnTo>
                  <a:close/>
                </a:path>
              </a:pathLst>
            </a:custGeom>
            <a:blipFill rotWithShape="0">
              <a:blip r:embed="rId6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771" name="TextBox 66"/>
            <p:cNvSpPr/>
            <p:nvPr/>
          </p:nvSpPr>
          <p:spPr>
            <a:xfrm>
              <a:off x="9520920" y="3132360"/>
              <a:ext cx="344520" cy="43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000000"/>
                  </a:solidFill>
                  <a:effectLst/>
                  <a:uFillTx/>
                  <a:latin typeface="Fraunces"/>
                  <a:ea typeface="Fraunces"/>
                </a:rPr>
                <a:t>1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72" name="TextBox 67"/>
          <p:cNvSpPr/>
          <p:nvPr/>
        </p:nvSpPr>
        <p:spPr>
          <a:xfrm>
            <a:off x="10845360" y="3158640"/>
            <a:ext cx="4698720" cy="34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Prompt → DXF in Under 5 Seconds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3" name="TextBox 68"/>
          <p:cNvSpPr/>
          <p:nvPr/>
        </p:nvSpPr>
        <p:spPr>
          <a:xfrm>
            <a:off x="10845360" y="3714480"/>
            <a:ext cx="64587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Real-time natural language to DXF conversion.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74" name="Group 69"/>
          <p:cNvGrpSpPr/>
          <p:nvPr/>
        </p:nvGrpSpPr>
        <p:grpSpPr>
          <a:xfrm>
            <a:off x="9924120" y="5028120"/>
            <a:ext cx="690120" cy="27360"/>
            <a:chOff x="9924120" y="5028120"/>
            <a:chExt cx="690120" cy="27360"/>
          </a:xfrm>
        </p:grpSpPr>
        <p:sp>
          <p:nvSpPr>
            <p:cNvPr id="775" name="Freeform 70"/>
            <p:cNvSpPr/>
            <p:nvPr/>
          </p:nvSpPr>
          <p:spPr>
            <a:xfrm>
              <a:off x="9924120" y="5028120"/>
              <a:ext cx="690120" cy="27360"/>
            </a:xfrm>
            <a:custGeom>
              <a:avLst/>
              <a:gdLst>
                <a:gd name="textAreaLeft" fmla="*/ 0 w 690120"/>
                <a:gd name="textAreaRight" fmla="*/ 691200 w 6901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21385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02335" y="0"/>
                  </a:lnTo>
                  <a:cubicBezTo>
                    <a:pt x="912876" y="0"/>
                    <a:pt x="921385" y="8509"/>
                    <a:pt x="921385" y="19050"/>
                  </a:cubicBezTo>
                  <a:cubicBezTo>
                    <a:pt x="921385" y="29591"/>
                    <a:pt x="912876" y="38100"/>
                    <a:pt x="902335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42AF6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76" name="Group 71"/>
          <p:cNvGrpSpPr/>
          <p:nvPr/>
        </p:nvGrpSpPr>
        <p:grpSpPr>
          <a:xfrm>
            <a:off x="9434520" y="4783320"/>
            <a:ext cx="517320" cy="517320"/>
            <a:chOff x="9434520" y="4783320"/>
            <a:chExt cx="517320" cy="517320"/>
          </a:xfrm>
        </p:grpSpPr>
        <p:sp>
          <p:nvSpPr>
            <p:cNvPr id="777" name="Freeform 72"/>
            <p:cNvSpPr/>
            <p:nvPr/>
          </p:nvSpPr>
          <p:spPr>
            <a:xfrm>
              <a:off x="9434520" y="4783320"/>
              <a:ext cx="517320" cy="517320"/>
            </a:xfrm>
            <a:custGeom>
              <a:avLst/>
              <a:gdLst>
                <a:gd name="textAreaLeft" fmla="*/ 0 w 517320"/>
                <a:gd name="textAreaRight" fmla="*/ 518400 w 517320"/>
                <a:gd name="textAreaTop" fmla="*/ 0 h 517320"/>
                <a:gd name="textAreaBottom" fmla="*/ 518400 h 517320"/>
              </a:gdLst>
              <a:ahLst/>
              <a:cxnLst/>
              <a:rect l="textAreaLeft" t="textAreaTop" r="textAreaRight" b="textAreaBottom"/>
              <a:pathLst>
                <a:path w="691007" h="691007">
                  <a:moveTo>
                    <a:pt x="0" y="276479"/>
                  </a:moveTo>
                  <a:cubicBezTo>
                    <a:pt x="0" y="123825"/>
                    <a:pt x="123825" y="0"/>
                    <a:pt x="276479" y="0"/>
                  </a:cubicBezTo>
                  <a:lnTo>
                    <a:pt x="414528" y="0"/>
                  </a:lnTo>
                  <a:cubicBezTo>
                    <a:pt x="567182" y="0"/>
                    <a:pt x="691007" y="123825"/>
                    <a:pt x="691007" y="276479"/>
                  </a:cubicBezTo>
                  <a:lnTo>
                    <a:pt x="691007" y="414528"/>
                  </a:lnTo>
                  <a:cubicBezTo>
                    <a:pt x="691007" y="567182"/>
                    <a:pt x="567182" y="691007"/>
                    <a:pt x="414528" y="691007"/>
                  </a:cubicBezTo>
                  <a:lnTo>
                    <a:pt x="276479" y="691007"/>
                  </a:lnTo>
                  <a:cubicBezTo>
                    <a:pt x="123825" y="691007"/>
                    <a:pt x="0" y="567182"/>
                    <a:pt x="0" y="414528"/>
                  </a:cubicBezTo>
                  <a:close/>
                </a:path>
              </a:pathLst>
            </a:custGeom>
            <a:solidFill>
              <a:srgbClr val="5CC97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78" name="Group 73"/>
          <p:cNvGrpSpPr/>
          <p:nvPr/>
        </p:nvGrpSpPr>
        <p:grpSpPr>
          <a:xfrm>
            <a:off x="9520920" y="4826520"/>
            <a:ext cx="344520" cy="430920"/>
            <a:chOff x="9520920" y="4826520"/>
            <a:chExt cx="344520" cy="430920"/>
          </a:xfrm>
        </p:grpSpPr>
        <p:sp>
          <p:nvSpPr>
            <p:cNvPr id="779" name="Freeform 74"/>
            <p:cNvSpPr/>
            <p:nvPr/>
          </p:nvSpPr>
          <p:spPr>
            <a:xfrm>
              <a:off x="9520920" y="4826520"/>
              <a:ext cx="344520" cy="430920"/>
            </a:xfrm>
            <a:custGeom>
              <a:avLst/>
              <a:gdLst>
                <a:gd name="textAreaLeft" fmla="*/ 0 w 344520"/>
                <a:gd name="textAreaRight" fmla="*/ 345600 w 344520"/>
                <a:gd name="textAreaTop" fmla="*/ 0 h 430920"/>
                <a:gd name="textAreaBottom" fmla="*/ 432000 h 430920"/>
              </a:gdLst>
              <a:ahLst/>
              <a:cxnLst/>
              <a:rect l="textAreaLeft" t="textAreaTop" r="textAreaRight" b="textAreaBottom"/>
              <a:pathLst>
                <a:path w="460573" h="575867">
                  <a:moveTo>
                    <a:pt x="0" y="0"/>
                  </a:moveTo>
                  <a:lnTo>
                    <a:pt x="460573" y="0"/>
                  </a:lnTo>
                  <a:lnTo>
                    <a:pt x="460573" y="575867"/>
                  </a:lnTo>
                  <a:lnTo>
                    <a:pt x="0" y="575867"/>
                  </a:lnTo>
                  <a:close/>
                </a:path>
              </a:pathLst>
            </a:custGeom>
            <a:blipFill rotWithShape="0">
              <a:blip r:embed="rId7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780" name="TextBox 75"/>
            <p:cNvSpPr/>
            <p:nvPr/>
          </p:nvSpPr>
          <p:spPr>
            <a:xfrm>
              <a:off x="9520920" y="4826520"/>
              <a:ext cx="344520" cy="43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000000"/>
                  </a:solidFill>
                  <a:effectLst/>
                  <a:uFillTx/>
                  <a:latin typeface="Fraunces"/>
                  <a:ea typeface="Fraunces"/>
                </a:rPr>
                <a:t>2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81" name="TextBox 76"/>
          <p:cNvSpPr/>
          <p:nvPr/>
        </p:nvSpPr>
        <p:spPr>
          <a:xfrm>
            <a:off x="10845360" y="4853160"/>
            <a:ext cx="52473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Full iterative chat-based refinement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2" name="TextBox 77"/>
          <p:cNvSpPr/>
          <p:nvPr/>
        </p:nvSpPr>
        <p:spPr>
          <a:xfrm>
            <a:off x="10845360" y="5342760"/>
            <a:ext cx="64587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Design modifications seamlessly via chat interface.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83" name="Group 78"/>
          <p:cNvGrpSpPr/>
          <p:nvPr/>
        </p:nvGrpSpPr>
        <p:grpSpPr>
          <a:xfrm>
            <a:off x="9924120" y="6362640"/>
            <a:ext cx="690120" cy="27360"/>
            <a:chOff x="9924120" y="6362640"/>
            <a:chExt cx="690120" cy="27360"/>
          </a:xfrm>
        </p:grpSpPr>
        <p:sp>
          <p:nvSpPr>
            <p:cNvPr id="784" name="Freeform 79"/>
            <p:cNvSpPr/>
            <p:nvPr/>
          </p:nvSpPr>
          <p:spPr>
            <a:xfrm>
              <a:off x="9924120" y="6362640"/>
              <a:ext cx="690120" cy="27360"/>
            </a:xfrm>
            <a:custGeom>
              <a:avLst/>
              <a:gdLst>
                <a:gd name="textAreaLeft" fmla="*/ 0 w 690120"/>
                <a:gd name="textAreaRight" fmla="*/ 691200 w 6901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21385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02335" y="0"/>
                  </a:lnTo>
                  <a:cubicBezTo>
                    <a:pt x="912876" y="0"/>
                    <a:pt x="921385" y="8509"/>
                    <a:pt x="921385" y="19050"/>
                  </a:cubicBezTo>
                  <a:cubicBezTo>
                    <a:pt x="921385" y="29591"/>
                    <a:pt x="912876" y="38100"/>
                    <a:pt x="902335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42AF6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85" name="Group 80"/>
          <p:cNvGrpSpPr/>
          <p:nvPr/>
        </p:nvGrpSpPr>
        <p:grpSpPr>
          <a:xfrm>
            <a:off x="9434520" y="6117840"/>
            <a:ext cx="517320" cy="517320"/>
            <a:chOff x="9434520" y="6117840"/>
            <a:chExt cx="517320" cy="517320"/>
          </a:xfrm>
        </p:grpSpPr>
        <p:sp>
          <p:nvSpPr>
            <p:cNvPr id="786" name="Freeform 81"/>
            <p:cNvSpPr/>
            <p:nvPr/>
          </p:nvSpPr>
          <p:spPr>
            <a:xfrm>
              <a:off x="9434520" y="6117840"/>
              <a:ext cx="517320" cy="517320"/>
            </a:xfrm>
            <a:custGeom>
              <a:avLst/>
              <a:gdLst>
                <a:gd name="textAreaLeft" fmla="*/ 0 w 517320"/>
                <a:gd name="textAreaRight" fmla="*/ 518400 w 517320"/>
                <a:gd name="textAreaTop" fmla="*/ 0 h 517320"/>
                <a:gd name="textAreaBottom" fmla="*/ 518400 h 517320"/>
              </a:gdLst>
              <a:ahLst/>
              <a:cxnLst/>
              <a:rect l="textAreaLeft" t="textAreaTop" r="textAreaRight" b="textAreaBottom"/>
              <a:pathLst>
                <a:path w="691007" h="691007">
                  <a:moveTo>
                    <a:pt x="0" y="276479"/>
                  </a:moveTo>
                  <a:cubicBezTo>
                    <a:pt x="0" y="123825"/>
                    <a:pt x="123825" y="0"/>
                    <a:pt x="276479" y="0"/>
                  </a:cubicBezTo>
                  <a:lnTo>
                    <a:pt x="414528" y="0"/>
                  </a:lnTo>
                  <a:cubicBezTo>
                    <a:pt x="567182" y="0"/>
                    <a:pt x="691007" y="123825"/>
                    <a:pt x="691007" y="276479"/>
                  </a:cubicBezTo>
                  <a:lnTo>
                    <a:pt x="691007" y="414528"/>
                  </a:lnTo>
                  <a:cubicBezTo>
                    <a:pt x="691007" y="567182"/>
                    <a:pt x="567182" y="691007"/>
                    <a:pt x="414528" y="691007"/>
                  </a:cubicBezTo>
                  <a:lnTo>
                    <a:pt x="276479" y="691007"/>
                  </a:lnTo>
                  <a:cubicBezTo>
                    <a:pt x="123825" y="691007"/>
                    <a:pt x="0" y="567182"/>
                    <a:pt x="0" y="414528"/>
                  </a:cubicBezTo>
                  <a:close/>
                </a:path>
              </a:pathLst>
            </a:custGeom>
            <a:solidFill>
              <a:srgbClr val="5CC97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87" name="Group 82"/>
          <p:cNvGrpSpPr/>
          <p:nvPr/>
        </p:nvGrpSpPr>
        <p:grpSpPr>
          <a:xfrm>
            <a:off x="9520920" y="6161040"/>
            <a:ext cx="344520" cy="430920"/>
            <a:chOff x="9520920" y="6161040"/>
            <a:chExt cx="344520" cy="430920"/>
          </a:xfrm>
        </p:grpSpPr>
        <p:sp>
          <p:nvSpPr>
            <p:cNvPr id="788" name="Freeform 83"/>
            <p:cNvSpPr/>
            <p:nvPr/>
          </p:nvSpPr>
          <p:spPr>
            <a:xfrm>
              <a:off x="9520920" y="6161040"/>
              <a:ext cx="344520" cy="430920"/>
            </a:xfrm>
            <a:custGeom>
              <a:avLst/>
              <a:gdLst>
                <a:gd name="textAreaLeft" fmla="*/ 0 w 344520"/>
                <a:gd name="textAreaRight" fmla="*/ 345600 w 344520"/>
                <a:gd name="textAreaTop" fmla="*/ 0 h 430920"/>
                <a:gd name="textAreaBottom" fmla="*/ 432000 h 430920"/>
              </a:gdLst>
              <a:ahLst/>
              <a:cxnLst/>
              <a:rect l="textAreaLeft" t="textAreaTop" r="textAreaRight" b="textAreaBottom"/>
              <a:pathLst>
                <a:path w="460573" h="575867">
                  <a:moveTo>
                    <a:pt x="0" y="0"/>
                  </a:moveTo>
                  <a:lnTo>
                    <a:pt x="460573" y="0"/>
                  </a:lnTo>
                  <a:lnTo>
                    <a:pt x="460573" y="575867"/>
                  </a:lnTo>
                  <a:lnTo>
                    <a:pt x="0" y="575867"/>
                  </a:lnTo>
                  <a:close/>
                </a:path>
              </a:pathLst>
            </a:custGeom>
            <a:blipFill rotWithShape="0">
              <a:blip r:embed="rId8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789" name="TextBox 84"/>
            <p:cNvSpPr/>
            <p:nvPr/>
          </p:nvSpPr>
          <p:spPr>
            <a:xfrm>
              <a:off x="9520920" y="6161040"/>
              <a:ext cx="344520" cy="43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000000"/>
                  </a:solidFill>
                  <a:effectLst/>
                  <a:uFillTx/>
                  <a:latin typeface="Fraunces"/>
                  <a:ea typeface="Fraunces"/>
                </a:rPr>
                <a:t>3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90" name="TextBox 85"/>
          <p:cNvSpPr/>
          <p:nvPr/>
        </p:nvSpPr>
        <p:spPr>
          <a:xfrm>
            <a:off x="10845360" y="6187320"/>
            <a:ext cx="461304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Automatic EBC 2023 Validation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1" name="TextBox 86"/>
          <p:cNvSpPr/>
          <p:nvPr/>
        </p:nvSpPr>
        <p:spPr>
          <a:xfrm>
            <a:off x="10845360" y="6677280"/>
            <a:ext cx="64587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Built-in, instant compliance checks against local codes.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92" name="Group 87"/>
          <p:cNvGrpSpPr/>
          <p:nvPr/>
        </p:nvGrpSpPr>
        <p:grpSpPr>
          <a:xfrm>
            <a:off x="9924120" y="7696800"/>
            <a:ext cx="690120" cy="27360"/>
            <a:chOff x="9924120" y="7696800"/>
            <a:chExt cx="690120" cy="27360"/>
          </a:xfrm>
        </p:grpSpPr>
        <p:sp>
          <p:nvSpPr>
            <p:cNvPr id="793" name="Freeform 88"/>
            <p:cNvSpPr/>
            <p:nvPr/>
          </p:nvSpPr>
          <p:spPr>
            <a:xfrm>
              <a:off x="9924120" y="7696800"/>
              <a:ext cx="690120" cy="27360"/>
            </a:xfrm>
            <a:custGeom>
              <a:avLst/>
              <a:gdLst>
                <a:gd name="textAreaLeft" fmla="*/ 0 w 690120"/>
                <a:gd name="textAreaRight" fmla="*/ 691200 w 6901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21385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02335" y="0"/>
                  </a:lnTo>
                  <a:cubicBezTo>
                    <a:pt x="912876" y="0"/>
                    <a:pt x="921385" y="8509"/>
                    <a:pt x="921385" y="19050"/>
                  </a:cubicBezTo>
                  <a:cubicBezTo>
                    <a:pt x="921385" y="29591"/>
                    <a:pt x="912876" y="38100"/>
                    <a:pt x="902335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42AF6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94" name="Group 89"/>
          <p:cNvGrpSpPr/>
          <p:nvPr/>
        </p:nvGrpSpPr>
        <p:grpSpPr>
          <a:xfrm>
            <a:off x="9434520" y="7452000"/>
            <a:ext cx="517320" cy="517320"/>
            <a:chOff x="9434520" y="7452000"/>
            <a:chExt cx="517320" cy="517320"/>
          </a:xfrm>
        </p:grpSpPr>
        <p:sp>
          <p:nvSpPr>
            <p:cNvPr id="795" name="Freeform 90"/>
            <p:cNvSpPr/>
            <p:nvPr/>
          </p:nvSpPr>
          <p:spPr>
            <a:xfrm>
              <a:off x="9434520" y="7452000"/>
              <a:ext cx="517320" cy="517320"/>
            </a:xfrm>
            <a:custGeom>
              <a:avLst/>
              <a:gdLst>
                <a:gd name="textAreaLeft" fmla="*/ 0 w 517320"/>
                <a:gd name="textAreaRight" fmla="*/ 518400 w 517320"/>
                <a:gd name="textAreaTop" fmla="*/ 0 h 517320"/>
                <a:gd name="textAreaBottom" fmla="*/ 518400 h 517320"/>
              </a:gdLst>
              <a:ahLst/>
              <a:cxnLst/>
              <a:rect l="textAreaLeft" t="textAreaTop" r="textAreaRight" b="textAreaBottom"/>
              <a:pathLst>
                <a:path w="691007" h="691007">
                  <a:moveTo>
                    <a:pt x="0" y="276479"/>
                  </a:moveTo>
                  <a:cubicBezTo>
                    <a:pt x="0" y="123825"/>
                    <a:pt x="123825" y="0"/>
                    <a:pt x="276479" y="0"/>
                  </a:cubicBezTo>
                  <a:lnTo>
                    <a:pt x="414528" y="0"/>
                  </a:lnTo>
                  <a:cubicBezTo>
                    <a:pt x="567182" y="0"/>
                    <a:pt x="691007" y="123825"/>
                    <a:pt x="691007" y="276479"/>
                  </a:cubicBezTo>
                  <a:lnTo>
                    <a:pt x="691007" y="414528"/>
                  </a:lnTo>
                  <a:cubicBezTo>
                    <a:pt x="691007" y="567182"/>
                    <a:pt x="567182" y="691007"/>
                    <a:pt x="414528" y="691007"/>
                  </a:cubicBezTo>
                  <a:lnTo>
                    <a:pt x="276479" y="691007"/>
                  </a:lnTo>
                  <a:cubicBezTo>
                    <a:pt x="123825" y="691007"/>
                    <a:pt x="0" y="567182"/>
                    <a:pt x="0" y="414528"/>
                  </a:cubicBezTo>
                  <a:close/>
                </a:path>
              </a:pathLst>
            </a:custGeom>
            <a:solidFill>
              <a:srgbClr val="5CC97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796" name="Group 91"/>
          <p:cNvGrpSpPr/>
          <p:nvPr/>
        </p:nvGrpSpPr>
        <p:grpSpPr>
          <a:xfrm>
            <a:off x="9520920" y="7495200"/>
            <a:ext cx="344520" cy="430920"/>
            <a:chOff x="9520920" y="7495200"/>
            <a:chExt cx="344520" cy="430920"/>
          </a:xfrm>
        </p:grpSpPr>
        <p:sp>
          <p:nvSpPr>
            <p:cNvPr id="797" name="Freeform 92"/>
            <p:cNvSpPr/>
            <p:nvPr/>
          </p:nvSpPr>
          <p:spPr>
            <a:xfrm>
              <a:off x="9520920" y="7495200"/>
              <a:ext cx="344520" cy="430920"/>
            </a:xfrm>
            <a:custGeom>
              <a:avLst/>
              <a:gdLst>
                <a:gd name="textAreaLeft" fmla="*/ 0 w 344520"/>
                <a:gd name="textAreaRight" fmla="*/ 345600 w 344520"/>
                <a:gd name="textAreaTop" fmla="*/ 0 h 430920"/>
                <a:gd name="textAreaBottom" fmla="*/ 432000 h 430920"/>
              </a:gdLst>
              <a:ahLst/>
              <a:cxnLst/>
              <a:rect l="textAreaLeft" t="textAreaTop" r="textAreaRight" b="textAreaBottom"/>
              <a:pathLst>
                <a:path w="460573" h="575867">
                  <a:moveTo>
                    <a:pt x="0" y="0"/>
                  </a:moveTo>
                  <a:lnTo>
                    <a:pt x="460573" y="0"/>
                  </a:lnTo>
                  <a:lnTo>
                    <a:pt x="460573" y="575867"/>
                  </a:lnTo>
                  <a:lnTo>
                    <a:pt x="0" y="575867"/>
                  </a:lnTo>
                  <a:close/>
                </a:path>
              </a:pathLst>
            </a:custGeom>
            <a:blipFill rotWithShape="0">
              <a:blip r:embed="rId9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798" name="TextBox 93"/>
            <p:cNvSpPr/>
            <p:nvPr/>
          </p:nvSpPr>
          <p:spPr>
            <a:xfrm>
              <a:off x="9520920" y="7495200"/>
              <a:ext cx="344520" cy="43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000000"/>
                  </a:solidFill>
                  <a:effectLst/>
                  <a:uFillTx/>
                  <a:latin typeface="Fraunces"/>
                  <a:ea typeface="Fraunces"/>
                </a:rPr>
                <a:t>4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99" name="TextBox 94"/>
          <p:cNvSpPr/>
          <p:nvPr/>
        </p:nvSpPr>
        <p:spPr>
          <a:xfrm>
            <a:off x="10845360" y="7521840"/>
            <a:ext cx="28785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Bilingual Support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0" name="TextBox 95"/>
          <p:cNvSpPr/>
          <p:nvPr/>
        </p:nvSpPr>
        <p:spPr>
          <a:xfrm>
            <a:off x="10845360" y="8011440"/>
            <a:ext cx="64587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Comprehensive support for both Arabic and English input.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801" name="Group 96"/>
          <p:cNvGrpSpPr/>
          <p:nvPr/>
        </p:nvGrpSpPr>
        <p:grpSpPr>
          <a:xfrm>
            <a:off x="9924120" y="9031320"/>
            <a:ext cx="690120" cy="27360"/>
            <a:chOff x="9924120" y="9031320"/>
            <a:chExt cx="690120" cy="27360"/>
          </a:xfrm>
        </p:grpSpPr>
        <p:sp>
          <p:nvSpPr>
            <p:cNvPr id="802" name="Freeform 97"/>
            <p:cNvSpPr/>
            <p:nvPr/>
          </p:nvSpPr>
          <p:spPr>
            <a:xfrm>
              <a:off x="9924120" y="9031320"/>
              <a:ext cx="690120" cy="27360"/>
            </a:xfrm>
            <a:custGeom>
              <a:avLst/>
              <a:gdLst>
                <a:gd name="textAreaLeft" fmla="*/ 0 w 690120"/>
                <a:gd name="textAreaRight" fmla="*/ 691200 w 6901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921385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902335" y="0"/>
                  </a:lnTo>
                  <a:cubicBezTo>
                    <a:pt x="912876" y="0"/>
                    <a:pt x="921385" y="8509"/>
                    <a:pt x="921385" y="19050"/>
                  </a:cubicBezTo>
                  <a:cubicBezTo>
                    <a:pt x="921385" y="29591"/>
                    <a:pt x="912876" y="38100"/>
                    <a:pt x="902335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42AF6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03" name="Group 98"/>
          <p:cNvGrpSpPr/>
          <p:nvPr/>
        </p:nvGrpSpPr>
        <p:grpSpPr>
          <a:xfrm>
            <a:off x="9434520" y="8786520"/>
            <a:ext cx="517320" cy="517320"/>
            <a:chOff x="9434520" y="8786520"/>
            <a:chExt cx="517320" cy="517320"/>
          </a:xfrm>
        </p:grpSpPr>
        <p:sp>
          <p:nvSpPr>
            <p:cNvPr id="804" name="Freeform 99"/>
            <p:cNvSpPr/>
            <p:nvPr/>
          </p:nvSpPr>
          <p:spPr>
            <a:xfrm>
              <a:off x="9434520" y="8786520"/>
              <a:ext cx="517320" cy="517320"/>
            </a:xfrm>
            <a:custGeom>
              <a:avLst/>
              <a:gdLst>
                <a:gd name="textAreaLeft" fmla="*/ 0 w 517320"/>
                <a:gd name="textAreaRight" fmla="*/ 518400 w 517320"/>
                <a:gd name="textAreaTop" fmla="*/ 0 h 517320"/>
                <a:gd name="textAreaBottom" fmla="*/ 518400 h 517320"/>
              </a:gdLst>
              <a:ahLst/>
              <a:cxnLst/>
              <a:rect l="textAreaLeft" t="textAreaTop" r="textAreaRight" b="textAreaBottom"/>
              <a:pathLst>
                <a:path w="691007" h="691007">
                  <a:moveTo>
                    <a:pt x="0" y="276479"/>
                  </a:moveTo>
                  <a:cubicBezTo>
                    <a:pt x="0" y="123825"/>
                    <a:pt x="123825" y="0"/>
                    <a:pt x="276479" y="0"/>
                  </a:cubicBezTo>
                  <a:lnTo>
                    <a:pt x="414528" y="0"/>
                  </a:lnTo>
                  <a:cubicBezTo>
                    <a:pt x="567182" y="0"/>
                    <a:pt x="691007" y="123825"/>
                    <a:pt x="691007" y="276479"/>
                  </a:cubicBezTo>
                  <a:lnTo>
                    <a:pt x="691007" y="414528"/>
                  </a:lnTo>
                  <a:cubicBezTo>
                    <a:pt x="691007" y="567182"/>
                    <a:pt x="567182" y="691007"/>
                    <a:pt x="414528" y="691007"/>
                  </a:cubicBezTo>
                  <a:lnTo>
                    <a:pt x="276479" y="691007"/>
                  </a:lnTo>
                  <a:cubicBezTo>
                    <a:pt x="123825" y="691007"/>
                    <a:pt x="0" y="567182"/>
                    <a:pt x="0" y="414528"/>
                  </a:cubicBezTo>
                  <a:close/>
                </a:path>
              </a:pathLst>
            </a:custGeom>
            <a:solidFill>
              <a:srgbClr val="5CC97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05" name="Group 100"/>
          <p:cNvGrpSpPr/>
          <p:nvPr/>
        </p:nvGrpSpPr>
        <p:grpSpPr>
          <a:xfrm>
            <a:off x="9520920" y="8829720"/>
            <a:ext cx="344520" cy="430920"/>
            <a:chOff x="9520920" y="8829720"/>
            <a:chExt cx="344520" cy="430920"/>
          </a:xfrm>
        </p:grpSpPr>
        <p:sp>
          <p:nvSpPr>
            <p:cNvPr id="806" name="Freeform 101"/>
            <p:cNvSpPr/>
            <p:nvPr/>
          </p:nvSpPr>
          <p:spPr>
            <a:xfrm>
              <a:off x="9520920" y="8829720"/>
              <a:ext cx="344520" cy="430920"/>
            </a:xfrm>
            <a:custGeom>
              <a:avLst/>
              <a:gdLst>
                <a:gd name="textAreaLeft" fmla="*/ 0 w 344520"/>
                <a:gd name="textAreaRight" fmla="*/ 345600 w 344520"/>
                <a:gd name="textAreaTop" fmla="*/ 0 h 430920"/>
                <a:gd name="textAreaBottom" fmla="*/ 432000 h 430920"/>
              </a:gdLst>
              <a:ahLst/>
              <a:cxnLst/>
              <a:rect l="textAreaLeft" t="textAreaTop" r="textAreaRight" b="textAreaBottom"/>
              <a:pathLst>
                <a:path w="460573" h="575867">
                  <a:moveTo>
                    <a:pt x="0" y="0"/>
                  </a:moveTo>
                  <a:lnTo>
                    <a:pt x="460573" y="0"/>
                  </a:lnTo>
                  <a:lnTo>
                    <a:pt x="460573" y="575867"/>
                  </a:lnTo>
                  <a:lnTo>
                    <a:pt x="0" y="575867"/>
                  </a:lnTo>
                  <a:close/>
                </a:path>
              </a:pathLst>
            </a:custGeom>
            <a:blipFill rotWithShape="0">
              <a:blip r:embed="rId10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807" name="TextBox 102"/>
            <p:cNvSpPr/>
            <p:nvPr/>
          </p:nvSpPr>
          <p:spPr>
            <a:xfrm>
              <a:off x="9520920" y="8829720"/>
              <a:ext cx="344520" cy="43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000000"/>
                  </a:solidFill>
                  <a:effectLst/>
                  <a:uFillTx/>
                  <a:latin typeface="Fraunces"/>
                  <a:ea typeface="Fraunces"/>
                </a:rPr>
                <a:t>5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808" name="TextBox 103"/>
          <p:cNvSpPr/>
          <p:nvPr/>
        </p:nvSpPr>
        <p:spPr>
          <a:xfrm>
            <a:off x="10845360" y="8856000"/>
            <a:ext cx="60159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Local deployment — no cloud dependency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9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0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811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12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813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14" name="Group 6"/>
          <p:cNvGrpSpPr/>
          <p:nvPr/>
        </p:nvGrpSpPr>
        <p:grpSpPr>
          <a:xfrm>
            <a:off x="992160" y="779760"/>
            <a:ext cx="1081800" cy="219960"/>
            <a:chOff x="992160" y="779760"/>
            <a:chExt cx="1081800" cy="219960"/>
          </a:xfrm>
        </p:grpSpPr>
        <p:sp>
          <p:nvSpPr>
            <p:cNvPr id="815" name="Freeform 7"/>
            <p:cNvSpPr/>
            <p:nvPr/>
          </p:nvSpPr>
          <p:spPr>
            <a:xfrm>
              <a:off x="992160" y="779760"/>
              <a:ext cx="1081800" cy="219960"/>
            </a:xfrm>
            <a:custGeom>
              <a:avLst/>
              <a:gdLst>
                <a:gd name="textAreaLeft" fmla="*/ 0 w 1081800"/>
                <a:gd name="textAreaRight" fmla="*/ 1082880 w 1081800"/>
                <a:gd name="textAreaTop" fmla="*/ 0 h 219960"/>
                <a:gd name="textAreaBottom" fmla="*/ 221040 h 219960"/>
              </a:gdLst>
              <a:ahLst/>
              <a:cxnLst/>
              <a:rect l="textAreaLeft" t="textAreaTop" r="textAreaRight" b="textAreaBottom"/>
              <a:pathLst>
                <a:path w="1443863" h="294513">
                  <a:moveTo>
                    <a:pt x="0" y="136144"/>
                  </a:moveTo>
                  <a:cubicBezTo>
                    <a:pt x="0" y="60960"/>
                    <a:pt x="60960" y="0"/>
                    <a:pt x="136144" y="0"/>
                  </a:cubicBezTo>
                  <a:lnTo>
                    <a:pt x="1307719" y="0"/>
                  </a:lnTo>
                  <a:cubicBezTo>
                    <a:pt x="1382903" y="0"/>
                    <a:pt x="1443863" y="60960"/>
                    <a:pt x="1443863" y="136144"/>
                  </a:cubicBezTo>
                  <a:lnTo>
                    <a:pt x="1443863" y="158369"/>
                  </a:lnTo>
                  <a:cubicBezTo>
                    <a:pt x="1443863" y="233553"/>
                    <a:pt x="1382903" y="294513"/>
                    <a:pt x="1307719" y="294513"/>
                  </a:cubicBezTo>
                  <a:lnTo>
                    <a:pt x="136144" y="294513"/>
                  </a:lnTo>
                  <a:cubicBezTo>
                    <a:pt x="60960" y="294513"/>
                    <a:pt x="0" y="233553"/>
                    <a:pt x="0" y="158369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816" name="TextBox 8"/>
          <p:cNvSpPr/>
          <p:nvPr/>
        </p:nvSpPr>
        <p:spPr>
          <a:xfrm>
            <a:off x="1077120" y="812520"/>
            <a:ext cx="1826280" cy="14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961"/>
              </a:lnSpc>
            </a:pPr>
            <a:r>
              <a:rPr lang="en-US" sz="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SYSTEM DESIGN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7" name="TextBox 9"/>
          <p:cNvSpPr/>
          <p:nvPr/>
        </p:nvSpPr>
        <p:spPr>
          <a:xfrm>
            <a:off x="4739760" y="1019160"/>
            <a:ext cx="880704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370"/>
              </a:lnSpc>
            </a:pPr>
            <a:r>
              <a:rPr lang="en-US" sz="27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CadArena — High-Level System Architecture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818" name="Group 10"/>
          <p:cNvGrpSpPr/>
          <p:nvPr/>
        </p:nvGrpSpPr>
        <p:grpSpPr>
          <a:xfrm>
            <a:off x="2339280" y="1577880"/>
            <a:ext cx="13608360" cy="8546040"/>
            <a:chOff x="2339280" y="1577880"/>
            <a:chExt cx="13608360" cy="8546040"/>
          </a:xfrm>
        </p:grpSpPr>
        <p:sp>
          <p:nvSpPr>
            <p:cNvPr id="819" name="Freeform 11" descr="preencoded.png"/>
            <p:cNvSpPr/>
            <p:nvPr/>
          </p:nvSpPr>
          <p:spPr>
            <a:xfrm>
              <a:off x="2339280" y="1577880"/>
              <a:ext cx="13608360" cy="8546040"/>
            </a:xfrm>
            <a:custGeom>
              <a:avLst/>
              <a:gdLst>
                <a:gd name="textAreaLeft" fmla="*/ 0 w 13608360"/>
                <a:gd name="textAreaRight" fmla="*/ 13609440 w 13608360"/>
                <a:gd name="textAreaTop" fmla="*/ 0 h 8546040"/>
                <a:gd name="textAreaBottom" fmla="*/ 8547120 h 8546040"/>
              </a:gdLst>
              <a:ahLst/>
              <a:cxnLst/>
              <a:rect l="textAreaLeft" t="textAreaTop" r="textAreaRight" b="textAreaBottom"/>
              <a:pathLst>
                <a:path w="18146140" h="11396091">
                  <a:moveTo>
                    <a:pt x="0" y="0"/>
                  </a:moveTo>
                  <a:lnTo>
                    <a:pt x="18146140" y="0"/>
                  </a:lnTo>
                  <a:lnTo>
                    <a:pt x="18146140" y="11396091"/>
                  </a:lnTo>
                  <a:lnTo>
                    <a:pt x="0" y="11396091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 anchorCtr="1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820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1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822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23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824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25" name="Group 6"/>
          <p:cNvGrpSpPr/>
          <p:nvPr/>
        </p:nvGrpSpPr>
        <p:grpSpPr>
          <a:xfrm>
            <a:off x="992160" y="779760"/>
            <a:ext cx="1736280" cy="219960"/>
            <a:chOff x="992160" y="779760"/>
            <a:chExt cx="1736280" cy="219960"/>
          </a:xfrm>
        </p:grpSpPr>
        <p:sp>
          <p:nvSpPr>
            <p:cNvPr id="826" name="Freeform 7"/>
            <p:cNvSpPr/>
            <p:nvPr/>
          </p:nvSpPr>
          <p:spPr>
            <a:xfrm>
              <a:off x="992160" y="779760"/>
              <a:ext cx="1736280" cy="219960"/>
            </a:xfrm>
            <a:custGeom>
              <a:avLst/>
              <a:gdLst>
                <a:gd name="textAreaLeft" fmla="*/ 0 w 1736280"/>
                <a:gd name="textAreaRight" fmla="*/ 1737360 w 1736280"/>
                <a:gd name="textAreaTop" fmla="*/ 0 h 219960"/>
                <a:gd name="textAreaBottom" fmla="*/ 221040 h 219960"/>
              </a:gdLst>
              <a:ahLst/>
              <a:cxnLst/>
              <a:rect l="textAreaLeft" t="textAreaTop" r="textAreaRight" b="textAreaBottom"/>
              <a:pathLst>
                <a:path w="2316607" h="294513">
                  <a:moveTo>
                    <a:pt x="0" y="136144"/>
                  </a:moveTo>
                  <a:cubicBezTo>
                    <a:pt x="0" y="60960"/>
                    <a:pt x="60960" y="0"/>
                    <a:pt x="136144" y="0"/>
                  </a:cubicBezTo>
                  <a:lnTo>
                    <a:pt x="2180463" y="0"/>
                  </a:lnTo>
                  <a:cubicBezTo>
                    <a:pt x="2255647" y="0"/>
                    <a:pt x="2316607" y="60960"/>
                    <a:pt x="2316607" y="136144"/>
                  </a:cubicBezTo>
                  <a:lnTo>
                    <a:pt x="2316607" y="158369"/>
                  </a:lnTo>
                  <a:cubicBezTo>
                    <a:pt x="2316607" y="233553"/>
                    <a:pt x="2255647" y="294513"/>
                    <a:pt x="2180463" y="294513"/>
                  </a:cubicBezTo>
                  <a:lnTo>
                    <a:pt x="136144" y="294513"/>
                  </a:lnTo>
                  <a:cubicBezTo>
                    <a:pt x="60960" y="294513"/>
                    <a:pt x="0" y="233553"/>
                    <a:pt x="0" y="158369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827" name="TextBox 8"/>
          <p:cNvSpPr/>
          <p:nvPr/>
        </p:nvSpPr>
        <p:spPr>
          <a:xfrm>
            <a:off x="1077120" y="812520"/>
            <a:ext cx="2480760" cy="14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961"/>
              </a:lnSpc>
            </a:pPr>
            <a:r>
              <a:rPr lang="en-US" sz="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CADSTUDIO — NLP PIPELINE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8" name="TextBox 9"/>
          <p:cNvSpPr/>
          <p:nvPr/>
        </p:nvSpPr>
        <p:spPr>
          <a:xfrm>
            <a:off x="4652280" y="1019160"/>
            <a:ext cx="898236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370"/>
              </a:lnSpc>
            </a:pPr>
            <a:r>
              <a:rPr lang="en-US" sz="27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5-Stage NLP Pipeline: From Text to Floor Plan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829" name="Group 10"/>
          <p:cNvGrpSpPr/>
          <p:nvPr/>
        </p:nvGrpSpPr>
        <p:grpSpPr>
          <a:xfrm>
            <a:off x="992160" y="1577880"/>
            <a:ext cx="14981760" cy="8238960"/>
            <a:chOff x="992160" y="1577880"/>
            <a:chExt cx="14981760" cy="8238960"/>
          </a:xfrm>
        </p:grpSpPr>
        <p:sp>
          <p:nvSpPr>
            <p:cNvPr id="830" name="Freeform 11" descr="preencoded.png"/>
            <p:cNvSpPr/>
            <p:nvPr/>
          </p:nvSpPr>
          <p:spPr>
            <a:xfrm>
              <a:off x="992160" y="1577880"/>
              <a:ext cx="14981760" cy="8238960"/>
            </a:xfrm>
            <a:custGeom>
              <a:avLst/>
              <a:gdLst>
                <a:gd name="textAreaLeft" fmla="*/ 0 w 14981760"/>
                <a:gd name="textAreaRight" fmla="*/ 14982840 w 14981760"/>
                <a:gd name="textAreaTop" fmla="*/ 0 h 8238960"/>
                <a:gd name="textAreaBottom" fmla="*/ 8240040 h 8238960"/>
              </a:gdLst>
              <a:ahLst/>
              <a:cxnLst/>
              <a:rect l="textAreaLeft" t="textAreaTop" r="textAreaRight" b="textAreaBottom"/>
              <a:pathLst>
                <a:path w="19977354" h="10986897">
                  <a:moveTo>
                    <a:pt x="0" y="0"/>
                  </a:moveTo>
                  <a:lnTo>
                    <a:pt x="19977354" y="0"/>
                  </a:lnTo>
                  <a:lnTo>
                    <a:pt x="19977354" y="10986897"/>
                  </a:lnTo>
                  <a:lnTo>
                    <a:pt x="0" y="10986897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831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2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833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34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835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36" name="Group 6"/>
          <p:cNvGrpSpPr/>
          <p:nvPr/>
        </p:nvGrpSpPr>
        <p:grpSpPr>
          <a:xfrm>
            <a:off x="992160" y="867240"/>
            <a:ext cx="3598920" cy="434880"/>
            <a:chOff x="992160" y="867240"/>
            <a:chExt cx="3598920" cy="434880"/>
          </a:xfrm>
        </p:grpSpPr>
        <p:sp>
          <p:nvSpPr>
            <p:cNvPr id="837" name="Freeform 7"/>
            <p:cNvSpPr/>
            <p:nvPr/>
          </p:nvSpPr>
          <p:spPr>
            <a:xfrm>
              <a:off x="992160" y="867240"/>
              <a:ext cx="3598920" cy="434880"/>
            </a:xfrm>
            <a:custGeom>
              <a:avLst/>
              <a:gdLst>
                <a:gd name="textAreaLeft" fmla="*/ 0 w 3598920"/>
                <a:gd name="textAreaRight" fmla="*/ 3600000 w 3598920"/>
                <a:gd name="textAreaTop" fmla="*/ 0 h 434880"/>
                <a:gd name="textAreaBottom" fmla="*/ 435960 h 434880"/>
              </a:gdLst>
              <a:ahLst/>
              <a:cxnLst/>
              <a:rect l="textAreaLeft" t="textAreaTop" r="textAreaRight" b="textAreaBottom"/>
              <a:pathLst>
                <a:path w="4799965" h="581406">
                  <a:moveTo>
                    <a:pt x="0" y="233934"/>
                  </a:moveTo>
                  <a:cubicBezTo>
                    <a:pt x="0" y="104775"/>
                    <a:pt x="104775" y="0"/>
                    <a:pt x="233934" y="0"/>
                  </a:cubicBezTo>
                  <a:lnTo>
                    <a:pt x="4566031" y="0"/>
                  </a:lnTo>
                  <a:cubicBezTo>
                    <a:pt x="4695190" y="0"/>
                    <a:pt x="4799965" y="104775"/>
                    <a:pt x="4799965" y="233934"/>
                  </a:cubicBezTo>
                  <a:lnTo>
                    <a:pt x="4799965" y="347472"/>
                  </a:lnTo>
                  <a:cubicBezTo>
                    <a:pt x="4799965" y="476631"/>
                    <a:pt x="4695190" y="581406"/>
                    <a:pt x="4566031" y="581406"/>
                  </a:cubicBezTo>
                  <a:lnTo>
                    <a:pt x="233934" y="581406"/>
                  </a:lnTo>
                  <a:cubicBezTo>
                    <a:pt x="104775" y="581406"/>
                    <a:pt x="0" y="476631"/>
                    <a:pt x="0" y="347472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838" name="TextBox 8"/>
          <p:cNvSpPr/>
          <p:nvPr/>
        </p:nvSpPr>
        <p:spPr>
          <a:xfrm>
            <a:off x="1138320" y="883080"/>
            <a:ext cx="422100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31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CADSTUDIO — PIPELINE DEEP DIVE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9" name="TextBox 9"/>
          <p:cNvSpPr/>
          <p:nvPr/>
        </p:nvSpPr>
        <p:spPr>
          <a:xfrm>
            <a:off x="606600" y="1358280"/>
            <a:ext cx="17073720" cy="78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865"/>
              </a:lnSpc>
            </a:pPr>
            <a:r>
              <a:rPr lang="en-US" sz="47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Stage 1: Preprocessing + Stage 2: Intent Classification</a:t>
            </a:r>
            <a:endParaRPr lang="en-US" sz="4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0" name="Freeform 10" descr="preencoded.png"/>
          <p:cNvSpPr/>
          <p:nvPr/>
        </p:nvSpPr>
        <p:spPr>
          <a:xfrm>
            <a:off x="992160" y="2697840"/>
            <a:ext cx="7853400" cy="4455000"/>
          </a:xfrm>
          <a:custGeom>
            <a:avLst/>
            <a:gdLst>
              <a:gd name="textAreaLeft" fmla="*/ 0 w 7853400"/>
              <a:gd name="textAreaRight" fmla="*/ 7854480 w 7853400"/>
              <a:gd name="textAreaTop" fmla="*/ 0 h 4455000"/>
              <a:gd name="textAreaBottom" fmla="*/ 4456080 h 4455000"/>
            </a:gdLst>
            <a:ahLst/>
            <a:cxnLst/>
            <a:rect l="textAreaLeft" t="textAreaTop" r="textAreaRight" b="textAreaBottom"/>
            <a:pathLst>
              <a:path w="7854553" h="4456062">
                <a:moveTo>
                  <a:pt x="0" y="0"/>
                </a:moveTo>
                <a:lnTo>
                  <a:pt x="7854553" y="0"/>
                </a:lnTo>
                <a:lnTo>
                  <a:pt x="7854553" y="4456062"/>
                </a:lnTo>
                <a:lnTo>
                  <a:pt x="0" y="445606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41" name="TextBox 11"/>
          <p:cNvSpPr/>
          <p:nvPr/>
        </p:nvSpPr>
        <p:spPr>
          <a:xfrm>
            <a:off x="1378800" y="2960640"/>
            <a:ext cx="3508200" cy="3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69"/>
              </a:lnSpc>
            </a:pPr>
            <a:r>
              <a:rPr lang="en-US" sz="23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Prompt Preprocessing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2" name="TextBox 12"/>
          <p:cNvSpPr/>
          <p:nvPr/>
        </p:nvSpPr>
        <p:spPr>
          <a:xfrm>
            <a:off x="1378800" y="3493440"/>
            <a:ext cx="7194600" cy="97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Input:</a:t>
            </a: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Raw user text (Arabic or English)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826"/>
              </a:lnSpc>
            </a:pPr>
            <a:r>
              <a:rPr lang="en-US" sz="19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Operations performed: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3" name="TextBox 13"/>
          <p:cNvSpPr/>
          <p:nvPr/>
        </p:nvSpPr>
        <p:spPr>
          <a:xfrm>
            <a:off x="1378800" y="4595040"/>
            <a:ext cx="7194600" cy="173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458640" lvl="1" indent="-229320" defTabSz="914400">
              <a:lnSpc>
                <a:spcPts val="2826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Language detection (Arabic / English)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26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Unicode normalization for Arabic characters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26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Text cleaning and whitespace normalization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26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Tokenization for downstream analysis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4" name="TextBox 14"/>
          <p:cNvSpPr/>
          <p:nvPr/>
        </p:nvSpPr>
        <p:spPr>
          <a:xfrm>
            <a:off x="1378800" y="6452640"/>
            <a:ext cx="719460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Output:</a:t>
            </a: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Normalized prompt + detected language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5" name="Freeform 15" descr="preencoded.png"/>
          <p:cNvSpPr/>
          <p:nvPr/>
        </p:nvSpPr>
        <p:spPr>
          <a:xfrm>
            <a:off x="9450720" y="2697840"/>
            <a:ext cx="7853400" cy="5368320"/>
          </a:xfrm>
          <a:custGeom>
            <a:avLst/>
            <a:gdLst>
              <a:gd name="textAreaLeft" fmla="*/ 0 w 7853400"/>
              <a:gd name="textAreaRight" fmla="*/ 7854480 w 7853400"/>
              <a:gd name="textAreaTop" fmla="*/ 0 h 5368320"/>
              <a:gd name="textAreaBottom" fmla="*/ 5369400 h 5368320"/>
            </a:gdLst>
            <a:ahLst/>
            <a:cxnLst/>
            <a:rect l="textAreaLeft" t="textAreaTop" r="textAreaRight" b="textAreaBottom"/>
            <a:pathLst>
              <a:path w="7854553" h="5369271">
                <a:moveTo>
                  <a:pt x="0" y="0"/>
                </a:moveTo>
                <a:lnTo>
                  <a:pt x="7854553" y="0"/>
                </a:lnTo>
                <a:lnTo>
                  <a:pt x="7854553" y="5369271"/>
                </a:lnTo>
                <a:lnTo>
                  <a:pt x="0" y="5369271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46" name="TextBox 16"/>
          <p:cNvSpPr/>
          <p:nvPr/>
        </p:nvSpPr>
        <p:spPr>
          <a:xfrm>
            <a:off x="9837360" y="2960640"/>
            <a:ext cx="6602400" cy="38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69"/>
              </a:lnSpc>
            </a:pPr>
            <a:r>
              <a:rPr lang="en-US" sz="23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Intent Classification — Two-Stage Strategy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7" name="TextBox 17"/>
          <p:cNvSpPr/>
          <p:nvPr/>
        </p:nvSpPr>
        <p:spPr>
          <a:xfrm>
            <a:off x="9837360" y="3493440"/>
            <a:ext cx="7194600" cy="189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First:</a:t>
            </a: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Lightweight rule-based classifier using keyword patterns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826"/>
              </a:lnSpc>
            </a:pPr>
            <a:r>
              <a:rPr lang="en-US" sz="19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If low confidence →</a:t>
            </a: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LLM-based semantic classifier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826"/>
              </a:lnSpc>
            </a:pPr>
            <a:r>
              <a:rPr lang="en-US" sz="19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Four intent classes: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8" name="TextBox 18"/>
          <p:cNvSpPr/>
          <p:nvPr/>
        </p:nvSpPr>
        <p:spPr>
          <a:xfrm>
            <a:off x="9837360" y="5508000"/>
            <a:ext cx="7194600" cy="173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458640" lvl="1" indent="-229320" defTabSz="914400">
              <a:lnSpc>
                <a:spcPts val="2826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New Design Generation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26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Design Refinement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26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Information Query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26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Unsupported Request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9" name="TextBox 19"/>
          <p:cNvSpPr/>
          <p:nvPr/>
        </p:nvSpPr>
        <p:spPr>
          <a:xfrm>
            <a:off x="9837360" y="7365960"/>
            <a:ext cx="719460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Output:</a:t>
            </a: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Intent label + confidence score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850" name="Group 20"/>
          <p:cNvGrpSpPr/>
          <p:nvPr/>
        </p:nvGrpSpPr>
        <p:grpSpPr>
          <a:xfrm>
            <a:off x="992160" y="8538120"/>
            <a:ext cx="16302240" cy="880560"/>
            <a:chOff x="992160" y="8538120"/>
            <a:chExt cx="16302240" cy="880560"/>
          </a:xfrm>
        </p:grpSpPr>
        <p:sp>
          <p:nvSpPr>
            <p:cNvPr id="851" name="Freeform 21"/>
            <p:cNvSpPr/>
            <p:nvPr/>
          </p:nvSpPr>
          <p:spPr>
            <a:xfrm>
              <a:off x="992160" y="8538120"/>
              <a:ext cx="16302240" cy="880560"/>
            </a:xfrm>
            <a:custGeom>
              <a:avLst/>
              <a:gdLst>
                <a:gd name="textAreaLeft" fmla="*/ 0 w 16302240"/>
                <a:gd name="textAreaRight" fmla="*/ 16303320 w 16302240"/>
                <a:gd name="textAreaTop" fmla="*/ 0 h 880560"/>
                <a:gd name="textAreaBottom" fmla="*/ 881640 h 880560"/>
              </a:gdLst>
              <a:ahLst/>
              <a:cxnLst/>
              <a:rect l="textAreaLeft" t="textAreaTop" r="textAreaRight" b="textAreaBottom"/>
              <a:pathLst>
                <a:path w="21737955" h="1175639">
                  <a:moveTo>
                    <a:pt x="0" y="292354"/>
                  </a:moveTo>
                  <a:cubicBezTo>
                    <a:pt x="0" y="130937"/>
                    <a:pt x="130937" y="0"/>
                    <a:pt x="292354" y="0"/>
                  </a:cubicBezTo>
                  <a:lnTo>
                    <a:pt x="21445601" y="0"/>
                  </a:lnTo>
                  <a:cubicBezTo>
                    <a:pt x="21607145" y="0"/>
                    <a:pt x="21737955" y="130937"/>
                    <a:pt x="21737955" y="292354"/>
                  </a:cubicBezTo>
                  <a:lnTo>
                    <a:pt x="21737955" y="883285"/>
                  </a:lnTo>
                  <a:cubicBezTo>
                    <a:pt x="21737955" y="1044829"/>
                    <a:pt x="21607018" y="1175639"/>
                    <a:pt x="21445601" y="1175639"/>
                  </a:cubicBezTo>
                  <a:lnTo>
                    <a:pt x="292354" y="1175639"/>
                  </a:lnTo>
                  <a:cubicBezTo>
                    <a:pt x="130937" y="1175766"/>
                    <a:pt x="0" y="1044829"/>
                    <a:pt x="0" y="883285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52" name="Group 22"/>
          <p:cNvGrpSpPr/>
          <p:nvPr/>
        </p:nvGrpSpPr>
        <p:grpSpPr>
          <a:xfrm>
            <a:off x="1235880" y="8876880"/>
            <a:ext cx="303480" cy="242640"/>
            <a:chOff x="1235880" y="8876880"/>
            <a:chExt cx="303480" cy="242640"/>
          </a:xfrm>
        </p:grpSpPr>
        <p:sp>
          <p:nvSpPr>
            <p:cNvPr id="853" name="Freeform 23" descr="preencoded.png"/>
            <p:cNvSpPr/>
            <p:nvPr/>
          </p:nvSpPr>
          <p:spPr>
            <a:xfrm>
              <a:off x="1235880" y="8876880"/>
              <a:ext cx="303480" cy="242640"/>
            </a:xfrm>
            <a:custGeom>
              <a:avLst/>
              <a:gdLst>
                <a:gd name="textAreaLeft" fmla="*/ 0 w 303480"/>
                <a:gd name="textAreaRight" fmla="*/ 304560 w 303480"/>
                <a:gd name="textAreaTop" fmla="*/ 0 h 242640"/>
                <a:gd name="textAreaBottom" fmla="*/ 243720 h 242640"/>
              </a:gdLst>
              <a:ahLst/>
              <a:cxnLst/>
              <a:rect l="textAreaLeft" t="textAreaTop" r="textAreaRight" b="textAreaBottom"/>
              <a:pathLst>
                <a:path w="406019" h="324866">
                  <a:moveTo>
                    <a:pt x="0" y="0"/>
                  </a:moveTo>
                  <a:lnTo>
                    <a:pt x="406019" y="0"/>
                  </a:lnTo>
                  <a:lnTo>
                    <a:pt x="406019" y="324866"/>
                  </a:lnTo>
                  <a:lnTo>
                    <a:pt x="0" y="324866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5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854" name="TextBox 24"/>
          <p:cNvSpPr/>
          <p:nvPr/>
        </p:nvSpPr>
        <p:spPr>
          <a:xfrm>
            <a:off x="1326960" y="8741520"/>
            <a:ext cx="1618128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If </a:t>
            </a:r>
            <a:r>
              <a:rPr lang="en-US" sz="1900" b="1" u="none" strike="noStrike">
                <a:solidFill>
                  <a:srgbClr val="000000"/>
                </a:solidFill>
                <a:effectLst/>
                <a:uFillTx/>
                <a:latin typeface="Arimo Bold"/>
                <a:ea typeface="Arimo Bold"/>
              </a:rPr>
              <a:t>Unsupported</a:t>
            </a:r>
            <a:r>
              <a:rPr lang="en-US" sz="19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 → pipeline terminates gracefully | If </a:t>
            </a:r>
            <a:r>
              <a:rPr lang="en-US" sz="1900" b="1" u="none" strike="noStrike">
                <a:solidFill>
                  <a:srgbClr val="000000"/>
                </a:solidFill>
                <a:effectLst/>
                <a:uFillTx/>
                <a:latin typeface="Arimo Bold"/>
                <a:ea typeface="Arimo Bold"/>
              </a:rPr>
              <a:t>Query</a:t>
            </a:r>
            <a:r>
              <a:rPr lang="en-US" sz="19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 → routed to RAG | If </a:t>
            </a:r>
            <a:r>
              <a:rPr lang="en-US" sz="1900" b="1" u="none" strike="noStrike">
                <a:solidFill>
                  <a:srgbClr val="000000"/>
                </a:solidFill>
                <a:effectLst/>
                <a:uFillTx/>
                <a:latin typeface="Arimo Bold"/>
                <a:ea typeface="Arimo Bold"/>
              </a:rPr>
              <a:t>Design</a:t>
            </a:r>
            <a:r>
              <a:rPr lang="en-US" sz="19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 → continues to Stage 3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5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6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857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58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859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60" name="Group 6"/>
          <p:cNvGrpSpPr/>
          <p:nvPr/>
        </p:nvGrpSpPr>
        <p:grpSpPr>
          <a:xfrm>
            <a:off x="992160" y="849960"/>
            <a:ext cx="3728520" cy="455760"/>
            <a:chOff x="992160" y="849960"/>
            <a:chExt cx="3728520" cy="455760"/>
          </a:xfrm>
        </p:grpSpPr>
        <p:sp>
          <p:nvSpPr>
            <p:cNvPr id="861" name="Freeform 7"/>
            <p:cNvSpPr/>
            <p:nvPr/>
          </p:nvSpPr>
          <p:spPr>
            <a:xfrm>
              <a:off x="992160" y="849960"/>
              <a:ext cx="3728520" cy="455760"/>
            </a:xfrm>
            <a:custGeom>
              <a:avLst/>
              <a:gdLst>
                <a:gd name="textAreaLeft" fmla="*/ 0 w 3728520"/>
                <a:gd name="textAreaRight" fmla="*/ 3729600 w 3728520"/>
                <a:gd name="textAreaTop" fmla="*/ 0 h 455760"/>
                <a:gd name="textAreaBottom" fmla="*/ 456840 h 455760"/>
              </a:gdLst>
              <a:ahLst/>
              <a:cxnLst/>
              <a:rect l="textAreaLeft" t="textAreaTop" r="textAreaRight" b="textAreaBottom"/>
              <a:pathLst>
                <a:path w="4972685" h="609219">
                  <a:moveTo>
                    <a:pt x="0" y="242443"/>
                  </a:moveTo>
                  <a:cubicBezTo>
                    <a:pt x="0" y="108585"/>
                    <a:pt x="108585" y="0"/>
                    <a:pt x="242443" y="0"/>
                  </a:cubicBezTo>
                  <a:lnTo>
                    <a:pt x="4730242" y="0"/>
                  </a:lnTo>
                  <a:cubicBezTo>
                    <a:pt x="4864100" y="0"/>
                    <a:pt x="4972685" y="108585"/>
                    <a:pt x="4972685" y="242443"/>
                  </a:cubicBezTo>
                  <a:lnTo>
                    <a:pt x="4972685" y="366776"/>
                  </a:lnTo>
                  <a:cubicBezTo>
                    <a:pt x="4972685" y="500634"/>
                    <a:pt x="4864100" y="609219"/>
                    <a:pt x="4730242" y="609219"/>
                  </a:cubicBezTo>
                  <a:lnTo>
                    <a:pt x="242443" y="609219"/>
                  </a:lnTo>
                  <a:cubicBezTo>
                    <a:pt x="108585" y="609219"/>
                    <a:pt x="0" y="500634"/>
                    <a:pt x="0" y="366776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862" name="TextBox 8"/>
          <p:cNvSpPr/>
          <p:nvPr/>
        </p:nvSpPr>
        <p:spPr>
          <a:xfrm>
            <a:off x="1143720" y="868680"/>
            <a:ext cx="4339800" cy="36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68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CADSTUDIO — PIPELINE DEEP DIVE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3" name="TextBox 9"/>
          <p:cNvSpPr/>
          <p:nvPr/>
        </p:nvSpPr>
        <p:spPr>
          <a:xfrm>
            <a:off x="992160" y="1368360"/>
            <a:ext cx="16302600" cy="160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114"/>
              </a:lnSpc>
            </a:pPr>
            <a:r>
              <a:rPr lang="en-US" sz="49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Stage 3: Parameter Extraction + Stage 4: Layout Planning</a:t>
            </a:r>
            <a:endParaRPr lang="en-US" sz="4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4" name="Freeform 10" descr="preencoded.png"/>
          <p:cNvSpPr/>
          <p:nvPr/>
        </p:nvSpPr>
        <p:spPr>
          <a:xfrm>
            <a:off x="992160" y="3565440"/>
            <a:ext cx="7842600" cy="5617440"/>
          </a:xfrm>
          <a:custGeom>
            <a:avLst/>
            <a:gdLst>
              <a:gd name="textAreaLeft" fmla="*/ 0 w 7842600"/>
              <a:gd name="textAreaRight" fmla="*/ 7843680 w 7842600"/>
              <a:gd name="textAreaTop" fmla="*/ 0 h 5617440"/>
              <a:gd name="textAreaBottom" fmla="*/ 5618520 h 5617440"/>
            </a:gdLst>
            <a:ahLst/>
            <a:cxnLst/>
            <a:rect l="textAreaLeft" t="textAreaTop" r="textAreaRight" b="textAreaBottom"/>
            <a:pathLst>
              <a:path w="7843685" h="5618559">
                <a:moveTo>
                  <a:pt x="0" y="0"/>
                </a:moveTo>
                <a:lnTo>
                  <a:pt x="7843685" y="0"/>
                </a:lnTo>
                <a:lnTo>
                  <a:pt x="7843685" y="5618559"/>
                </a:lnTo>
                <a:lnTo>
                  <a:pt x="0" y="561855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65" name="TextBox 11"/>
          <p:cNvSpPr/>
          <p:nvPr/>
        </p:nvSpPr>
        <p:spPr>
          <a:xfrm>
            <a:off x="1387440" y="3846240"/>
            <a:ext cx="5074560" cy="39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996"/>
              </a:lnSpc>
            </a:pPr>
            <a:r>
              <a:rPr lang="en-US" sz="24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Parameter Extraction (via LLM)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6" name="TextBox 12"/>
          <p:cNvSpPr/>
          <p:nvPr/>
        </p:nvSpPr>
        <p:spPr>
          <a:xfrm>
            <a:off x="1387440" y="4399200"/>
            <a:ext cx="716616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71"/>
              </a:lnSpc>
            </a:pPr>
            <a:r>
              <a:rPr lang="en-US" sz="19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LLM extracts structured DesignParameters JSON: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7" name="TextBox 13"/>
          <p:cNvSpPr/>
          <p:nvPr/>
        </p:nvSpPr>
        <p:spPr>
          <a:xfrm>
            <a:off x="1387440" y="4983480"/>
            <a:ext cx="7166160" cy="274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458640" lvl="1" indent="-229320" defTabSz="914400">
              <a:lnSpc>
                <a:spcPts val="2871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Apartment type (studio / 1BR / 2BR / 3BR / villa)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71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Total target area (m²)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71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Room types and quantities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71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Room dimension constraints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71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Adjacency preferences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71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Orientation requirements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8" name="TextBox 14"/>
          <p:cNvSpPr/>
          <p:nvPr/>
        </p:nvSpPr>
        <p:spPr>
          <a:xfrm>
            <a:off x="1387440" y="7869960"/>
            <a:ext cx="7166160" cy="103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71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For refinements: current session context is loaded first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871"/>
              </a:lnSpc>
            </a:pPr>
            <a:r>
              <a:rPr lang="en-US" sz="19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Output:</a:t>
            </a: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Structured DesignParameters object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9" name="Freeform 15" descr="preencoded.png"/>
          <p:cNvSpPr/>
          <p:nvPr/>
        </p:nvSpPr>
        <p:spPr>
          <a:xfrm>
            <a:off x="9461520" y="3565440"/>
            <a:ext cx="7842600" cy="5336640"/>
          </a:xfrm>
          <a:custGeom>
            <a:avLst/>
            <a:gdLst>
              <a:gd name="textAreaLeft" fmla="*/ 0 w 7842600"/>
              <a:gd name="textAreaRight" fmla="*/ 7843680 w 7842600"/>
              <a:gd name="textAreaTop" fmla="*/ 0 h 5336640"/>
              <a:gd name="textAreaBottom" fmla="*/ 5337720 h 5336640"/>
            </a:gdLst>
            <a:ahLst/>
            <a:cxnLst/>
            <a:rect l="textAreaLeft" t="textAreaTop" r="textAreaRight" b="textAreaBottom"/>
            <a:pathLst>
              <a:path w="7843685" h="5337572">
                <a:moveTo>
                  <a:pt x="0" y="0"/>
                </a:moveTo>
                <a:lnTo>
                  <a:pt x="7843685" y="0"/>
                </a:lnTo>
                <a:lnTo>
                  <a:pt x="7843685" y="5337572"/>
                </a:lnTo>
                <a:lnTo>
                  <a:pt x="0" y="5337572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70" name="TextBox 16"/>
          <p:cNvSpPr/>
          <p:nvPr/>
        </p:nvSpPr>
        <p:spPr>
          <a:xfrm>
            <a:off x="9856800" y="3846240"/>
            <a:ext cx="6920280" cy="39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996"/>
              </a:lnSpc>
            </a:pPr>
            <a:r>
              <a:rPr lang="en-US" sz="24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Layout Planning (Deterministic Algorithm)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1" name="TextBox 17"/>
          <p:cNvSpPr/>
          <p:nvPr/>
        </p:nvSpPr>
        <p:spPr>
          <a:xfrm>
            <a:off x="9856800" y="4399200"/>
            <a:ext cx="716616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71"/>
              </a:lnSpc>
            </a:pPr>
            <a:r>
              <a:rPr lang="en-US" sz="19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Rule-based spatial planning — NOT the LLM: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2" name="TextBox 18"/>
          <p:cNvSpPr/>
          <p:nvPr/>
        </p:nvSpPr>
        <p:spPr>
          <a:xfrm>
            <a:off x="9856800" y="4983480"/>
            <a:ext cx="7166160" cy="267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458640" lvl="1" indent="-229320" defTabSz="914400">
              <a:lnSpc>
                <a:spcPts val="2871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Primary spaces placed first (living room, master bedroom)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71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Secondary spaces allocated in remaining area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71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Service spaces (bathrooms, corridors) positioned last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71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Door/window positions calculated from adjacency rules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8640" lvl="1" indent="-229320" defTabSz="914400">
              <a:lnSpc>
                <a:spcPts val="2871"/>
              </a:lnSpc>
              <a:buClr>
                <a:srgbClr val="405449"/>
              </a:buClr>
              <a:buFont typeface="Arial"/>
              <a:buChar char="•"/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Non-overlapping placement enforced throughout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3" name="TextBox 19"/>
          <p:cNvSpPr/>
          <p:nvPr/>
        </p:nvSpPr>
        <p:spPr>
          <a:xfrm>
            <a:off x="9856800" y="7791480"/>
            <a:ext cx="7166160" cy="82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71"/>
              </a:lnSpc>
            </a:pPr>
            <a:r>
              <a:rPr lang="en-US" sz="19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Output:</a:t>
            </a: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Normalized LayoutObject with room geometries, wall segments, openings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4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5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876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77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878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879" name="Group 6"/>
          <p:cNvGrpSpPr/>
          <p:nvPr/>
        </p:nvGrpSpPr>
        <p:grpSpPr>
          <a:xfrm>
            <a:off x="992160" y="848520"/>
            <a:ext cx="3235320" cy="354600"/>
            <a:chOff x="992160" y="848520"/>
            <a:chExt cx="3235320" cy="354600"/>
          </a:xfrm>
        </p:grpSpPr>
        <p:sp>
          <p:nvSpPr>
            <p:cNvPr id="880" name="Freeform 7"/>
            <p:cNvSpPr/>
            <p:nvPr/>
          </p:nvSpPr>
          <p:spPr>
            <a:xfrm>
              <a:off x="992160" y="848520"/>
              <a:ext cx="3235320" cy="354600"/>
            </a:xfrm>
            <a:custGeom>
              <a:avLst/>
              <a:gdLst>
                <a:gd name="textAreaLeft" fmla="*/ 0 w 3235320"/>
                <a:gd name="textAreaRight" fmla="*/ 3236400 w 3235320"/>
                <a:gd name="textAreaTop" fmla="*/ 0 h 354600"/>
                <a:gd name="textAreaBottom" fmla="*/ 355680 h 354600"/>
              </a:gdLst>
              <a:ahLst/>
              <a:cxnLst/>
              <a:rect l="textAreaLeft" t="textAreaTop" r="textAreaRight" b="textAreaBottom"/>
              <a:pathLst>
                <a:path w="4315206" h="474218">
                  <a:moveTo>
                    <a:pt x="0" y="199898"/>
                  </a:moveTo>
                  <a:cubicBezTo>
                    <a:pt x="0" y="89535"/>
                    <a:pt x="89535" y="0"/>
                    <a:pt x="199898" y="0"/>
                  </a:cubicBezTo>
                  <a:lnTo>
                    <a:pt x="4115308" y="0"/>
                  </a:lnTo>
                  <a:cubicBezTo>
                    <a:pt x="4225671" y="0"/>
                    <a:pt x="4315206" y="89535"/>
                    <a:pt x="4315206" y="199898"/>
                  </a:cubicBezTo>
                  <a:lnTo>
                    <a:pt x="4315206" y="274320"/>
                  </a:lnTo>
                  <a:cubicBezTo>
                    <a:pt x="4315206" y="384683"/>
                    <a:pt x="4225671" y="474218"/>
                    <a:pt x="4115308" y="474218"/>
                  </a:cubicBezTo>
                  <a:lnTo>
                    <a:pt x="199898" y="474218"/>
                  </a:lnTo>
                  <a:cubicBezTo>
                    <a:pt x="89535" y="474218"/>
                    <a:pt x="0" y="384810"/>
                    <a:pt x="0" y="27432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881" name="TextBox 8"/>
          <p:cNvSpPr/>
          <p:nvPr/>
        </p:nvSpPr>
        <p:spPr>
          <a:xfrm>
            <a:off x="1117080" y="863280"/>
            <a:ext cx="3899880" cy="27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809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CADSTUDIO — EBC 2023 VALIDATION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2" name="TextBox 9"/>
          <p:cNvSpPr/>
          <p:nvPr/>
        </p:nvSpPr>
        <p:spPr>
          <a:xfrm>
            <a:off x="1574640" y="1255680"/>
            <a:ext cx="15137280" cy="65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4992"/>
              </a:lnSpc>
            </a:pPr>
            <a:r>
              <a:rPr lang="en-US" sz="40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Stage 5: Egyptian Building Code Compliance Validation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3" name="TextBox 10"/>
          <p:cNvSpPr/>
          <p:nvPr/>
        </p:nvSpPr>
        <p:spPr>
          <a:xfrm>
            <a:off x="992160" y="2297880"/>
            <a:ext cx="4826880" cy="32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97"/>
              </a:lnSpc>
            </a:pPr>
            <a:r>
              <a:rPr lang="en-US" sz="20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Validation Rules &amp; Minimums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884" name="Group 11"/>
          <p:cNvGrpSpPr/>
          <p:nvPr/>
        </p:nvGrpSpPr>
        <p:grpSpPr>
          <a:xfrm>
            <a:off x="987480" y="2790360"/>
            <a:ext cx="7906320" cy="4024440"/>
            <a:chOff x="987480" y="2790360"/>
            <a:chExt cx="7906320" cy="4024440"/>
          </a:xfrm>
        </p:grpSpPr>
        <p:sp>
          <p:nvSpPr>
            <p:cNvPr id="885" name="Freeform 12"/>
            <p:cNvSpPr/>
            <p:nvPr/>
          </p:nvSpPr>
          <p:spPr>
            <a:xfrm>
              <a:off x="987480" y="2790360"/>
              <a:ext cx="7906320" cy="4024440"/>
            </a:xfrm>
            <a:custGeom>
              <a:avLst/>
              <a:gdLst>
                <a:gd name="textAreaLeft" fmla="*/ 0 w 7906320"/>
                <a:gd name="textAreaRight" fmla="*/ 7907400 w 7906320"/>
                <a:gd name="textAreaTop" fmla="*/ 0 h 4024440"/>
                <a:gd name="textAreaBottom" fmla="*/ 4025520 h 4024440"/>
              </a:gdLst>
              <a:ahLst/>
              <a:cxnLst/>
              <a:rect l="textAreaLeft" t="textAreaTop" r="textAreaRight" b="textAreaBottom"/>
              <a:pathLst>
                <a:path w="10543159" h="5367401">
                  <a:moveTo>
                    <a:pt x="0" y="250444"/>
                  </a:moveTo>
                  <a:cubicBezTo>
                    <a:pt x="0" y="112141"/>
                    <a:pt x="112141" y="0"/>
                    <a:pt x="250444" y="0"/>
                  </a:cubicBezTo>
                  <a:lnTo>
                    <a:pt x="10292715" y="0"/>
                  </a:lnTo>
                  <a:cubicBezTo>
                    <a:pt x="10431018" y="0"/>
                    <a:pt x="10543159" y="112141"/>
                    <a:pt x="10543159" y="250444"/>
                  </a:cubicBezTo>
                  <a:lnTo>
                    <a:pt x="10543159" y="5116957"/>
                  </a:lnTo>
                  <a:cubicBezTo>
                    <a:pt x="10543159" y="5255260"/>
                    <a:pt x="10431018" y="5367401"/>
                    <a:pt x="10292715" y="5367401"/>
                  </a:cubicBezTo>
                  <a:lnTo>
                    <a:pt x="250444" y="5367401"/>
                  </a:lnTo>
                  <a:cubicBezTo>
                    <a:pt x="112141" y="5367401"/>
                    <a:pt x="0" y="5255260"/>
                    <a:pt x="0" y="5116957"/>
                  </a:cubicBezTo>
                  <a:close/>
                </a:path>
              </a:pathLst>
            </a:custGeom>
            <a:blipFill rotWithShape="0">
              <a:blip r:embed="rId1">
                <a:alphaModFix amt="0"/>
              </a:blip>
              <a:srcRect/>
              <a:stretch/>
            </a:blipFill>
            <a:ln cap="sq" w="9526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886" name="TextBox 13"/>
          <p:cNvSpPr/>
          <p:nvPr/>
        </p:nvSpPr>
        <p:spPr>
          <a:xfrm>
            <a:off x="1209960" y="2858400"/>
            <a:ext cx="4436280" cy="3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28"/>
              </a:lnSpc>
            </a:pPr>
            <a:r>
              <a:rPr lang="en-US" sz="16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Rule Checked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7" name="TextBox 14"/>
          <p:cNvSpPr/>
          <p:nvPr/>
        </p:nvSpPr>
        <p:spPr>
          <a:xfrm>
            <a:off x="5149440" y="2858400"/>
            <a:ext cx="4436280" cy="3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28"/>
              </a:lnSpc>
            </a:pPr>
            <a:r>
              <a:rPr lang="en-US" sz="16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Minimum Value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8" name="TextBox 15"/>
          <p:cNvSpPr/>
          <p:nvPr/>
        </p:nvSpPr>
        <p:spPr>
          <a:xfrm>
            <a:off x="1209960" y="3359160"/>
            <a:ext cx="4436280" cy="3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2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Bedroom area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9" name="TextBox 16"/>
          <p:cNvSpPr/>
          <p:nvPr/>
        </p:nvSpPr>
        <p:spPr>
          <a:xfrm>
            <a:off x="5149440" y="3359160"/>
            <a:ext cx="4436280" cy="3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2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9.0 m²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0" name="TextBox 17"/>
          <p:cNvSpPr/>
          <p:nvPr/>
        </p:nvSpPr>
        <p:spPr>
          <a:xfrm>
            <a:off x="1209960" y="3859920"/>
            <a:ext cx="4436280" cy="3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2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Bathroom area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1" name="TextBox 18"/>
          <p:cNvSpPr/>
          <p:nvPr/>
        </p:nvSpPr>
        <p:spPr>
          <a:xfrm>
            <a:off x="5149440" y="3859920"/>
            <a:ext cx="4436280" cy="3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2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2.5 m²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2" name="TextBox 19"/>
          <p:cNvSpPr/>
          <p:nvPr/>
        </p:nvSpPr>
        <p:spPr>
          <a:xfrm>
            <a:off x="1209960" y="4360680"/>
            <a:ext cx="4436280" cy="3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2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Kitchen area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3" name="TextBox 20"/>
          <p:cNvSpPr/>
          <p:nvPr/>
        </p:nvSpPr>
        <p:spPr>
          <a:xfrm>
            <a:off x="5149440" y="4360680"/>
            <a:ext cx="4436280" cy="3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2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4.0 m²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4" name="TextBox 21"/>
          <p:cNvSpPr/>
          <p:nvPr/>
        </p:nvSpPr>
        <p:spPr>
          <a:xfrm>
            <a:off x="1209960" y="4861440"/>
            <a:ext cx="4436280" cy="3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2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Living room area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5" name="TextBox 22"/>
          <p:cNvSpPr/>
          <p:nvPr/>
        </p:nvSpPr>
        <p:spPr>
          <a:xfrm>
            <a:off x="5149440" y="4861440"/>
            <a:ext cx="4436280" cy="3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2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12.0 m²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6" name="TextBox 23"/>
          <p:cNvSpPr/>
          <p:nvPr/>
        </p:nvSpPr>
        <p:spPr>
          <a:xfrm>
            <a:off x="1209960" y="5362560"/>
            <a:ext cx="4436280" cy="3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2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Corridor width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7" name="TextBox 24"/>
          <p:cNvSpPr/>
          <p:nvPr/>
        </p:nvSpPr>
        <p:spPr>
          <a:xfrm>
            <a:off x="5149440" y="5362560"/>
            <a:ext cx="4436280" cy="3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2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1.2 m (hard limit)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8" name="TextBox 25"/>
          <p:cNvSpPr/>
          <p:nvPr/>
        </p:nvSpPr>
        <p:spPr>
          <a:xfrm>
            <a:off x="1209960" y="5863320"/>
            <a:ext cx="4436280" cy="3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2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Room overlap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9" name="TextBox 26"/>
          <p:cNvSpPr/>
          <p:nvPr/>
        </p:nvSpPr>
        <p:spPr>
          <a:xfrm>
            <a:off x="5149440" y="5863320"/>
            <a:ext cx="4436280" cy="3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2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Zero tolerance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0" name="TextBox 27"/>
          <p:cNvSpPr/>
          <p:nvPr/>
        </p:nvSpPr>
        <p:spPr>
          <a:xfrm>
            <a:off x="1209960" y="6364080"/>
            <a:ext cx="4436280" cy="3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2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Boundary coverage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1" name="TextBox 28"/>
          <p:cNvSpPr/>
          <p:nvPr/>
        </p:nvSpPr>
        <p:spPr>
          <a:xfrm>
            <a:off x="5149440" y="6364080"/>
            <a:ext cx="4436280" cy="3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2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100% inside perimeter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2" name="TextBox 29"/>
          <p:cNvSpPr/>
          <p:nvPr/>
        </p:nvSpPr>
        <p:spPr>
          <a:xfrm>
            <a:off x="992160" y="6983280"/>
            <a:ext cx="5226480" cy="32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97"/>
              </a:lnSpc>
            </a:pPr>
            <a:r>
              <a:rPr lang="en-US" sz="20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Forbidden Adjacencies Detected: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3" name="TextBox 30"/>
          <p:cNvSpPr/>
          <p:nvPr/>
        </p:nvSpPr>
        <p:spPr>
          <a:xfrm>
            <a:off x="992160" y="7413840"/>
            <a:ext cx="7896960" cy="104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385920" lvl="1" indent="-192960" defTabSz="914400">
              <a:lnSpc>
                <a:spcPts val="2228"/>
              </a:lnSpc>
              <a:buClr>
                <a:srgbClr val="405449"/>
              </a:buClr>
              <a:buFont typeface="Arial"/>
              <a:buChar char="•"/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✗ Bathroom 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↔</a:t>
            </a: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Kitchen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85920" lvl="1" indent="-192960" defTabSz="914400">
              <a:lnSpc>
                <a:spcPts val="2228"/>
              </a:lnSpc>
              <a:buClr>
                <a:srgbClr val="405449"/>
              </a:buClr>
              <a:buFont typeface="Arial"/>
              <a:buChar char="•"/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✗ Bedroom 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↔</a:t>
            </a: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Kitchen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85920" lvl="1" indent="-192960" defTabSz="914400">
              <a:lnSpc>
                <a:spcPts val="2228"/>
              </a:lnSpc>
              <a:buClr>
                <a:srgbClr val="405449"/>
              </a:buClr>
              <a:buFont typeface="Arial"/>
              <a:buChar char="•"/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✗ Bathroom 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↔</a:t>
            </a: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Dining Room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04" name="Group 31"/>
          <p:cNvGrpSpPr/>
          <p:nvPr/>
        </p:nvGrpSpPr>
        <p:grpSpPr>
          <a:xfrm>
            <a:off x="9257400" y="2145240"/>
            <a:ext cx="8196480" cy="6370560"/>
            <a:chOff x="9257400" y="2145240"/>
            <a:chExt cx="8196480" cy="6370560"/>
          </a:xfrm>
        </p:grpSpPr>
        <p:sp>
          <p:nvSpPr>
            <p:cNvPr id="905" name="Freeform 32"/>
            <p:cNvSpPr/>
            <p:nvPr/>
          </p:nvSpPr>
          <p:spPr>
            <a:xfrm>
              <a:off x="9257400" y="2145240"/>
              <a:ext cx="8196480" cy="6370560"/>
            </a:xfrm>
            <a:custGeom>
              <a:avLst/>
              <a:gdLst>
                <a:gd name="textAreaLeft" fmla="*/ 0 w 8196480"/>
                <a:gd name="textAreaRight" fmla="*/ 8197560 w 8196480"/>
                <a:gd name="textAreaTop" fmla="*/ 0 h 6370560"/>
                <a:gd name="textAreaBottom" fmla="*/ 6371640 h 6370560"/>
              </a:gdLst>
              <a:ahLst/>
              <a:cxnLst/>
              <a:rect l="textAreaLeft" t="textAreaTop" r="textAreaRight" b="textAreaBottom"/>
              <a:pathLst>
                <a:path w="10930127" h="8495538">
                  <a:moveTo>
                    <a:pt x="0" y="399796"/>
                  </a:moveTo>
                  <a:cubicBezTo>
                    <a:pt x="0" y="178943"/>
                    <a:pt x="178943" y="0"/>
                    <a:pt x="399796" y="0"/>
                  </a:cubicBezTo>
                  <a:lnTo>
                    <a:pt x="10530332" y="0"/>
                  </a:lnTo>
                  <a:cubicBezTo>
                    <a:pt x="10751185" y="0"/>
                    <a:pt x="10930127" y="178943"/>
                    <a:pt x="10930127" y="399796"/>
                  </a:cubicBezTo>
                  <a:lnTo>
                    <a:pt x="10930127" y="8095742"/>
                  </a:lnTo>
                  <a:cubicBezTo>
                    <a:pt x="10930127" y="8316595"/>
                    <a:pt x="10751185" y="8495538"/>
                    <a:pt x="10530332" y="8495538"/>
                  </a:cubicBezTo>
                  <a:lnTo>
                    <a:pt x="399796" y="8495538"/>
                  </a:lnTo>
                  <a:cubicBezTo>
                    <a:pt x="178943" y="8495538"/>
                    <a:pt x="0" y="8316468"/>
                    <a:pt x="0" y="8095742"/>
                  </a:cubicBez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906" name="TextBox 33"/>
          <p:cNvSpPr/>
          <p:nvPr/>
        </p:nvSpPr>
        <p:spPr>
          <a:xfrm>
            <a:off x="9465840" y="2297880"/>
            <a:ext cx="4592520" cy="32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97"/>
              </a:lnSpc>
            </a:pPr>
            <a:r>
              <a:rPr lang="en-US" sz="2000" b="0" u="none" strike="noStrike">
                <a:solidFill>
                  <a:srgbClr val="FFFFFF"/>
                </a:solidFill>
                <a:effectLst/>
                <a:uFillTx/>
                <a:latin typeface="Fraunces"/>
                <a:ea typeface="Fraunces"/>
              </a:rPr>
              <a:t>ComplianceViolation Object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7" name="TextBox 34"/>
          <p:cNvSpPr/>
          <p:nvPr/>
        </p:nvSpPr>
        <p:spPr>
          <a:xfrm>
            <a:off x="9465840" y="2728440"/>
            <a:ext cx="8694360" cy="33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28"/>
              </a:lnSpc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Returned for each detected violation: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8" name="TextBox 35"/>
          <p:cNvSpPr/>
          <p:nvPr/>
        </p:nvSpPr>
        <p:spPr>
          <a:xfrm>
            <a:off x="9465840" y="3155040"/>
            <a:ext cx="7779960" cy="204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385920" lvl="1" indent="-192960" defTabSz="914400">
              <a:lnSpc>
                <a:spcPts val="2228"/>
              </a:lnSpc>
              <a:buClr>
                <a:srgbClr val="FFFFFF"/>
              </a:buClr>
              <a:buFont typeface="Arial"/>
              <a:buChar char="•"/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rule_identifier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85920" lvl="1" indent="-192960" defTabSz="914400">
              <a:lnSpc>
                <a:spcPts val="2228"/>
              </a:lnSpc>
              <a:buClr>
                <a:srgbClr val="FFFFFF"/>
              </a:buClr>
              <a:buFont typeface="Arial"/>
              <a:buChar char="•"/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affected_element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85920" lvl="1" indent="-192960" defTabSz="914400">
              <a:lnSpc>
                <a:spcPts val="2228"/>
              </a:lnSpc>
              <a:buClr>
                <a:srgbClr val="FFFFFF"/>
              </a:buClr>
              <a:buFont typeface="Arial"/>
              <a:buChar char="•"/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measured_value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85920" lvl="1" indent="-192960" defTabSz="914400">
              <a:lnSpc>
                <a:spcPts val="2228"/>
              </a:lnSpc>
              <a:buClr>
                <a:srgbClr val="FFFFFF"/>
              </a:buClr>
              <a:buFont typeface="Arial"/>
              <a:buChar char="•"/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required_value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85920" lvl="1" indent="-192960" defTabSz="914400">
              <a:lnSpc>
                <a:spcPts val="2228"/>
              </a:lnSpc>
              <a:buClr>
                <a:srgbClr val="FFFFFF"/>
              </a:buClr>
              <a:buFont typeface="Arial"/>
              <a:buChar char="•"/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violation_description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85920" lvl="1" indent="-192960" defTabSz="914400">
              <a:lnSpc>
                <a:spcPts val="2228"/>
              </a:lnSpc>
              <a:buClr>
                <a:srgbClr val="FFFFFF"/>
              </a:buClr>
              <a:buFont typeface="Arial"/>
              <a:buChar char="•"/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recommended_corrective_action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9" name="TextBox 36"/>
          <p:cNvSpPr/>
          <p:nvPr/>
        </p:nvSpPr>
        <p:spPr>
          <a:xfrm>
            <a:off x="992160" y="8641080"/>
            <a:ext cx="16302600" cy="79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228"/>
              </a:lnSpc>
            </a:pPr>
            <a:r>
              <a:rPr lang="en-US" sz="1600" b="0" u="none" strike="noStrike">
                <a:solidFill>
                  <a:srgbClr val="4CAF50"/>
                </a:solidFill>
                <a:effectLst/>
                <a:uFillTx/>
                <a:latin typeface="Arimo"/>
                <a:ea typeface="Arimo"/>
              </a:rPr>
              <a:t>✓</a:t>
            </a: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Every layout is validated </a:t>
            </a:r>
            <a:r>
              <a:rPr lang="en-US" sz="16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BEFORE DXF generation</a:t>
            </a: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— violations are reported to the user immediately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22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EBC-01 through EBC-10 — all </a:t>
            </a:r>
            <a:r>
              <a:rPr lang="en-US" sz="16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✓ Pass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0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19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912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913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914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915" name="Group 6"/>
          <p:cNvGrpSpPr/>
          <p:nvPr/>
        </p:nvGrpSpPr>
        <p:grpSpPr>
          <a:xfrm>
            <a:off x="992160" y="814680"/>
            <a:ext cx="1640880" cy="219960"/>
            <a:chOff x="992160" y="814680"/>
            <a:chExt cx="1640880" cy="219960"/>
          </a:xfrm>
        </p:grpSpPr>
        <p:sp>
          <p:nvSpPr>
            <p:cNvPr id="916" name="Freeform 7"/>
            <p:cNvSpPr/>
            <p:nvPr/>
          </p:nvSpPr>
          <p:spPr>
            <a:xfrm>
              <a:off x="992160" y="814680"/>
              <a:ext cx="1640880" cy="219960"/>
            </a:xfrm>
            <a:custGeom>
              <a:avLst/>
              <a:gdLst>
                <a:gd name="textAreaLeft" fmla="*/ 0 w 1640880"/>
                <a:gd name="textAreaRight" fmla="*/ 1641960 w 1640880"/>
                <a:gd name="textAreaTop" fmla="*/ 0 h 219960"/>
                <a:gd name="textAreaBottom" fmla="*/ 221040 h 219960"/>
              </a:gdLst>
              <a:ahLst/>
              <a:cxnLst/>
              <a:rect l="textAreaLeft" t="textAreaTop" r="textAreaRight" b="textAreaBottom"/>
              <a:pathLst>
                <a:path w="2189226" h="294513">
                  <a:moveTo>
                    <a:pt x="0" y="136144"/>
                  </a:moveTo>
                  <a:cubicBezTo>
                    <a:pt x="0" y="60960"/>
                    <a:pt x="60960" y="0"/>
                    <a:pt x="136144" y="0"/>
                  </a:cubicBezTo>
                  <a:lnTo>
                    <a:pt x="2053082" y="0"/>
                  </a:lnTo>
                  <a:cubicBezTo>
                    <a:pt x="2128266" y="0"/>
                    <a:pt x="2189226" y="60960"/>
                    <a:pt x="2189226" y="136144"/>
                  </a:cubicBezTo>
                  <a:lnTo>
                    <a:pt x="2189226" y="158369"/>
                  </a:lnTo>
                  <a:cubicBezTo>
                    <a:pt x="2189226" y="233553"/>
                    <a:pt x="2128266" y="294513"/>
                    <a:pt x="2053082" y="294513"/>
                  </a:cubicBezTo>
                  <a:lnTo>
                    <a:pt x="136144" y="294513"/>
                  </a:lnTo>
                  <a:cubicBezTo>
                    <a:pt x="60960" y="294513"/>
                    <a:pt x="0" y="233553"/>
                    <a:pt x="0" y="158369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917" name="TextBox 8"/>
          <p:cNvSpPr/>
          <p:nvPr/>
        </p:nvSpPr>
        <p:spPr>
          <a:xfrm>
            <a:off x="1077120" y="847440"/>
            <a:ext cx="2385360" cy="14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961"/>
              </a:lnSpc>
            </a:pPr>
            <a:r>
              <a:rPr lang="en-US" sz="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CADSTUDIO — DXF ENGINE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8" name="TextBox 9"/>
          <p:cNvSpPr/>
          <p:nvPr/>
        </p:nvSpPr>
        <p:spPr>
          <a:xfrm>
            <a:off x="4224240" y="1054440"/>
            <a:ext cx="983808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370"/>
              </a:lnSpc>
            </a:pPr>
            <a:r>
              <a:rPr lang="en-US" sz="27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DXF Generation Engine — From Layout to CAD File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19" name="Group 10"/>
          <p:cNvGrpSpPr/>
          <p:nvPr/>
        </p:nvGrpSpPr>
        <p:grpSpPr>
          <a:xfrm>
            <a:off x="992160" y="1613160"/>
            <a:ext cx="15717240" cy="7858080"/>
            <a:chOff x="992160" y="1613160"/>
            <a:chExt cx="15717240" cy="7858080"/>
          </a:xfrm>
        </p:grpSpPr>
        <p:sp>
          <p:nvSpPr>
            <p:cNvPr id="920" name="Freeform 11" descr="preencoded.png"/>
            <p:cNvSpPr/>
            <p:nvPr/>
          </p:nvSpPr>
          <p:spPr>
            <a:xfrm>
              <a:off x="992160" y="1613160"/>
              <a:ext cx="15717240" cy="7858080"/>
            </a:xfrm>
            <a:custGeom>
              <a:avLst/>
              <a:gdLst>
                <a:gd name="textAreaLeft" fmla="*/ 0 w 15717240"/>
                <a:gd name="textAreaRight" fmla="*/ 15718320 w 15717240"/>
                <a:gd name="textAreaTop" fmla="*/ 0 h 7858080"/>
                <a:gd name="textAreaBottom" fmla="*/ 7859160 h 7858080"/>
              </a:gdLst>
              <a:ahLst/>
              <a:cxnLst/>
              <a:rect l="textAreaLeft" t="textAreaTop" r="textAreaRight" b="textAreaBottom"/>
              <a:pathLst>
                <a:path w="20957794" h="10478897">
                  <a:moveTo>
                    <a:pt x="0" y="0"/>
                  </a:moveTo>
                  <a:lnTo>
                    <a:pt x="20957794" y="0"/>
                  </a:lnTo>
                  <a:lnTo>
                    <a:pt x="20957794" y="10478897"/>
                  </a:lnTo>
                  <a:lnTo>
                    <a:pt x="0" y="10478897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921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20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923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924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925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926" name="Group 6"/>
          <p:cNvGrpSpPr/>
          <p:nvPr/>
        </p:nvGrpSpPr>
        <p:grpSpPr>
          <a:xfrm>
            <a:off x="992160" y="1167840"/>
            <a:ext cx="2667600" cy="404280"/>
            <a:chOff x="992160" y="1167840"/>
            <a:chExt cx="2667600" cy="404280"/>
          </a:xfrm>
        </p:grpSpPr>
        <p:sp>
          <p:nvSpPr>
            <p:cNvPr id="927" name="Freeform 7"/>
            <p:cNvSpPr/>
            <p:nvPr/>
          </p:nvSpPr>
          <p:spPr>
            <a:xfrm>
              <a:off x="992160" y="1167840"/>
              <a:ext cx="2667600" cy="404280"/>
            </a:xfrm>
            <a:custGeom>
              <a:avLst/>
              <a:gdLst>
                <a:gd name="textAreaLeft" fmla="*/ 0 w 2667600"/>
                <a:gd name="textAreaRight" fmla="*/ 2668680 w 2667600"/>
                <a:gd name="textAreaTop" fmla="*/ 0 h 404280"/>
                <a:gd name="textAreaBottom" fmla="*/ 405360 h 404280"/>
              </a:gdLst>
              <a:ahLst/>
              <a:cxnLst/>
              <a:rect l="textAreaLeft" t="textAreaTop" r="textAreaRight" b="textAreaBottom"/>
              <a:pathLst>
                <a:path w="3558159" h="540258">
                  <a:moveTo>
                    <a:pt x="0" y="221107"/>
                  </a:moveTo>
                  <a:cubicBezTo>
                    <a:pt x="0" y="99060"/>
                    <a:pt x="99060" y="0"/>
                    <a:pt x="221107" y="0"/>
                  </a:cubicBezTo>
                  <a:lnTo>
                    <a:pt x="3337052" y="0"/>
                  </a:lnTo>
                  <a:cubicBezTo>
                    <a:pt x="3459226" y="0"/>
                    <a:pt x="3558159" y="99060"/>
                    <a:pt x="3558159" y="221107"/>
                  </a:cubicBezTo>
                  <a:lnTo>
                    <a:pt x="3558159" y="319151"/>
                  </a:lnTo>
                  <a:cubicBezTo>
                    <a:pt x="3558159" y="441325"/>
                    <a:pt x="3459099" y="540258"/>
                    <a:pt x="3337052" y="540258"/>
                  </a:cubicBezTo>
                  <a:lnTo>
                    <a:pt x="221107" y="540258"/>
                  </a:lnTo>
                  <a:cubicBezTo>
                    <a:pt x="99060" y="540385"/>
                    <a:pt x="0" y="441325"/>
                    <a:pt x="0" y="319151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928" name="TextBox 8"/>
          <p:cNvSpPr/>
          <p:nvPr/>
        </p:nvSpPr>
        <p:spPr>
          <a:xfrm>
            <a:off x="1130400" y="1179720"/>
            <a:ext cx="3305880" cy="32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032"/>
              </a:lnSpc>
            </a:pPr>
            <a:r>
              <a:rPr lang="en-US" sz="1400" b="0" u="none" strike="noStrike">
                <a:solidFill>
                  <a:srgbClr val="0F2F4B"/>
                </a:solidFill>
                <a:effectLst/>
                <a:uFillTx/>
                <a:latin typeface="Arimo"/>
                <a:ea typeface="Arimo"/>
              </a:rPr>
              <a:t>CADSTUDIO — DXF ENGINE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29" name="Group 9"/>
          <p:cNvGrpSpPr/>
          <p:nvPr/>
        </p:nvGrpSpPr>
        <p:grpSpPr>
          <a:xfrm>
            <a:off x="992160" y="1993680"/>
            <a:ext cx="517320" cy="517320"/>
            <a:chOff x="992160" y="1993680"/>
            <a:chExt cx="517320" cy="517320"/>
          </a:xfrm>
        </p:grpSpPr>
        <p:sp>
          <p:nvSpPr>
            <p:cNvPr id="930" name="Freeform 10"/>
            <p:cNvSpPr/>
            <p:nvPr/>
          </p:nvSpPr>
          <p:spPr>
            <a:xfrm>
              <a:off x="992160" y="1993680"/>
              <a:ext cx="517320" cy="517320"/>
            </a:xfrm>
            <a:custGeom>
              <a:avLst/>
              <a:gdLst>
                <a:gd name="textAreaLeft" fmla="*/ 0 w 517320"/>
                <a:gd name="textAreaRight" fmla="*/ 518400 w 517320"/>
                <a:gd name="textAreaTop" fmla="*/ 0 h 517320"/>
                <a:gd name="textAreaBottom" fmla="*/ 518400 h 517320"/>
              </a:gdLst>
              <a:ahLst/>
              <a:cxnLst/>
              <a:rect l="textAreaLeft" t="textAreaTop" r="textAreaRight" b="textAreaBottom"/>
              <a:pathLst>
                <a:path w="691007" h="691007">
                  <a:moveTo>
                    <a:pt x="0" y="276479"/>
                  </a:moveTo>
                  <a:cubicBezTo>
                    <a:pt x="0" y="123825"/>
                    <a:pt x="123825" y="0"/>
                    <a:pt x="276479" y="0"/>
                  </a:cubicBezTo>
                  <a:lnTo>
                    <a:pt x="414528" y="0"/>
                  </a:lnTo>
                  <a:cubicBezTo>
                    <a:pt x="567182" y="0"/>
                    <a:pt x="691007" y="123825"/>
                    <a:pt x="691007" y="276479"/>
                  </a:cubicBezTo>
                  <a:lnTo>
                    <a:pt x="691007" y="414528"/>
                  </a:lnTo>
                  <a:cubicBezTo>
                    <a:pt x="691007" y="567182"/>
                    <a:pt x="567182" y="691007"/>
                    <a:pt x="414528" y="691007"/>
                  </a:cubicBezTo>
                  <a:lnTo>
                    <a:pt x="276479" y="691007"/>
                  </a:lnTo>
                  <a:cubicBezTo>
                    <a:pt x="123825" y="691007"/>
                    <a:pt x="0" y="567182"/>
                    <a:pt x="0" y="414528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931" name="Group 11"/>
          <p:cNvGrpSpPr/>
          <p:nvPr/>
        </p:nvGrpSpPr>
        <p:grpSpPr>
          <a:xfrm>
            <a:off x="1078560" y="2036880"/>
            <a:ext cx="344520" cy="430920"/>
            <a:chOff x="1078560" y="2036880"/>
            <a:chExt cx="344520" cy="430920"/>
          </a:xfrm>
        </p:grpSpPr>
        <p:sp>
          <p:nvSpPr>
            <p:cNvPr id="932" name="Freeform 12"/>
            <p:cNvSpPr/>
            <p:nvPr/>
          </p:nvSpPr>
          <p:spPr>
            <a:xfrm>
              <a:off x="1078560" y="2036880"/>
              <a:ext cx="344520" cy="430920"/>
            </a:xfrm>
            <a:custGeom>
              <a:avLst/>
              <a:gdLst>
                <a:gd name="textAreaLeft" fmla="*/ 0 w 344520"/>
                <a:gd name="textAreaRight" fmla="*/ 345600 w 344520"/>
                <a:gd name="textAreaTop" fmla="*/ 0 h 430920"/>
                <a:gd name="textAreaBottom" fmla="*/ 432000 h 430920"/>
              </a:gdLst>
              <a:ahLst/>
              <a:cxnLst/>
              <a:rect l="textAreaLeft" t="textAreaTop" r="textAreaRight" b="textAreaBottom"/>
              <a:pathLst>
                <a:path w="460573" h="575867">
                  <a:moveTo>
                    <a:pt x="0" y="0"/>
                  </a:moveTo>
                  <a:lnTo>
                    <a:pt x="460573" y="0"/>
                  </a:lnTo>
                  <a:lnTo>
                    <a:pt x="460573" y="575867"/>
                  </a:lnTo>
                  <a:lnTo>
                    <a:pt x="0" y="575867"/>
                  </a:lnTo>
                  <a:close/>
                </a:path>
              </a:pathLst>
            </a:custGeom>
            <a:blipFill rotWithShape="0">
              <a:blip r:embed="rId1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933" name="TextBox 13"/>
            <p:cNvSpPr/>
            <p:nvPr/>
          </p:nvSpPr>
          <p:spPr>
            <a:xfrm>
              <a:off x="1078560" y="2036880"/>
              <a:ext cx="344520" cy="43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1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934" name="TextBox 14"/>
          <p:cNvSpPr/>
          <p:nvPr/>
        </p:nvSpPr>
        <p:spPr>
          <a:xfrm>
            <a:off x="1697400" y="2063520"/>
            <a:ext cx="350172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Document Initialization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5" name="TextBox 15"/>
          <p:cNvSpPr/>
          <p:nvPr/>
        </p:nvSpPr>
        <p:spPr>
          <a:xfrm>
            <a:off x="1697400" y="2553120"/>
            <a:ext cx="353376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Sets up DXF header, layers, and basic drawing properties.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36" name="Group 16"/>
          <p:cNvGrpSpPr/>
          <p:nvPr/>
        </p:nvGrpSpPr>
        <p:grpSpPr>
          <a:xfrm>
            <a:off x="5466240" y="1993680"/>
            <a:ext cx="517320" cy="517320"/>
            <a:chOff x="5466240" y="1993680"/>
            <a:chExt cx="517320" cy="517320"/>
          </a:xfrm>
        </p:grpSpPr>
        <p:sp>
          <p:nvSpPr>
            <p:cNvPr id="937" name="Freeform 17"/>
            <p:cNvSpPr/>
            <p:nvPr/>
          </p:nvSpPr>
          <p:spPr>
            <a:xfrm>
              <a:off x="5466240" y="1993680"/>
              <a:ext cx="517320" cy="517320"/>
            </a:xfrm>
            <a:custGeom>
              <a:avLst/>
              <a:gdLst>
                <a:gd name="textAreaLeft" fmla="*/ 0 w 517320"/>
                <a:gd name="textAreaRight" fmla="*/ 518400 w 517320"/>
                <a:gd name="textAreaTop" fmla="*/ 0 h 517320"/>
                <a:gd name="textAreaBottom" fmla="*/ 518400 h 517320"/>
              </a:gdLst>
              <a:ahLst/>
              <a:cxnLst/>
              <a:rect l="textAreaLeft" t="textAreaTop" r="textAreaRight" b="textAreaBottom"/>
              <a:pathLst>
                <a:path w="691007" h="691007">
                  <a:moveTo>
                    <a:pt x="0" y="276479"/>
                  </a:moveTo>
                  <a:cubicBezTo>
                    <a:pt x="0" y="123825"/>
                    <a:pt x="123825" y="0"/>
                    <a:pt x="276479" y="0"/>
                  </a:cubicBezTo>
                  <a:lnTo>
                    <a:pt x="414528" y="0"/>
                  </a:lnTo>
                  <a:cubicBezTo>
                    <a:pt x="567182" y="0"/>
                    <a:pt x="691007" y="123825"/>
                    <a:pt x="691007" y="276479"/>
                  </a:cubicBezTo>
                  <a:lnTo>
                    <a:pt x="691007" y="414528"/>
                  </a:lnTo>
                  <a:cubicBezTo>
                    <a:pt x="691007" y="567182"/>
                    <a:pt x="567182" y="691007"/>
                    <a:pt x="414528" y="691007"/>
                  </a:cubicBezTo>
                  <a:lnTo>
                    <a:pt x="276479" y="691007"/>
                  </a:lnTo>
                  <a:cubicBezTo>
                    <a:pt x="123825" y="691007"/>
                    <a:pt x="0" y="567182"/>
                    <a:pt x="0" y="414528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938" name="Group 18"/>
          <p:cNvGrpSpPr/>
          <p:nvPr/>
        </p:nvGrpSpPr>
        <p:grpSpPr>
          <a:xfrm>
            <a:off x="5552640" y="2036880"/>
            <a:ext cx="344520" cy="430920"/>
            <a:chOff x="5552640" y="2036880"/>
            <a:chExt cx="344520" cy="430920"/>
          </a:xfrm>
        </p:grpSpPr>
        <p:sp>
          <p:nvSpPr>
            <p:cNvPr id="939" name="Freeform 19"/>
            <p:cNvSpPr/>
            <p:nvPr/>
          </p:nvSpPr>
          <p:spPr>
            <a:xfrm>
              <a:off x="5552640" y="2036880"/>
              <a:ext cx="344520" cy="430920"/>
            </a:xfrm>
            <a:custGeom>
              <a:avLst/>
              <a:gdLst>
                <a:gd name="textAreaLeft" fmla="*/ 0 w 344520"/>
                <a:gd name="textAreaRight" fmla="*/ 345600 w 344520"/>
                <a:gd name="textAreaTop" fmla="*/ 0 h 430920"/>
                <a:gd name="textAreaBottom" fmla="*/ 432000 h 430920"/>
              </a:gdLst>
              <a:ahLst/>
              <a:cxnLst/>
              <a:rect l="textAreaLeft" t="textAreaTop" r="textAreaRight" b="textAreaBottom"/>
              <a:pathLst>
                <a:path w="460573" h="575867">
                  <a:moveTo>
                    <a:pt x="0" y="0"/>
                  </a:moveTo>
                  <a:lnTo>
                    <a:pt x="460573" y="0"/>
                  </a:lnTo>
                  <a:lnTo>
                    <a:pt x="460573" y="575867"/>
                  </a:lnTo>
                  <a:lnTo>
                    <a:pt x="0" y="575867"/>
                  </a:lnTo>
                  <a:close/>
                </a:path>
              </a:pathLst>
            </a:custGeom>
            <a:blipFill rotWithShape="0">
              <a:blip r:embed="rId2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940" name="TextBox 20"/>
            <p:cNvSpPr/>
            <p:nvPr/>
          </p:nvSpPr>
          <p:spPr>
            <a:xfrm>
              <a:off x="5552640" y="2036880"/>
              <a:ext cx="344520" cy="43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2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941" name="TextBox 21"/>
          <p:cNvSpPr/>
          <p:nvPr/>
        </p:nvSpPr>
        <p:spPr>
          <a:xfrm>
            <a:off x="6171480" y="2063520"/>
            <a:ext cx="28785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Wall Generation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2" name="TextBox 22"/>
          <p:cNvSpPr/>
          <p:nvPr/>
        </p:nvSpPr>
        <p:spPr>
          <a:xfrm>
            <a:off x="6171480" y="2553120"/>
            <a:ext cx="353376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Draws wall polylines based on calculated room geometries.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43" name="Group 23"/>
          <p:cNvGrpSpPr/>
          <p:nvPr/>
        </p:nvGrpSpPr>
        <p:grpSpPr>
          <a:xfrm>
            <a:off x="992160" y="3662280"/>
            <a:ext cx="517320" cy="517320"/>
            <a:chOff x="992160" y="3662280"/>
            <a:chExt cx="517320" cy="517320"/>
          </a:xfrm>
        </p:grpSpPr>
        <p:sp>
          <p:nvSpPr>
            <p:cNvPr id="944" name="Freeform 24"/>
            <p:cNvSpPr/>
            <p:nvPr/>
          </p:nvSpPr>
          <p:spPr>
            <a:xfrm>
              <a:off x="992160" y="3662280"/>
              <a:ext cx="517320" cy="517320"/>
            </a:xfrm>
            <a:custGeom>
              <a:avLst/>
              <a:gdLst>
                <a:gd name="textAreaLeft" fmla="*/ 0 w 517320"/>
                <a:gd name="textAreaRight" fmla="*/ 518400 w 517320"/>
                <a:gd name="textAreaTop" fmla="*/ 0 h 517320"/>
                <a:gd name="textAreaBottom" fmla="*/ 518400 h 517320"/>
              </a:gdLst>
              <a:ahLst/>
              <a:cxnLst/>
              <a:rect l="textAreaLeft" t="textAreaTop" r="textAreaRight" b="textAreaBottom"/>
              <a:pathLst>
                <a:path w="691007" h="691007">
                  <a:moveTo>
                    <a:pt x="0" y="276479"/>
                  </a:moveTo>
                  <a:cubicBezTo>
                    <a:pt x="0" y="123825"/>
                    <a:pt x="123825" y="0"/>
                    <a:pt x="276479" y="0"/>
                  </a:cubicBezTo>
                  <a:lnTo>
                    <a:pt x="414528" y="0"/>
                  </a:lnTo>
                  <a:cubicBezTo>
                    <a:pt x="567182" y="0"/>
                    <a:pt x="691007" y="123825"/>
                    <a:pt x="691007" y="276479"/>
                  </a:cubicBezTo>
                  <a:lnTo>
                    <a:pt x="691007" y="414528"/>
                  </a:lnTo>
                  <a:cubicBezTo>
                    <a:pt x="691007" y="567182"/>
                    <a:pt x="567182" y="691007"/>
                    <a:pt x="414528" y="691007"/>
                  </a:cubicBezTo>
                  <a:lnTo>
                    <a:pt x="276479" y="691007"/>
                  </a:lnTo>
                  <a:cubicBezTo>
                    <a:pt x="123825" y="691007"/>
                    <a:pt x="0" y="567182"/>
                    <a:pt x="0" y="414528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945" name="Group 25"/>
          <p:cNvGrpSpPr/>
          <p:nvPr/>
        </p:nvGrpSpPr>
        <p:grpSpPr>
          <a:xfrm>
            <a:off x="1078560" y="3705480"/>
            <a:ext cx="344520" cy="430920"/>
            <a:chOff x="1078560" y="3705480"/>
            <a:chExt cx="344520" cy="430920"/>
          </a:xfrm>
        </p:grpSpPr>
        <p:sp>
          <p:nvSpPr>
            <p:cNvPr id="946" name="Freeform 26"/>
            <p:cNvSpPr/>
            <p:nvPr/>
          </p:nvSpPr>
          <p:spPr>
            <a:xfrm>
              <a:off x="1078560" y="3705480"/>
              <a:ext cx="344520" cy="430920"/>
            </a:xfrm>
            <a:custGeom>
              <a:avLst/>
              <a:gdLst>
                <a:gd name="textAreaLeft" fmla="*/ 0 w 344520"/>
                <a:gd name="textAreaRight" fmla="*/ 345600 w 344520"/>
                <a:gd name="textAreaTop" fmla="*/ 0 h 430920"/>
                <a:gd name="textAreaBottom" fmla="*/ 432000 h 430920"/>
              </a:gdLst>
              <a:ahLst/>
              <a:cxnLst/>
              <a:rect l="textAreaLeft" t="textAreaTop" r="textAreaRight" b="textAreaBottom"/>
              <a:pathLst>
                <a:path w="460573" h="575867">
                  <a:moveTo>
                    <a:pt x="0" y="0"/>
                  </a:moveTo>
                  <a:lnTo>
                    <a:pt x="460573" y="0"/>
                  </a:lnTo>
                  <a:lnTo>
                    <a:pt x="460573" y="575867"/>
                  </a:lnTo>
                  <a:lnTo>
                    <a:pt x="0" y="575867"/>
                  </a:lnTo>
                  <a:close/>
                </a:path>
              </a:pathLst>
            </a:custGeom>
            <a:blipFill rotWithShape="0">
              <a:blip r:embed="rId3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947" name="TextBox 27"/>
            <p:cNvSpPr/>
            <p:nvPr/>
          </p:nvSpPr>
          <p:spPr>
            <a:xfrm>
              <a:off x="1078560" y="3705480"/>
              <a:ext cx="344520" cy="43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3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948" name="TextBox 28"/>
          <p:cNvSpPr/>
          <p:nvPr/>
        </p:nvSpPr>
        <p:spPr>
          <a:xfrm>
            <a:off x="1697400" y="3731760"/>
            <a:ext cx="32025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Room Representation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9" name="TextBox 29"/>
          <p:cNvSpPr/>
          <p:nvPr/>
        </p:nvSpPr>
        <p:spPr>
          <a:xfrm>
            <a:off x="1697400" y="4221720"/>
            <a:ext cx="3533760" cy="106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Generates room boundaries and applies appropriate hatching patterns.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50" name="Group 30"/>
          <p:cNvGrpSpPr/>
          <p:nvPr/>
        </p:nvGrpSpPr>
        <p:grpSpPr>
          <a:xfrm>
            <a:off x="5466240" y="3662280"/>
            <a:ext cx="517320" cy="517320"/>
            <a:chOff x="5466240" y="3662280"/>
            <a:chExt cx="517320" cy="517320"/>
          </a:xfrm>
        </p:grpSpPr>
        <p:sp>
          <p:nvSpPr>
            <p:cNvPr id="951" name="Freeform 31"/>
            <p:cNvSpPr/>
            <p:nvPr/>
          </p:nvSpPr>
          <p:spPr>
            <a:xfrm>
              <a:off x="5466240" y="3662280"/>
              <a:ext cx="517320" cy="517320"/>
            </a:xfrm>
            <a:custGeom>
              <a:avLst/>
              <a:gdLst>
                <a:gd name="textAreaLeft" fmla="*/ 0 w 517320"/>
                <a:gd name="textAreaRight" fmla="*/ 518400 w 517320"/>
                <a:gd name="textAreaTop" fmla="*/ 0 h 517320"/>
                <a:gd name="textAreaBottom" fmla="*/ 518400 h 517320"/>
              </a:gdLst>
              <a:ahLst/>
              <a:cxnLst/>
              <a:rect l="textAreaLeft" t="textAreaTop" r="textAreaRight" b="textAreaBottom"/>
              <a:pathLst>
                <a:path w="691007" h="691007">
                  <a:moveTo>
                    <a:pt x="0" y="276479"/>
                  </a:moveTo>
                  <a:cubicBezTo>
                    <a:pt x="0" y="123825"/>
                    <a:pt x="123825" y="0"/>
                    <a:pt x="276479" y="0"/>
                  </a:cubicBezTo>
                  <a:lnTo>
                    <a:pt x="414528" y="0"/>
                  </a:lnTo>
                  <a:cubicBezTo>
                    <a:pt x="567182" y="0"/>
                    <a:pt x="691007" y="123825"/>
                    <a:pt x="691007" y="276479"/>
                  </a:cubicBezTo>
                  <a:lnTo>
                    <a:pt x="691007" y="414528"/>
                  </a:lnTo>
                  <a:cubicBezTo>
                    <a:pt x="691007" y="567182"/>
                    <a:pt x="567182" y="691007"/>
                    <a:pt x="414528" y="691007"/>
                  </a:cubicBezTo>
                  <a:lnTo>
                    <a:pt x="276479" y="691007"/>
                  </a:lnTo>
                  <a:cubicBezTo>
                    <a:pt x="123825" y="691007"/>
                    <a:pt x="0" y="567182"/>
                    <a:pt x="0" y="414528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952" name="Group 32"/>
          <p:cNvGrpSpPr/>
          <p:nvPr/>
        </p:nvGrpSpPr>
        <p:grpSpPr>
          <a:xfrm>
            <a:off x="5552640" y="3705480"/>
            <a:ext cx="344520" cy="430920"/>
            <a:chOff x="5552640" y="3705480"/>
            <a:chExt cx="344520" cy="430920"/>
          </a:xfrm>
        </p:grpSpPr>
        <p:sp>
          <p:nvSpPr>
            <p:cNvPr id="953" name="Freeform 33"/>
            <p:cNvSpPr/>
            <p:nvPr/>
          </p:nvSpPr>
          <p:spPr>
            <a:xfrm>
              <a:off x="5552640" y="3705480"/>
              <a:ext cx="344520" cy="430920"/>
            </a:xfrm>
            <a:custGeom>
              <a:avLst/>
              <a:gdLst>
                <a:gd name="textAreaLeft" fmla="*/ 0 w 344520"/>
                <a:gd name="textAreaRight" fmla="*/ 345600 w 344520"/>
                <a:gd name="textAreaTop" fmla="*/ 0 h 430920"/>
                <a:gd name="textAreaBottom" fmla="*/ 432000 h 430920"/>
              </a:gdLst>
              <a:ahLst/>
              <a:cxnLst/>
              <a:rect l="textAreaLeft" t="textAreaTop" r="textAreaRight" b="textAreaBottom"/>
              <a:pathLst>
                <a:path w="460573" h="575867">
                  <a:moveTo>
                    <a:pt x="0" y="0"/>
                  </a:moveTo>
                  <a:lnTo>
                    <a:pt x="460573" y="0"/>
                  </a:lnTo>
                  <a:lnTo>
                    <a:pt x="460573" y="575867"/>
                  </a:lnTo>
                  <a:lnTo>
                    <a:pt x="0" y="575867"/>
                  </a:lnTo>
                  <a:close/>
                </a:path>
              </a:pathLst>
            </a:custGeom>
            <a:blipFill rotWithShape="0">
              <a:blip r:embed="rId4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954" name="TextBox 34"/>
            <p:cNvSpPr/>
            <p:nvPr/>
          </p:nvSpPr>
          <p:spPr>
            <a:xfrm>
              <a:off x="5552640" y="3705480"/>
              <a:ext cx="344520" cy="43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4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955" name="TextBox 35"/>
          <p:cNvSpPr/>
          <p:nvPr/>
        </p:nvSpPr>
        <p:spPr>
          <a:xfrm>
            <a:off x="6171480" y="3731760"/>
            <a:ext cx="294192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Opening Generation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6" name="TextBox 36"/>
          <p:cNvSpPr/>
          <p:nvPr/>
        </p:nvSpPr>
        <p:spPr>
          <a:xfrm>
            <a:off x="6171480" y="4221720"/>
            <a:ext cx="3533760" cy="106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Inserts doors (arcs) and windows (lines) into wall segments.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57" name="Group 37"/>
          <p:cNvGrpSpPr/>
          <p:nvPr/>
        </p:nvGrpSpPr>
        <p:grpSpPr>
          <a:xfrm>
            <a:off x="992160" y="5664600"/>
            <a:ext cx="517320" cy="517320"/>
            <a:chOff x="992160" y="5664600"/>
            <a:chExt cx="517320" cy="517320"/>
          </a:xfrm>
        </p:grpSpPr>
        <p:sp>
          <p:nvSpPr>
            <p:cNvPr id="958" name="Freeform 38"/>
            <p:cNvSpPr/>
            <p:nvPr/>
          </p:nvSpPr>
          <p:spPr>
            <a:xfrm>
              <a:off x="992160" y="5664600"/>
              <a:ext cx="517320" cy="517320"/>
            </a:xfrm>
            <a:custGeom>
              <a:avLst/>
              <a:gdLst>
                <a:gd name="textAreaLeft" fmla="*/ 0 w 517320"/>
                <a:gd name="textAreaRight" fmla="*/ 518400 w 517320"/>
                <a:gd name="textAreaTop" fmla="*/ 0 h 517320"/>
                <a:gd name="textAreaBottom" fmla="*/ 518400 h 517320"/>
              </a:gdLst>
              <a:ahLst/>
              <a:cxnLst/>
              <a:rect l="textAreaLeft" t="textAreaTop" r="textAreaRight" b="textAreaBottom"/>
              <a:pathLst>
                <a:path w="691007" h="691007">
                  <a:moveTo>
                    <a:pt x="0" y="276479"/>
                  </a:moveTo>
                  <a:cubicBezTo>
                    <a:pt x="0" y="123825"/>
                    <a:pt x="123825" y="0"/>
                    <a:pt x="276479" y="0"/>
                  </a:cubicBezTo>
                  <a:lnTo>
                    <a:pt x="414528" y="0"/>
                  </a:lnTo>
                  <a:cubicBezTo>
                    <a:pt x="567182" y="0"/>
                    <a:pt x="691007" y="123825"/>
                    <a:pt x="691007" y="276479"/>
                  </a:cubicBezTo>
                  <a:lnTo>
                    <a:pt x="691007" y="414528"/>
                  </a:lnTo>
                  <a:cubicBezTo>
                    <a:pt x="691007" y="567182"/>
                    <a:pt x="567182" y="691007"/>
                    <a:pt x="414528" y="691007"/>
                  </a:cubicBezTo>
                  <a:lnTo>
                    <a:pt x="276479" y="691007"/>
                  </a:lnTo>
                  <a:cubicBezTo>
                    <a:pt x="123825" y="691007"/>
                    <a:pt x="0" y="567182"/>
                    <a:pt x="0" y="414528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959" name="Group 39"/>
          <p:cNvGrpSpPr/>
          <p:nvPr/>
        </p:nvGrpSpPr>
        <p:grpSpPr>
          <a:xfrm>
            <a:off x="1078560" y="5707800"/>
            <a:ext cx="344520" cy="430920"/>
            <a:chOff x="1078560" y="5707800"/>
            <a:chExt cx="344520" cy="430920"/>
          </a:xfrm>
        </p:grpSpPr>
        <p:sp>
          <p:nvSpPr>
            <p:cNvPr id="960" name="Freeform 40"/>
            <p:cNvSpPr/>
            <p:nvPr/>
          </p:nvSpPr>
          <p:spPr>
            <a:xfrm>
              <a:off x="1078560" y="5707800"/>
              <a:ext cx="344520" cy="430920"/>
            </a:xfrm>
            <a:custGeom>
              <a:avLst/>
              <a:gdLst>
                <a:gd name="textAreaLeft" fmla="*/ 0 w 344520"/>
                <a:gd name="textAreaRight" fmla="*/ 345600 w 344520"/>
                <a:gd name="textAreaTop" fmla="*/ 0 h 430920"/>
                <a:gd name="textAreaBottom" fmla="*/ 432000 h 430920"/>
              </a:gdLst>
              <a:ahLst/>
              <a:cxnLst/>
              <a:rect l="textAreaLeft" t="textAreaTop" r="textAreaRight" b="textAreaBottom"/>
              <a:pathLst>
                <a:path w="460573" h="575867">
                  <a:moveTo>
                    <a:pt x="0" y="0"/>
                  </a:moveTo>
                  <a:lnTo>
                    <a:pt x="460573" y="0"/>
                  </a:lnTo>
                  <a:lnTo>
                    <a:pt x="460573" y="575867"/>
                  </a:lnTo>
                  <a:lnTo>
                    <a:pt x="0" y="575867"/>
                  </a:lnTo>
                  <a:close/>
                </a:path>
              </a:pathLst>
            </a:custGeom>
            <a:blipFill rotWithShape="0">
              <a:blip r:embed="rId5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961" name="TextBox 41"/>
            <p:cNvSpPr/>
            <p:nvPr/>
          </p:nvSpPr>
          <p:spPr>
            <a:xfrm>
              <a:off x="1078560" y="5707800"/>
              <a:ext cx="344520" cy="43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5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962" name="TextBox 42"/>
          <p:cNvSpPr/>
          <p:nvPr/>
        </p:nvSpPr>
        <p:spPr>
          <a:xfrm>
            <a:off x="1697400" y="5734080"/>
            <a:ext cx="347112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Dimension Annotations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3" name="TextBox 43"/>
          <p:cNvSpPr/>
          <p:nvPr/>
        </p:nvSpPr>
        <p:spPr>
          <a:xfrm>
            <a:off x="1697400" y="6224040"/>
            <a:ext cx="353376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Adds linear dimensions for room sizes and wall lengths.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64" name="Group 44"/>
          <p:cNvGrpSpPr/>
          <p:nvPr/>
        </p:nvGrpSpPr>
        <p:grpSpPr>
          <a:xfrm>
            <a:off x="5466240" y="5664600"/>
            <a:ext cx="517320" cy="517320"/>
            <a:chOff x="5466240" y="5664600"/>
            <a:chExt cx="517320" cy="517320"/>
          </a:xfrm>
        </p:grpSpPr>
        <p:sp>
          <p:nvSpPr>
            <p:cNvPr id="965" name="Freeform 45"/>
            <p:cNvSpPr/>
            <p:nvPr/>
          </p:nvSpPr>
          <p:spPr>
            <a:xfrm>
              <a:off x="5466240" y="5664600"/>
              <a:ext cx="517320" cy="517320"/>
            </a:xfrm>
            <a:custGeom>
              <a:avLst/>
              <a:gdLst>
                <a:gd name="textAreaLeft" fmla="*/ 0 w 517320"/>
                <a:gd name="textAreaRight" fmla="*/ 518400 w 517320"/>
                <a:gd name="textAreaTop" fmla="*/ 0 h 517320"/>
                <a:gd name="textAreaBottom" fmla="*/ 518400 h 517320"/>
              </a:gdLst>
              <a:ahLst/>
              <a:cxnLst/>
              <a:rect l="textAreaLeft" t="textAreaTop" r="textAreaRight" b="textAreaBottom"/>
              <a:pathLst>
                <a:path w="691007" h="691007">
                  <a:moveTo>
                    <a:pt x="0" y="276479"/>
                  </a:moveTo>
                  <a:cubicBezTo>
                    <a:pt x="0" y="123825"/>
                    <a:pt x="123825" y="0"/>
                    <a:pt x="276479" y="0"/>
                  </a:cubicBezTo>
                  <a:lnTo>
                    <a:pt x="414528" y="0"/>
                  </a:lnTo>
                  <a:cubicBezTo>
                    <a:pt x="567182" y="0"/>
                    <a:pt x="691007" y="123825"/>
                    <a:pt x="691007" y="276479"/>
                  </a:cubicBezTo>
                  <a:lnTo>
                    <a:pt x="691007" y="414528"/>
                  </a:lnTo>
                  <a:cubicBezTo>
                    <a:pt x="691007" y="567182"/>
                    <a:pt x="567182" y="691007"/>
                    <a:pt x="414528" y="691007"/>
                  </a:cubicBezTo>
                  <a:lnTo>
                    <a:pt x="276479" y="691007"/>
                  </a:lnTo>
                  <a:cubicBezTo>
                    <a:pt x="123825" y="691007"/>
                    <a:pt x="0" y="567182"/>
                    <a:pt x="0" y="414528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966" name="Group 46"/>
          <p:cNvGrpSpPr/>
          <p:nvPr/>
        </p:nvGrpSpPr>
        <p:grpSpPr>
          <a:xfrm>
            <a:off x="5552640" y="5707800"/>
            <a:ext cx="344520" cy="430920"/>
            <a:chOff x="5552640" y="5707800"/>
            <a:chExt cx="344520" cy="430920"/>
          </a:xfrm>
        </p:grpSpPr>
        <p:sp>
          <p:nvSpPr>
            <p:cNvPr id="967" name="Freeform 47"/>
            <p:cNvSpPr/>
            <p:nvPr/>
          </p:nvSpPr>
          <p:spPr>
            <a:xfrm>
              <a:off x="5552640" y="5707800"/>
              <a:ext cx="344520" cy="430920"/>
            </a:xfrm>
            <a:custGeom>
              <a:avLst/>
              <a:gdLst>
                <a:gd name="textAreaLeft" fmla="*/ 0 w 344520"/>
                <a:gd name="textAreaRight" fmla="*/ 345600 w 344520"/>
                <a:gd name="textAreaTop" fmla="*/ 0 h 430920"/>
                <a:gd name="textAreaBottom" fmla="*/ 432000 h 430920"/>
              </a:gdLst>
              <a:ahLst/>
              <a:cxnLst/>
              <a:rect l="textAreaLeft" t="textAreaTop" r="textAreaRight" b="textAreaBottom"/>
              <a:pathLst>
                <a:path w="460573" h="575867">
                  <a:moveTo>
                    <a:pt x="0" y="0"/>
                  </a:moveTo>
                  <a:lnTo>
                    <a:pt x="460573" y="0"/>
                  </a:lnTo>
                  <a:lnTo>
                    <a:pt x="460573" y="575867"/>
                  </a:lnTo>
                  <a:lnTo>
                    <a:pt x="0" y="575867"/>
                  </a:lnTo>
                  <a:close/>
                </a:path>
              </a:pathLst>
            </a:custGeom>
            <a:blipFill rotWithShape="0">
              <a:blip r:embed="rId6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968" name="TextBox 48"/>
            <p:cNvSpPr/>
            <p:nvPr/>
          </p:nvSpPr>
          <p:spPr>
            <a:xfrm>
              <a:off x="5552640" y="5707800"/>
              <a:ext cx="344520" cy="43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6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969" name="TextBox 49"/>
          <p:cNvSpPr/>
          <p:nvPr/>
        </p:nvSpPr>
        <p:spPr>
          <a:xfrm>
            <a:off x="6171480" y="5734080"/>
            <a:ext cx="28785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Room Labels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0" name="TextBox 50"/>
          <p:cNvSpPr/>
          <p:nvPr/>
        </p:nvSpPr>
        <p:spPr>
          <a:xfrm>
            <a:off x="6171480" y="6224040"/>
            <a:ext cx="353376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Places text entities for room names and functional areas.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71" name="Group 51"/>
          <p:cNvGrpSpPr/>
          <p:nvPr/>
        </p:nvGrpSpPr>
        <p:grpSpPr>
          <a:xfrm>
            <a:off x="992160" y="7332840"/>
            <a:ext cx="517320" cy="517320"/>
            <a:chOff x="992160" y="7332840"/>
            <a:chExt cx="517320" cy="517320"/>
          </a:xfrm>
        </p:grpSpPr>
        <p:sp>
          <p:nvSpPr>
            <p:cNvPr id="972" name="Freeform 52"/>
            <p:cNvSpPr/>
            <p:nvPr/>
          </p:nvSpPr>
          <p:spPr>
            <a:xfrm>
              <a:off x="992160" y="7332840"/>
              <a:ext cx="517320" cy="517320"/>
            </a:xfrm>
            <a:custGeom>
              <a:avLst/>
              <a:gdLst>
                <a:gd name="textAreaLeft" fmla="*/ 0 w 517320"/>
                <a:gd name="textAreaRight" fmla="*/ 518400 w 517320"/>
                <a:gd name="textAreaTop" fmla="*/ 0 h 517320"/>
                <a:gd name="textAreaBottom" fmla="*/ 518400 h 517320"/>
              </a:gdLst>
              <a:ahLst/>
              <a:cxnLst/>
              <a:rect l="textAreaLeft" t="textAreaTop" r="textAreaRight" b="textAreaBottom"/>
              <a:pathLst>
                <a:path w="691007" h="691007">
                  <a:moveTo>
                    <a:pt x="0" y="276479"/>
                  </a:moveTo>
                  <a:cubicBezTo>
                    <a:pt x="0" y="123825"/>
                    <a:pt x="123825" y="0"/>
                    <a:pt x="276479" y="0"/>
                  </a:cubicBezTo>
                  <a:lnTo>
                    <a:pt x="414528" y="0"/>
                  </a:lnTo>
                  <a:cubicBezTo>
                    <a:pt x="567182" y="0"/>
                    <a:pt x="691007" y="123825"/>
                    <a:pt x="691007" y="276479"/>
                  </a:cubicBezTo>
                  <a:lnTo>
                    <a:pt x="691007" y="414528"/>
                  </a:lnTo>
                  <a:cubicBezTo>
                    <a:pt x="691007" y="567182"/>
                    <a:pt x="567182" y="691007"/>
                    <a:pt x="414528" y="691007"/>
                  </a:cubicBezTo>
                  <a:lnTo>
                    <a:pt x="276479" y="691007"/>
                  </a:lnTo>
                  <a:cubicBezTo>
                    <a:pt x="123825" y="691007"/>
                    <a:pt x="0" y="567182"/>
                    <a:pt x="0" y="414528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973" name="Group 53"/>
          <p:cNvGrpSpPr/>
          <p:nvPr/>
        </p:nvGrpSpPr>
        <p:grpSpPr>
          <a:xfrm>
            <a:off x="1078560" y="7376040"/>
            <a:ext cx="344520" cy="430920"/>
            <a:chOff x="1078560" y="7376040"/>
            <a:chExt cx="344520" cy="430920"/>
          </a:xfrm>
        </p:grpSpPr>
        <p:sp>
          <p:nvSpPr>
            <p:cNvPr id="974" name="Freeform 54"/>
            <p:cNvSpPr/>
            <p:nvPr/>
          </p:nvSpPr>
          <p:spPr>
            <a:xfrm>
              <a:off x="1078560" y="7376040"/>
              <a:ext cx="344520" cy="430920"/>
            </a:xfrm>
            <a:custGeom>
              <a:avLst/>
              <a:gdLst>
                <a:gd name="textAreaLeft" fmla="*/ 0 w 344520"/>
                <a:gd name="textAreaRight" fmla="*/ 345600 w 344520"/>
                <a:gd name="textAreaTop" fmla="*/ 0 h 430920"/>
                <a:gd name="textAreaBottom" fmla="*/ 432000 h 430920"/>
              </a:gdLst>
              <a:ahLst/>
              <a:cxnLst/>
              <a:rect l="textAreaLeft" t="textAreaTop" r="textAreaRight" b="textAreaBottom"/>
              <a:pathLst>
                <a:path w="460573" h="575867">
                  <a:moveTo>
                    <a:pt x="0" y="0"/>
                  </a:moveTo>
                  <a:lnTo>
                    <a:pt x="460573" y="0"/>
                  </a:lnTo>
                  <a:lnTo>
                    <a:pt x="460573" y="575867"/>
                  </a:lnTo>
                  <a:lnTo>
                    <a:pt x="0" y="575867"/>
                  </a:lnTo>
                  <a:close/>
                </a:path>
              </a:pathLst>
            </a:custGeom>
            <a:blipFill rotWithShape="0">
              <a:blip r:embed="rId7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975" name="TextBox 55"/>
            <p:cNvSpPr/>
            <p:nvPr/>
          </p:nvSpPr>
          <p:spPr>
            <a:xfrm>
              <a:off x="1078560" y="7376040"/>
              <a:ext cx="344520" cy="430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240"/>
                </a:lnSpc>
              </a:pPr>
              <a:r>
                <a:rPr lang="en-US" sz="2700" b="0" u="none" strike="noStrike">
                  <a:solidFill>
                    <a:srgbClr val="405449"/>
                  </a:solidFill>
                  <a:effectLst/>
                  <a:uFillTx/>
                  <a:latin typeface="Fraunces"/>
                  <a:ea typeface="Fraunces"/>
                </a:rPr>
                <a:t>7</a:t>
              </a:r>
              <a:endParaRPr lang="en-US" sz="27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976" name="TextBox 56"/>
          <p:cNvSpPr/>
          <p:nvPr/>
        </p:nvSpPr>
        <p:spPr>
          <a:xfrm>
            <a:off x="1697400" y="7402680"/>
            <a:ext cx="287856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Validation &amp; Export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7" name="TextBox 57"/>
          <p:cNvSpPr/>
          <p:nvPr/>
        </p:nvSpPr>
        <p:spPr>
          <a:xfrm>
            <a:off x="1697400" y="7892280"/>
            <a:ext cx="800784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Performs final DXF structure check and saves the file.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8" name="TextBox 58"/>
          <p:cNvSpPr/>
          <p:nvPr/>
        </p:nvSpPr>
        <p:spPr>
          <a:xfrm>
            <a:off x="10277640" y="1960920"/>
            <a:ext cx="4432320" cy="36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DXF Layer Organization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79" name="Group 59"/>
          <p:cNvGrpSpPr/>
          <p:nvPr/>
        </p:nvGrpSpPr>
        <p:grpSpPr>
          <a:xfrm>
            <a:off x="10272960" y="2536200"/>
            <a:ext cx="7035840" cy="5543640"/>
            <a:chOff x="10272960" y="2536200"/>
            <a:chExt cx="7035840" cy="5543640"/>
          </a:xfrm>
        </p:grpSpPr>
        <p:sp>
          <p:nvSpPr>
            <p:cNvPr id="980" name="Freeform 60"/>
            <p:cNvSpPr/>
            <p:nvPr/>
          </p:nvSpPr>
          <p:spPr>
            <a:xfrm>
              <a:off x="10272960" y="2536200"/>
              <a:ext cx="7035840" cy="5543640"/>
            </a:xfrm>
            <a:custGeom>
              <a:avLst/>
              <a:gdLst>
                <a:gd name="textAreaLeft" fmla="*/ 0 w 7035840"/>
                <a:gd name="textAreaRight" fmla="*/ 7036920 w 7035840"/>
                <a:gd name="textAreaTop" fmla="*/ 0 h 5543640"/>
                <a:gd name="textAreaBottom" fmla="*/ 5544720 h 5543640"/>
              </a:gdLst>
              <a:ahLst/>
              <a:cxnLst/>
              <a:rect l="textAreaLeft" t="textAreaTop" r="textAreaRight" b="textAreaBottom"/>
              <a:pathLst>
                <a:path w="9382506" h="7393051">
                  <a:moveTo>
                    <a:pt x="0" y="276987"/>
                  </a:moveTo>
                  <a:cubicBezTo>
                    <a:pt x="0" y="123952"/>
                    <a:pt x="123952" y="0"/>
                    <a:pt x="276987" y="0"/>
                  </a:cubicBezTo>
                  <a:lnTo>
                    <a:pt x="9105519" y="0"/>
                  </a:lnTo>
                  <a:cubicBezTo>
                    <a:pt x="9258426" y="0"/>
                    <a:pt x="9382506" y="123952"/>
                    <a:pt x="9382506" y="276987"/>
                  </a:cubicBezTo>
                  <a:lnTo>
                    <a:pt x="9382506" y="7116064"/>
                  </a:lnTo>
                  <a:cubicBezTo>
                    <a:pt x="9382506" y="7268972"/>
                    <a:pt x="9258553" y="7393051"/>
                    <a:pt x="9105519" y="7393051"/>
                  </a:cubicBezTo>
                  <a:lnTo>
                    <a:pt x="276987" y="7393051"/>
                  </a:lnTo>
                  <a:cubicBezTo>
                    <a:pt x="123952" y="7393051"/>
                    <a:pt x="0" y="7268972"/>
                    <a:pt x="0" y="7116064"/>
                  </a:cubicBezTo>
                  <a:close/>
                </a:path>
              </a:pathLst>
            </a:custGeom>
            <a:blipFill rotWithShape="0">
              <a:blip r:embed="rId8">
                <a:alphaModFix amt="0"/>
              </a:blip>
              <a:srcRect/>
              <a:stretch/>
            </a:blipFill>
            <a:ln cap="sq" w="9526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981" name="TextBox 61"/>
          <p:cNvSpPr/>
          <p:nvPr/>
        </p:nvSpPr>
        <p:spPr>
          <a:xfrm>
            <a:off x="10517760" y="2605320"/>
            <a:ext cx="32619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Layer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2" name="TextBox 62"/>
          <p:cNvSpPr/>
          <p:nvPr/>
        </p:nvSpPr>
        <p:spPr>
          <a:xfrm>
            <a:off x="13336200" y="2605320"/>
            <a:ext cx="19515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Color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3" name="TextBox 63"/>
          <p:cNvSpPr/>
          <p:nvPr/>
        </p:nvSpPr>
        <p:spPr>
          <a:xfrm>
            <a:off x="14844240" y="2605320"/>
            <a:ext cx="31341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Contains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4" name="TextBox 64"/>
          <p:cNvSpPr/>
          <p:nvPr/>
        </p:nvSpPr>
        <p:spPr>
          <a:xfrm>
            <a:off x="10517760" y="3192480"/>
            <a:ext cx="32619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WALLS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5" name="TextBox 65"/>
          <p:cNvSpPr/>
          <p:nvPr/>
        </p:nvSpPr>
        <p:spPr>
          <a:xfrm>
            <a:off x="13336200" y="3192480"/>
            <a:ext cx="103716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White/Black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6" name="TextBox 66"/>
          <p:cNvSpPr/>
          <p:nvPr/>
        </p:nvSpPr>
        <p:spPr>
          <a:xfrm>
            <a:off x="14844240" y="3192480"/>
            <a:ext cx="221976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Structural wall polylines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7" name="TextBox 67"/>
          <p:cNvSpPr/>
          <p:nvPr/>
        </p:nvSpPr>
        <p:spPr>
          <a:xfrm>
            <a:off x="10517760" y="4113360"/>
            <a:ext cx="32619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ROOMS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8" name="TextBox 68"/>
          <p:cNvSpPr/>
          <p:nvPr/>
        </p:nvSpPr>
        <p:spPr>
          <a:xfrm>
            <a:off x="13336200" y="4113360"/>
            <a:ext cx="19515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Green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9" name="TextBox 69"/>
          <p:cNvSpPr/>
          <p:nvPr/>
        </p:nvSpPr>
        <p:spPr>
          <a:xfrm>
            <a:off x="14844240" y="4113360"/>
            <a:ext cx="221976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Hatch room boundaries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0" name="TextBox 70"/>
          <p:cNvSpPr/>
          <p:nvPr/>
        </p:nvSpPr>
        <p:spPr>
          <a:xfrm>
            <a:off x="10517760" y="5034240"/>
            <a:ext cx="32619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OPENINGS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1" name="TextBox 71"/>
          <p:cNvSpPr/>
          <p:nvPr/>
        </p:nvSpPr>
        <p:spPr>
          <a:xfrm>
            <a:off x="13336200" y="5034240"/>
            <a:ext cx="19515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Blue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2" name="TextBox 72"/>
          <p:cNvSpPr/>
          <p:nvPr/>
        </p:nvSpPr>
        <p:spPr>
          <a:xfrm>
            <a:off x="14844240" y="5034240"/>
            <a:ext cx="221976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Door arcs and window lines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3" name="TextBox 73"/>
          <p:cNvSpPr/>
          <p:nvPr/>
        </p:nvSpPr>
        <p:spPr>
          <a:xfrm>
            <a:off x="10517760" y="5955120"/>
            <a:ext cx="32619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DIMENSIONS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4" name="TextBox 74"/>
          <p:cNvSpPr/>
          <p:nvPr/>
        </p:nvSpPr>
        <p:spPr>
          <a:xfrm>
            <a:off x="13336200" y="5955120"/>
            <a:ext cx="19515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Yellow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5" name="TextBox 75"/>
          <p:cNvSpPr/>
          <p:nvPr/>
        </p:nvSpPr>
        <p:spPr>
          <a:xfrm>
            <a:off x="14844240" y="5955120"/>
            <a:ext cx="2219760" cy="106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Room measurement annotations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6" name="TextBox 76"/>
          <p:cNvSpPr/>
          <p:nvPr/>
        </p:nvSpPr>
        <p:spPr>
          <a:xfrm>
            <a:off x="10517760" y="7210080"/>
            <a:ext cx="32619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ANNOTATIONS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7" name="TextBox 77"/>
          <p:cNvSpPr/>
          <p:nvPr/>
        </p:nvSpPr>
        <p:spPr>
          <a:xfrm>
            <a:off x="13336200" y="7210080"/>
            <a:ext cx="195156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Cyan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8" name="TextBox 78"/>
          <p:cNvSpPr/>
          <p:nvPr/>
        </p:nvSpPr>
        <p:spPr>
          <a:xfrm>
            <a:off x="14844240" y="7210080"/>
            <a:ext cx="2219760" cy="73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4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Room name text labels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99" name="Group 79"/>
          <p:cNvGrpSpPr/>
          <p:nvPr/>
        </p:nvGrpSpPr>
        <p:grpSpPr>
          <a:xfrm>
            <a:off x="3799440" y="8713800"/>
            <a:ext cx="5429520" cy="404280"/>
            <a:chOff x="3799440" y="8713800"/>
            <a:chExt cx="5429520" cy="404280"/>
          </a:xfrm>
        </p:grpSpPr>
        <p:sp>
          <p:nvSpPr>
            <p:cNvPr id="1000" name="Freeform 80"/>
            <p:cNvSpPr/>
            <p:nvPr/>
          </p:nvSpPr>
          <p:spPr>
            <a:xfrm>
              <a:off x="3799440" y="8713800"/>
              <a:ext cx="5429520" cy="404280"/>
            </a:xfrm>
            <a:custGeom>
              <a:avLst/>
              <a:gdLst>
                <a:gd name="textAreaLeft" fmla="*/ 0 w 5429520"/>
                <a:gd name="textAreaRight" fmla="*/ 5430600 w 5429520"/>
                <a:gd name="textAreaTop" fmla="*/ 0 h 404280"/>
                <a:gd name="textAreaBottom" fmla="*/ 405360 h 404280"/>
              </a:gdLst>
              <a:ahLst/>
              <a:cxnLst/>
              <a:rect l="textAreaLeft" t="textAreaTop" r="textAreaRight" b="textAreaBottom"/>
              <a:pathLst>
                <a:path w="7240905" h="540258">
                  <a:moveTo>
                    <a:pt x="0" y="221107"/>
                  </a:moveTo>
                  <a:cubicBezTo>
                    <a:pt x="0" y="99060"/>
                    <a:pt x="99060" y="0"/>
                    <a:pt x="221107" y="0"/>
                  </a:cubicBezTo>
                  <a:lnTo>
                    <a:pt x="7019798" y="0"/>
                  </a:lnTo>
                  <a:cubicBezTo>
                    <a:pt x="7141972" y="0"/>
                    <a:pt x="7240905" y="99060"/>
                    <a:pt x="7240905" y="221107"/>
                  </a:cubicBezTo>
                  <a:lnTo>
                    <a:pt x="7240905" y="319151"/>
                  </a:lnTo>
                  <a:cubicBezTo>
                    <a:pt x="7240905" y="441325"/>
                    <a:pt x="7141845" y="540258"/>
                    <a:pt x="7019798" y="540258"/>
                  </a:cubicBezTo>
                  <a:lnTo>
                    <a:pt x="221107" y="540258"/>
                  </a:lnTo>
                  <a:cubicBezTo>
                    <a:pt x="99060" y="540385"/>
                    <a:pt x="0" y="441325"/>
                    <a:pt x="0" y="319151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01" name="TextBox 81"/>
          <p:cNvSpPr/>
          <p:nvPr/>
        </p:nvSpPr>
        <p:spPr>
          <a:xfrm>
            <a:off x="3937320" y="8725680"/>
            <a:ext cx="6067800" cy="32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032"/>
              </a:lnSpc>
            </a:pPr>
            <a:r>
              <a:rPr lang="en-US" sz="14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EZDXF PYTHON LIBRARY — DXF RELEASE 2010 STANDARD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02" name="Group 82"/>
          <p:cNvGrpSpPr/>
          <p:nvPr/>
        </p:nvGrpSpPr>
        <p:grpSpPr>
          <a:xfrm>
            <a:off x="9345240" y="8713800"/>
            <a:ext cx="5142600" cy="404280"/>
            <a:chOff x="9345240" y="8713800"/>
            <a:chExt cx="5142600" cy="404280"/>
          </a:xfrm>
        </p:grpSpPr>
        <p:sp>
          <p:nvSpPr>
            <p:cNvPr id="1003" name="Freeform 83"/>
            <p:cNvSpPr/>
            <p:nvPr/>
          </p:nvSpPr>
          <p:spPr>
            <a:xfrm>
              <a:off x="9345240" y="8713800"/>
              <a:ext cx="5142600" cy="404280"/>
            </a:xfrm>
            <a:custGeom>
              <a:avLst/>
              <a:gdLst>
                <a:gd name="textAreaLeft" fmla="*/ 0 w 5142600"/>
                <a:gd name="textAreaRight" fmla="*/ 5143680 w 5142600"/>
                <a:gd name="textAreaTop" fmla="*/ 0 h 404280"/>
                <a:gd name="textAreaBottom" fmla="*/ 405360 h 404280"/>
              </a:gdLst>
              <a:ahLst/>
              <a:cxnLst/>
              <a:rect l="textAreaLeft" t="textAreaTop" r="textAreaRight" b="textAreaBottom"/>
              <a:pathLst>
                <a:path w="6858000" h="540258">
                  <a:moveTo>
                    <a:pt x="0" y="221107"/>
                  </a:moveTo>
                  <a:cubicBezTo>
                    <a:pt x="0" y="99060"/>
                    <a:pt x="99060" y="0"/>
                    <a:pt x="221107" y="0"/>
                  </a:cubicBezTo>
                  <a:lnTo>
                    <a:pt x="6636893" y="0"/>
                  </a:lnTo>
                  <a:cubicBezTo>
                    <a:pt x="6758940" y="0"/>
                    <a:pt x="6858000" y="99060"/>
                    <a:pt x="6858000" y="221107"/>
                  </a:cubicBezTo>
                  <a:lnTo>
                    <a:pt x="6858000" y="319151"/>
                  </a:lnTo>
                  <a:cubicBezTo>
                    <a:pt x="6858000" y="441325"/>
                    <a:pt x="6758940" y="540258"/>
                    <a:pt x="6636893" y="540258"/>
                  </a:cubicBezTo>
                  <a:lnTo>
                    <a:pt x="221107" y="540258"/>
                  </a:lnTo>
                  <a:cubicBezTo>
                    <a:pt x="99060" y="540385"/>
                    <a:pt x="0" y="441325"/>
                    <a:pt x="0" y="319151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04" name="TextBox 84"/>
          <p:cNvSpPr/>
          <p:nvPr/>
        </p:nvSpPr>
        <p:spPr>
          <a:xfrm>
            <a:off x="9483120" y="8725680"/>
            <a:ext cx="5780520" cy="32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032"/>
              </a:lnSpc>
            </a:pPr>
            <a:r>
              <a:rPr lang="en-US" sz="14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COMPATIBLE: AUTOCAD · LIBRECAD · FREECAD · REVIT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5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6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007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008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009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010" name="Group 6"/>
          <p:cNvGrpSpPr/>
          <p:nvPr/>
        </p:nvGrpSpPr>
        <p:grpSpPr>
          <a:xfrm>
            <a:off x="992160" y="874080"/>
            <a:ext cx="2823120" cy="434880"/>
            <a:chOff x="992160" y="874080"/>
            <a:chExt cx="2823120" cy="434880"/>
          </a:xfrm>
        </p:grpSpPr>
        <p:sp>
          <p:nvSpPr>
            <p:cNvPr id="1011" name="Freeform 7"/>
            <p:cNvSpPr/>
            <p:nvPr/>
          </p:nvSpPr>
          <p:spPr>
            <a:xfrm>
              <a:off x="992160" y="874080"/>
              <a:ext cx="2823120" cy="434880"/>
            </a:xfrm>
            <a:custGeom>
              <a:avLst/>
              <a:gdLst>
                <a:gd name="textAreaLeft" fmla="*/ 0 w 2823120"/>
                <a:gd name="textAreaRight" fmla="*/ 2824200 w 2823120"/>
                <a:gd name="textAreaTop" fmla="*/ 0 h 434880"/>
                <a:gd name="textAreaBottom" fmla="*/ 435960 h 434880"/>
              </a:gdLst>
              <a:ahLst/>
              <a:cxnLst/>
              <a:rect l="textAreaLeft" t="textAreaTop" r="textAreaRight" b="textAreaBottom"/>
              <a:pathLst>
                <a:path w="3765423" h="581406">
                  <a:moveTo>
                    <a:pt x="0" y="233934"/>
                  </a:moveTo>
                  <a:cubicBezTo>
                    <a:pt x="0" y="104775"/>
                    <a:pt x="104775" y="0"/>
                    <a:pt x="233934" y="0"/>
                  </a:cubicBezTo>
                  <a:lnTo>
                    <a:pt x="3531489" y="0"/>
                  </a:lnTo>
                  <a:cubicBezTo>
                    <a:pt x="3660648" y="0"/>
                    <a:pt x="3765423" y="104775"/>
                    <a:pt x="3765423" y="233934"/>
                  </a:cubicBezTo>
                  <a:lnTo>
                    <a:pt x="3765423" y="347472"/>
                  </a:lnTo>
                  <a:cubicBezTo>
                    <a:pt x="3765423" y="476631"/>
                    <a:pt x="3660648" y="581406"/>
                    <a:pt x="3531489" y="581406"/>
                  </a:cubicBezTo>
                  <a:lnTo>
                    <a:pt x="233934" y="581406"/>
                  </a:lnTo>
                  <a:cubicBezTo>
                    <a:pt x="104775" y="581406"/>
                    <a:pt x="0" y="476631"/>
                    <a:pt x="0" y="347472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12" name="TextBox 8"/>
          <p:cNvSpPr/>
          <p:nvPr/>
        </p:nvSpPr>
        <p:spPr>
          <a:xfrm>
            <a:off x="1138320" y="889920"/>
            <a:ext cx="344520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31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CADSTUDIO — DXF ENGINE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3" name="TextBox 9"/>
          <p:cNvSpPr/>
          <p:nvPr/>
        </p:nvSpPr>
        <p:spPr>
          <a:xfrm>
            <a:off x="1317600" y="1365120"/>
            <a:ext cx="15651720" cy="78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865"/>
              </a:lnSpc>
            </a:pPr>
            <a:r>
              <a:rPr lang="en-US" sz="47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DXF Entities Supported by the Rendering Engine</a:t>
            </a:r>
            <a:endParaRPr lang="en-US" sz="4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14" name="Group 10"/>
          <p:cNvGrpSpPr/>
          <p:nvPr/>
        </p:nvGrpSpPr>
        <p:grpSpPr>
          <a:xfrm>
            <a:off x="987480" y="2464560"/>
            <a:ext cx="16311960" cy="6354360"/>
            <a:chOff x="987480" y="2464560"/>
            <a:chExt cx="16311960" cy="6354360"/>
          </a:xfrm>
        </p:grpSpPr>
        <p:sp>
          <p:nvSpPr>
            <p:cNvPr id="1015" name="Freeform 11"/>
            <p:cNvSpPr/>
            <p:nvPr/>
          </p:nvSpPr>
          <p:spPr>
            <a:xfrm>
              <a:off x="987480" y="2464560"/>
              <a:ext cx="16311960" cy="6354360"/>
            </a:xfrm>
            <a:custGeom>
              <a:avLst/>
              <a:gdLst>
                <a:gd name="textAreaLeft" fmla="*/ 0 w 16311960"/>
                <a:gd name="textAreaRight" fmla="*/ 16313040 w 16311960"/>
                <a:gd name="textAreaTop" fmla="*/ 0 h 6354360"/>
                <a:gd name="textAreaBottom" fmla="*/ 6355440 h 6354360"/>
              </a:gdLst>
              <a:ahLst/>
              <a:cxnLst/>
              <a:rect l="textAreaLeft" t="textAreaTop" r="textAreaRight" b="textAreaBottom"/>
              <a:pathLst>
                <a:path w="21750782" h="8473694">
                  <a:moveTo>
                    <a:pt x="0" y="292862"/>
                  </a:moveTo>
                  <a:cubicBezTo>
                    <a:pt x="0" y="131064"/>
                    <a:pt x="131064" y="0"/>
                    <a:pt x="292862" y="0"/>
                  </a:cubicBezTo>
                  <a:lnTo>
                    <a:pt x="21457920" y="0"/>
                  </a:lnTo>
                  <a:cubicBezTo>
                    <a:pt x="21619718" y="0"/>
                    <a:pt x="21750782" y="131064"/>
                    <a:pt x="21750782" y="292862"/>
                  </a:cubicBezTo>
                  <a:lnTo>
                    <a:pt x="21750782" y="8180832"/>
                  </a:lnTo>
                  <a:cubicBezTo>
                    <a:pt x="21750782" y="8342630"/>
                    <a:pt x="21619718" y="8473694"/>
                    <a:pt x="21457920" y="8473694"/>
                  </a:cubicBezTo>
                  <a:lnTo>
                    <a:pt x="292862" y="8473694"/>
                  </a:lnTo>
                  <a:cubicBezTo>
                    <a:pt x="131064" y="8473694"/>
                    <a:pt x="0" y="8342503"/>
                    <a:pt x="0" y="8180832"/>
                  </a:cubicBezTo>
                  <a:close/>
                </a:path>
              </a:pathLst>
            </a:custGeom>
            <a:blipFill rotWithShape="0">
              <a:blip r:embed="rId1">
                <a:alphaModFix amt="0"/>
              </a:blip>
              <a:srcRect/>
              <a:stretch/>
            </a:blipFill>
            <a:ln cap="sq" w="9526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016" name="Group 12"/>
          <p:cNvGrpSpPr/>
          <p:nvPr/>
        </p:nvGrpSpPr>
        <p:grpSpPr>
          <a:xfrm>
            <a:off x="1001880" y="2478600"/>
            <a:ext cx="16283520" cy="631440"/>
            <a:chOff x="1001880" y="2478600"/>
            <a:chExt cx="16283520" cy="631440"/>
          </a:xfrm>
        </p:grpSpPr>
        <p:sp>
          <p:nvSpPr>
            <p:cNvPr id="1017" name="Freeform 13"/>
            <p:cNvSpPr/>
            <p:nvPr/>
          </p:nvSpPr>
          <p:spPr>
            <a:xfrm>
              <a:off x="1001880" y="2478600"/>
              <a:ext cx="16283520" cy="63144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631440"/>
                <a:gd name="textAreaBottom" fmla="*/ 632520 h 631440"/>
              </a:gdLst>
              <a:ahLst/>
              <a:cxnLst/>
              <a:rect l="textAreaLeft" t="textAreaTop" r="textAreaRight" b="textAreaBottom"/>
              <a:pathLst>
                <a:path w="21712682" h="843534">
                  <a:moveTo>
                    <a:pt x="0" y="0"/>
                  </a:moveTo>
                  <a:lnTo>
                    <a:pt x="21712682" y="0"/>
                  </a:lnTo>
                  <a:lnTo>
                    <a:pt x="21712682" y="843534"/>
                  </a:lnTo>
                  <a:lnTo>
                    <a:pt x="0" y="843534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018" name="Group 14"/>
          <p:cNvGrpSpPr/>
          <p:nvPr/>
        </p:nvGrpSpPr>
        <p:grpSpPr>
          <a:xfrm>
            <a:off x="1001880" y="2478600"/>
            <a:ext cx="3255840" cy="631440"/>
            <a:chOff x="1001880" y="2478600"/>
            <a:chExt cx="3255840" cy="631440"/>
          </a:xfrm>
        </p:grpSpPr>
        <p:sp>
          <p:nvSpPr>
            <p:cNvPr id="1019" name="Freeform 15"/>
            <p:cNvSpPr/>
            <p:nvPr/>
          </p:nvSpPr>
          <p:spPr>
            <a:xfrm>
              <a:off x="1001880" y="2478600"/>
              <a:ext cx="3255840" cy="631440"/>
            </a:xfrm>
            <a:custGeom>
              <a:avLst/>
              <a:gdLst>
                <a:gd name="textAreaLeft" fmla="*/ 0 w 3255840"/>
                <a:gd name="textAreaRight" fmla="*/ 3256920 w 3255840"/>
                <a:gd name="textAreaTop" fmla="*/ 0 h 631440"/>
                <a:gd name="textAreaBottom" fmla="*/ 632520 h 631440"/>
              </a:gdLst>
              <a:ahLst/>
              <a:cxnLst/>
              <a:rect l="textAreaLeft" t="textAreaTop" r="textAreaRight" b="textAreaBottom"/>
              <a:pathLst>
                <a:path w="4342384" h="843534">
                  <a:moveTo>
                    <a:pt x="0" y="0"/>
                  </a:moveTo>
                  <a:lnTo>
                    <a:pt x="4342384" y="0"/>
                  </a:lnTo>
                  <a:lnTo>
                    <a:pt x="4342384" y="843534"/>
                  </a:lnTo>
                  <a:lnTo>
                    <a:pt x="0" y="843534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20" name="TextBox 16"/>
          <p:cNvSpPr/>
          <p:nvPr/>
        </p:nvSpPr>
        <p:spPr>
          <a:xfrm>
            <a:off x="1245600" y="2547360"/>
            <a:ext cx="367812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DXF Entity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21" name="Group 17"/>
          <p:cNvGrpSpPr/>
          <p:nvPr/>
        </p:nvGrpSpPr>
        <p:grpSpPr>
          <a:xfrm>
            <a:off x="4258800" y="2478600"/>
            <a:ext cx="6512760" cy="631440"/>
            <a:chOff x="4258800" y="2478600"/>
            <a:chExt cx="6512760" cy="631440"/>
          </a:xfrm>
        </p:grpSpPr>
        <p:sp>
          <p:nvSpPr>
            <p:cNvPr id="1022" name="Freeform 18"/>
            <p:cNvSpPr/>
            <p:nvPr/>
          </p:nvSpPr>
          <p:spPr>
            <a:xfrm>
              <a:off x="4258800" y="2478600"/>
              <a:ext cx="6512760" cy="631440"/>
            </a:xfrm>
            <a:custGeom>
              <a:avLst/>
              <a:gdLst>
                <a:gd name="textAreaLeft" fmla="*/ 0 w 6512760"/>
                <a:gd name="textAreaRight" fmla="*/ 6513840 w 6512760"/>
                <a:gd name="textAreaTop" fmla="*/ 0 h 631440"/>
                <a:gd name="textAreaBottom" fmla="*/ 632520 h 631440"/>
              </a:gdLst>
              <a:ahLst/>
              <a:cxnLst/>
              <a:rect l="textAreaLeft" t="textAreaTop" r="textAreaRight" b="textAreaBottom"/>
              <a:pathLst>
                <a:path w="8685022" h="843534">
                  <a:moveTo>
                    <a:pt x="0" y="0"/>
                  </a:moveTo>
                  <a:lnTo>
                    <a:pt x="8685022" y="0"/>
                  </a:lnTo>
                  <a:lnTo>
                    <a:pt x="8685022" y="843534"/>
                  </a:lnTo>
                  <a:lnTo>
                    <a:pt x="0" y="843534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23" name="TextBox 19"/>
          <p:cNvSpPr/>
          <p:nvPr/>
        </p:nvSpPr>
        <p:spPr>
          <a:xfrm>
            <a:off x="4507200" y="2547360"/>
            <a:ext cx="693036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Description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24" name="Group 20"/>
          <p:cNvGrpSpPr/>
          <p:nvPr/>
        </p:nvGrpSpPr>
        <p:grpSpPr>
          <a:xfrm>
            <a:off x="10772640" y="2478600"/>
            <a:ext cx="6512760" cy="631440"/>
            <a:chOff x="10772640" y="2478600"/>
            <a:chExt cx="6512760" cy="631440"/>
          </a:xfrm>
        </p:grpSpPr>
        <p:sp>
          <p:nvSpPr>
            <p:cNvPr id="1025" name="Freeform 21"/>
            <p:cNvSpPr/>
            <p:nvPr/>
          </p:nvSpPr>
          <p:spPr>
            <a:xfrm>
              <a:off x="10772640" y="2478600"/>
              <a:ext cx="6512760" cy="631440"/>
            </a:xfrm>
            <a:custGeom>
              <a:avLst/>
              <a:gdLst>
                <a:gd name="textAreaLeft" fmla="*/ 0 w 6512760"/>
                <a:gd name="textAreaRight" fmla="*/ 6513840 w 6512760"/>
                <a:gd name="textAreaTop" fmla="*/ 0 h 631440"/>
                <a:gd name="textAreaBottom" fmla="*/ 632520 h 631440"/>
              </a:gdLst>
              <a:ahLst/>
              <a:cxnLst/>
              <a:rect l="textAreaLeft" t="textAreaTop" r="textAreaRight" b="textAreaBottom"/>
              <a:pathLst>
                <a:path w="8685022" h="843534">
                  <a:moveTo>
                    <a:pt x="0" y="0"/>
                  </a:moveTo>
                  <a:lnTo>
                    <a:pt x="8685022" y="0"/>
                  </a:lnTo>
                  <a:lnTo>
                    <a:pt x="8685022" y="843534"/>
                  </a:lnTo>
                  <a:lnTo>
                    <a:pt x="0" y="843534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26" name="TextBox 22"/>
          <p:cNvSpPr/>
          <p:nvPr/>
        </p:nvSpPr>
        <p:spPr>
          <a:xfrm>
            <a:off x="11021040" y="2547360"/>
            <a:ext cx="693504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Key Parameters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27" name="Group 23"/>
          <p:cNvGrpSpPr/>
          <p:nvPr/>
        </p:nvGrpSpPr>
        <p:grpSpPr>
          <a:xfrm>
            <a:off x="1001880" y="3111480"/>
            <a:ext cx="16283520" cy="631440"/>
            <a:chOff x="1001880" y="3111480"/>
            <a:chExt cx="16283520" cy="631440"/>
          </a:xfrm>
        </p:grpSpPr>
        <p:sp>
          <p:nvSpPr>
            <p:cNvPr id="1028" name="Freeform 24"/>
            <p:cNvSpPr/>
            <p:nvPr/>
          </p:nvSpPr>
          <p:spPr>
            <a:xfrm>
              <a:off x="1001880" y="3111480"/>
              <a:ext cx="16283520" cy="63144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631440"/>
                <a:gd name="textAreaBottom" fmla="*/ 632520 h 631440"/>
              </a:gdLst>
              <a:ahLst/>
              <a:cxnLst/>
              <a:rect l="textAreaLeft" t="textAreaTop" r="textAreaRight" b="textAreaBottom"/>
              <a:pathLst>
                <a:path w="21712682" h="843534">
                  <a:moveTo>
                    <a:pt x="0" y="0"/>
                  </a:moveTo>
                  <a:lnTo>
                    <a:pt x="21712682" y="0"/>
                  </a:lnTo>
                  <a:lnTo>
                    <a:pt x="21712682" y="843534"/>
                  </a:lnTo>
                  <a:lnTo>
                    <a:pt x="0" y="843534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29" name="TextBox 25"/>
          <p:cNvSpPr/>
          <p:nvPr/>
        </p:nvSpPr>
        <p:spPr>
          <a:xfrm>
            <a:off x="1245600" y="3179880"/>
            <a:ext cx="367812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LINE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0" name="TextBox 26"/>
          <p:cNvSpPr/>
          <p:nvPr/>
        </p:nvSpPr>
        <p:spPr>
          <a:xfrm>
            <a:off x="4507200" y="3179880"/>
            <a:ext cx="693036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Straight wall segment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1" name="TextBox 27"/>
          <p:cNvSpPr/>
          <p:nvPr/>
        </p:nvSpPr>
        <p:spPr>
          <a:xfrm>
            <a:off x="11021040" y="3179880"/>
            <a:ext cx="693504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start/end (x,y), layer, color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32" name="Group 28"/>
          <p:cNvGrpSpPr/>
          <p:nvPr/>
        </p:nvGrpSpPr>
        <p:grpSpPr>
          <a:xfrm>
            <a:off x="1001880" y="3744000"/>
            <a:ext cx="16283520" cy="631440"/>
            <a:chOff x="1001880" y="3744000"/>
            <a:chExt cx="16283520" cy="631440"/>
          </a:xfrm>
        </p:grpSpPr>
        <p:sp>
          <p:nvSpPr>
            <p:cNvPr id="1033" name="Freeform 29"/>
            <p:cNvSpPr/>
            <p:nvPr/>
          </p:nvSpPr>
          <p:spPr>
            <a:xfrm>
              <a:off x="1001880" y="3744000"/>
              <a:ext cx="16283520" cy="63144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631440"/>
                <a:gd name="textAreaBottom" fmla="*/ 632520 h 631440"/>
              </a:gdLst>
              <a:ahLst/>
              <a:cxnLst/>
              <a:rect l="textAreaLeft" t="textAreaTop" r="textAreaRight" b="textAreaBottom"/>
              <a:pathLst>
                <a:path w="21712682" h="843534">
                  <a:moveTo>
                    <a:pt x="0" y="0"/>
                  </a:moveTo>
                  <a:lnTo>
                    <a:pt x="21712682" y="0"/>
                  </a:lnTo>
                  <a:lnTo>
                    <a:pt x="21712682" y="843534"/>
                  </a:lnTo>
                  <a:lnTo>
                    <a:pt x="0" y="843534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34" name="TextBox 30"/>
          <p:cNvSpPr/>
          <p:nvPr/>
        </p:nvSpPr>
        <p:spPr>
          <a:xfrm>
            <a:off x="1245600" y="3812400"/>
            <a:ext cx="367812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CIRCLE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5" name="TextBox 31"/>
          <p:cNvSpPr/>
          <p:nvPr/>
        </p:nvSpPr>
        <p:spPr>
          <a:xfrm>
            <a:off x="4507200" y="3812400"/>
            <a:ext cx="693036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Full circular feature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6" name="TextBox 32"/>
          <p:cNvSpPr/>
          <p:nvPr/>
        </p:nvSpPr>
        <p:spPr>
          <a:xfrm>
            <a:off x="11021040" y="3812400"/>
            <a:ext cx="693504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center (x,y), radius, layer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37" name="Group 33"/>
          <p:cNvGrpSpPr/>
          <p:nvPr/>
        </p:nvGrpSpPr>
        <p:grpSpPr>
          <a:xfrm>
            <a:off x="1001880" y="4376880"/>
            <a:ext cx="16283520" cy="631440"/>
            <a:chOff x="1001880" y="4376880"/>
            <a:chExt cx="16283520" cy="631440"/>
          </a:xfrm>
        </p:grpSpPr>
        <p:sp>
          <p:nvSpPr>
            <p:cNvPr id="1038" name="Freeform 34"/>
            <p:cNvSpPr/>
            <p:nvPr/>
          </p:nvSpPr>
          <p:spPr>
            <a:xfrm>
              <a:off x="1001880" y="4376880"/>
              <a:ext cx="16283520" cy="63144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631440"/>
                <a:gd name="textAreaBottom" fmla="*/ 632520 h 631440"/>
              </a:gdLst>
              <a:ahLst/>
              <a:cxnLst/>
              <a:rect l="textAreaLeft" t="textAreaTop" r="textAreaRight" b="textAreaBottom"/>
              <a:pathLst>
                <a:path w="21712682" h="843534">
                  <a:moveTo>
                    <a:pt x="0" y="0"/>
                  </a:moveTo>
                  <a:lnTo>
                    <a:pt x="21712682" y="0"/>
                  </a:lnTo>
                  <a:lnTo>
                    <a:pt x="21712682" y="843534"/>
                  </a:lnTo>
                  <a:lnTo>
                    <a:pt x="0" y="843534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39" name="TextBox 35"/>
          <p:cNvSpPr/>
          <p:nvPr/>
        </p:nvSpPr>
        <p:spPr>
          <a:xfrm>
            <a:off x="1245600" y="4445280"/>
            <a:ext cx="367812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ARC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0" name="TextBox 36"/>
          <p:cNvSpPr/>
          <p:nvPr/>
        </p:nvSpPr>
        <p:spPr>
          <a:xfrm>
            <a:off x="4507200" y="4445280"/>
            <a:ext cx="693036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Door swing path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1" name="TextBox 37"/>
          <p:cNvSpPr/>
          <p:nvPr/>
        </p:nvSpPr>
        <p:spPr>
          <a:xfrm>
            <a:off x="11021040" y="4445280"/>
            <a:ext cx="693504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center, radius, start/end angle, layer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42" name="Group 38"/>
          <p:cNvGrpSpPr/>
          <p:nvPr/>
        </p:nvGrpSpPr>
        <p:grpSpPr>
          <a:xfrm>
            <a:off x="1001880" y="5009400"/>
            <a:ext cx="16283520" cy="631440"/>
            <a:chOff x="1001880" y="5009400"/>
            <a:chExt cx="16283520" cy="631440"/>
          </a:xfrm>
        </p:grpSpPr>
        <p:sp>
          <p:nvSpPr>
            <p:cNvPr id="1043" name="Freeform 39"/>
            <p:cNvSpPr/>
            <p:nvPr/>
          </p:nvSpPr>
          <p:spPr>
            <a:xfrm>
              <a:off x="1001880" y="5009400"/>
              <a:ext cx="16283520" cy="63144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631440"/>
                <a:gd name="textAreaBottom" fmla="*/ 632520 h 631440"/>
              </a:gdLst>
              <a:ahLst/>
              <a:cxnLst/>
              <a:rect l="textAreaLeft" t="textAreaTop" r="textAreaRight" b="textAreaBottom"/>
              <a:pathLst>
                <a:path w="21712682" h="843534">
                  <a:moveTo>
                    <a:pt x="0" y="0"/>
                  </a:moveTo>
                  <a:lnTo>
                    <a:pt x="21712682" y="0"/>
                  </a:lnTo>
                  <a:lnTo>
                    <a:pt x="21712682" y="843534"/>
                  </a:lnTo>
                  <a:lnTo>
                    <a:pt x="0" y="843534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44" name="TextBox 40"/>
          <p:cNvSpPr/>
          <p:nvPr/>
        </p:nvSpPr>
        <p:spPr>
          <a:xfrm>
            <a:off x="1245600" y="5077800"/>
            <a:ext cx="367812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RECTANGLE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5" name="TextBox 41"/>
          <p:cNvSpPr/>
          <p:nvPr/>
        </p:nvSpPr>
        <p:spPr>
          <a:xfrm>
            <a:off x="4507200" y="5077800"/>
            <a:ext cx="693036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Closed room boundary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6" name="TextBox 42"/>
          <p:cNvSpPr/>
          <p:nvPr/>
        </p:nvSpPr>
        <p:spPr>
          <a:xfrm>
            <a:off x="11021040" y="5077800"/>
            <a:ext cx="693504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origin (x,y), width, height, layer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47" name="Group 43"/>
          <p:cNvGrpSpPr/>
          <p:nvPr/>
        </p:nvGrpSpPr>
        <p:grpSpPr>
          <a:xfrm>
            <a:off x="1001880" y="5641920"/>
            <a:ext cx="16283520" cy="631440"/>
            <a:chOff x="1001880" y="5641920"/>
            <a:chExt cx="16283520" cy="631440"/>
          </a:xfrm>
        </p:grpSpPr>
        <p:sp>
          <p:nvSpPr>
            <p:cNvPr id="1048" name="Freeform 44"/>
            <p:cNvSpPr/>
            <p:nvPr/>
          </p:nvSpPr>
          <p:spPr>
            <a:xfrm>
              <a:off x="1001880" y="5641920"/>
              <a:ext cx="16283520" cy="63144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631440"/>
                <a:gd name="textAreaBottom" fmla="*/ 632520 h 631440"/>
              </a:gdLst>
              <a:ahLst/>
              <a:cxnLst/>
              <a:rect l="textAreaLeft" t="textAreaTop" r="textAreaRight" b="textAreaBottom"/>
              <a:pathLst>
                <a:path w="21712682" h="843534">
                  <a:moveTo>
                    <a:pt x="0" y="0"/>
                  </a:moveTo>
                  <a:lnTo>
                    <a:pt x="21712682" y="0"/>
                  </a:lnTo>
                  <a:lnTo>
                    <a:pt x="21712682" y="843534"/>
                  </a:lnTo>
                  <a:lnTo>
                    <a:pt x="0" y="843534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49" name="TextBox 45"/>
          <p:cNvSpPr/>
          <p:nvPr/>
        </p:nvSpPr>
        <p:spPr>
          <a:xfrm>
            <a:off x="1245600" y="5710680"/>
            <a:ext cx="367812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LWPOLYLINE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0" name="TextBox 46"/>
          <p:cNvSpPr/>
          <p:nvPr/>
        </p:nvSpPr>
        <p:spPr>
          <a:xfrm>
            <a:off x="4507200" y="5710680"/>
            <a:ext cx="693036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Multi-vertex wall or polygon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1" name="TextBox 47"/>
          <p:cNvSpPr/>
          <p:nvPr/>
        </p:nvSpPr>
        <p:spPr>
          <a:xfrm>
            <a:off x="11021040" y="5710680"/>
            <a:ext cx="693504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vertices list, closed, layer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52" name="Group 48"/>
          <p:cNvGrpSpPr/>
          <p:nvPr/>
        </p:nvGrpSpPr>
        <p:grpSpPr>
          <a:xfrm>
            <a:off x="1001880" y="6274800"/>
            <a:ext cx="16283520" cy="631440"/>
            <a:chOff x="1001880" y="6274800"/>
            <a:chExt cx="16283520" cy="631440"/>
          </a:xfrm>
        </p:grpSpPr>
        <p:sp>
          <p:nvSpPr>
            <p:cNvPr id="1053" name="Freeform 49"/>
            <p:cNvSpPr/>
            <p:nvPr/>
          </p:nvSpPr>
          <p:spPr>
            <a:xfrm>
              <a:off x="1001880" y="6274800"/>
              <a:ext cx="16283520" cy="63144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631440"/>
                <a:gd name="textAreaBottom" fmla="*/ 632520 h 631440"/>
              </a:gdLst>
              <a:ahLst/>
              <a:cxnLst/>
              <a:rect l="textAreaLeft" t="textAreaTop" r="textAreaRight" b="textAreaBottom"/>
              <a:pathLst>
                <a:path w="21712682" h="843534">
                  <a:moveTo>
                    <a:pt x="0" y="0"/>
                  </a:moveTo>
                  <a:lnTo>
                    <a:pt x="21712682" y="0"/>
                  </a:lnTo>
                  <a:lnTo>
                    <a:pt x="21712682" y="843534"/>
                  </a:lnTo>
                  <a:lnTo>
                    <a:pt x="0" y="843534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54" name="TextBox 50"/>
          <p:cNvSpPr/>
          <p:nvPr/>
        </p:nvSpPr>
        <p:spPr>
          <a:xfrm>
            <a:off x="1245600" y="6343200"/>
            <a:ext cx="367812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TEXT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5" name="TextBox 51"/>
          <p:cNvSpPr/>
          <p:nvPr/>
        </p:nvSpPr>
        <p:spPr>
          <a:xfrm>
            <a:off x="4507200" y="6343200"/>
            <a:ext cx="693036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Room name annotation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6" name="TextBox 52"/>
          <p:cNvSpPr/>
          <p:nvPr/>
        </p:nvSpPr>
        <p:spPr>
          <a:xfrm>
            <a:off x="11021040" y="6343200"/>
            <a:ext cx="693504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position (x,y), content, height, layer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57" name="Group 53"/>
          <p:cNvGrpSpPr/>
          <p:nvPr/>
        </p:nvGrpSpPr>
        <p:grpSpPr>
          <a:xfrm>
            <a:off x="1001880" y="6907320"/>
            <a:ext cx="16283520" cy="631440"/>
            <a:chOff x="1001880" y="6907320"/>
            <a:chExt cx="16283520" cy="631440"/>
          </a:xfrm>
        </p:grpSpPr>
        <p:sp>
          <p:nvSpPr>
            <p:cNvPr id="1058" name="Freeform 54"/>
            <p:cNvSpPr/>
            <p:nvPr/>
          </p:nvSpPr>
          <p:spPr>
            <a:xfrm>
              <a:off x="1001880" y="6907320"/>
              <a:ext cx="16283520" cy="63144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631440"/>
                <a:gd name="textAreaBottom" fmla="*/ 632520 h 631440"/>
              </a:gdLst>
              <a:ahLst/>
              <a:cxnLst/>
              <a:rect l="textAreaLeft" t="textAreaTop" r="textAreaRight" b="textAreaBottom"/>
              <a:pathLst>
                <a:path w="21712682" h="843534">
                  <a:moveTo>
                    <a:pt x="0" y="0"/>
                  </a:moveTo>
                  <a:lnTo>
                    <a:pt x="21712682" y="0"/>
                  </a:lnTo>
                  <a:lnTo>
                    <a:pt x="21712682" y="843534"/>
                  </a:lnTo>
                  <a:lnTo>
                    <a:pt x="0" y="843534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59" name="TextBox 55"/>
          <p:cNvSpPr/>
          <p:nvPr/>
        </p:nvSpPr>
        <p:spPr>
          <a:xfrm>
            <a:off x="1245600" y="6975720"/>
            <a:ext cx="367812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MTEXT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0" name="TextBox 56"/>
          <p:cNvSpPr/>
          <p:nvPr/>
        </p:nvSpPr>
        <p:spPr>
          <a:xfrm>
            <a:off x="4507200" y="6975720"/>
            <a:ext cx="693036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Multi-line formatted text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1" name="TextBox 57"/>
          <p:cNvSpPr/>
          <p:nvPr/>
        </p:nvSpPr>
        <p:spPr>
          <a:xfrm>
            <a:off x="11021040" y="6975720"/>
            <a:ext cx="693504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insertion point, content, width, layer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62" name="Group 58"/>
          <p:cNvGrpSpPr/>
          <p:nvPr/>
        </p:nvGrpSpPr>
        <p:grpSpPr>
          <a:xfrm>
            <a:off x="1001880" y="7540200"/>
            <a:ext cx="16283520" cy="631440"/>
            <a:chOff x="1001880" y="7540200"/>
            <a:chExt cx="16283520" cy="631440"/>
          </a:xfrm>
        </p:grpSpPr>
        <p:sp>
          <p:nvSpPr>
            <p:cNvPr id="1063" name="Freeform 59"/>
            <p:cNvSpPr/>
            <p:nvPr/>
          </p:nvSpPr>
          <p:spPr>
            <a:xfrm>
              <a:off x="1001880" y="7540200"/>
              <a:ext cx="16283520" cy="63144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631440"/>
                <a:gd name="textAreaBottom" fmla="*/ 632520 h 631440"/>
              </a:gdLst>
              <a:ahLst/>
              <a:cxnLst/>
              <a:rect l="textAreaLeft" t="textAreaTop" r="textAreaRight" b="textAreaBottom"/>
              <a:pathLst>
                <a:path w="21712682" h="843534">
                  <a:moveTo>
                    <a:pt x="0" y="0"/>
                  </a:moveTo>
                  <a:lnTo>
                    <a:pt x="21712682" y="0"/>
                  </a:lnTo>
                  <a:lnTo>
                    <a:pt x="21712682" y="843534"/>
                  </a:lnTo>
                  <a:lnTo>
                    <a:pt x="0" y="843534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64" name="TextBox 60"/>
          <p:cNvSpPr/>
          <p:nvPr/>
        </p:nvSpPr>
        <p:spPr>
          <a:xfrm>
            <a:off x="1245600" y="7608600"/>
            <a:ext cx="367812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DIMENSION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5" name="TextBox 61"/>
          <p:cNvSpPr/>
          <p:nvPr/>
        </p:nvSpPr>
        <p:spPr>
          <a:xfrm>
            <a:off x="4507200" y="7608600"/>
            <a:ext cx="693036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Linear measurement mark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6" name="TextBox 62"/>
          <p:cNvSpPr/>
          <p:nvPr/>
        </p:nvSpPr>
        <p:spPr>
          <a:xfrm>
            <a:off x="11021040" y="7608600"/>
            <a:ext cx="693504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base point, def point, layer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67" name="Group 63"/>
          <p:cNvGrpSpPr/>
          <p:nvPr/>
        </p:nvGrpSpPr>
        <p:grpSpPr>
          <a:xfrm>
            <a:off x="1001880" y="8172720"/>
            <a:ext cx="16283520" cy="631440"/>
            <a:chOff x="1001880" y="8172720"/>
            <a:chExt cx="16283520" cy="631440"/>
          </a:xfrm>
        </p:grpSpPr>
        <p:sp>
          <p:nvSpPr>
            <p:cNvPr id="1068" name="Freeform 64"/>
            <p:cNvSpPr/>
            <p:nvPr/>
          </p:nvSpPr>
          <p:spPr>
            <a:xfrm>
              <a:off x="1001880" y="8172720"/>
              <a:ext cx="16283520" cy="631440"/>
            </a:xfrm>
            <a:custGeom>
              <a:avLst/>
              <a:gdLst>
                <a:gd name="textAreaLeft" fmla="*/ 0 w 16283520"/>
                <a:gd name="textAreaRight" fmla="*/ 16284600 w 16283520"/>
                <a:gd name="textAreaTop" fmla="*/ 0 h 631440"/>
                <a:gd name="textAreaBottom" fmla="*/ 632520 h 631440"/>
              </a:gdLst>
              <a:ahLst/>
              <a:cxnLst/>
              <a:rect l="textAreaLeft" t="textAreaTop" r="textAreaRight" b="textAreaBottom"/>
              <a:pathLst>
                <a:path w="21712682" h="843534">
                  <a:moveTo>
                    <a:pt x="0" y="0"/>
                  </a:moveTo>
                  <a:lnTo>
                    <a:pt x="21712682" y="0"/>
                  </a:lnTo>
                  <a:lnTo>
                    <a:pt x="21712682" y="843534"/>
                  </a:lnTo>
                  <a:lnTo>
                    <a:pt x="0" y="843534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69" name="TextBox 65"/>
          <p:cNvSpPr/>
          <p:nvPr/>
        </p:nvSpPr>
        <p:spPr>
          <a:xfrm>
            <a:off x="1245600" y="8241120"/>
            <a:ext cx="367812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HATCH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0" name="TextBox 66"/>
          <p:cNvSpPr/>
          <p:nvPr/>
        </p:nvSpPr>
        <p:spPr>
          <a:xfrm>
            <a:off x="4507200" y="8241120"/>
            <a:ext cx="693036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Area fill pattern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1" name="TextBox 67"/>
          <p:cNvSpPr/>
          <p:nvPr/>
        </p:nvSpPr>
        <p:spPr>
          <a:xfrm>
            <a:off x="11021040" y="8241120"/>
            <a:ext cx="693504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boundary, pattern name, scale, layer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2" name="TextBox 68"/>
          <p:cNvSpPr/>
          <p:nvPr/>
        </p:nvSpPr>
        <p:spPr>
          <a:xfrm>
            <a:off x="534960" y="8983800"/>
            <a:ext cx="1721700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826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20+ entity types supported in total — only relevant entities instantiated per design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3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4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075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076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077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078" name="Group 6"/>
          <p:cNvGrpSpPr/>
          <p:nvPr/>
        </p:nvGrpSpPr>
        <p:grpSpPr>
          <a:xfrm>
            <a:off x="992160" y="998640"/>
            <a:ext cx="3836160" cy="531720"/>
            <a:chOff x="992160" y="998640"/>
            <a:chExt cx="3836160" cy="531720"/>
          </a:xfrm>
        </p:grpSpPr>
        <p:sp>
          <p:nvSpPr>
            <p:cNvPr id="1079" name="Freeform 7"/>
            <p:cNvSpPr/>
            <p:nvPr/>
          </p:nvSpPr>
          <p:spPr>
            <a:xfrm>
              <a:off x="992160" y="998640"/>
              <a:ext cx="3836160" cy="531720"/>
            </a:xfrm>
            <a:custGeom>
              <a:avLst/>
              <a:gdLst>
                <a:gd name="textAreaLeft" fmla="*/ 0 w 3836160"/>
                <a:gd name="textAreaRight" fmla="*/ 3837240 w 383616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5116449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4844288" y="0"/>
                  </a:lnTo>
                  <a:cubicBezTo>
                    <a:pt x="4994656" y="0"/>
                    <a:pt x="5116449" y="121920"/>
                    <a:pt x="5116449" y="272161"/>
                  </a:cubicBezTo>
                  <a:lnTo>
                    <a:pt x="5116449" y="438150"/>
                  </a:lnTo>
                  <a:cubicBezTo>
                    <a:pt x="5116449" y="588518"/>
                    <a:pt x="4994529" y="710311"/>
                    <a:pt x="4844288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FFD7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80" name="TextBox 8"/>
          <p:cNvSpPr/>
          <p:nvPr/>
        </p:nvSpPr>
        <p:spPr>
          <a:xfrm>
            <a:off x="1162440" y="997920"/>
            <a:ext cx="441036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CADSTUDIO — SAMPLE OUTPUT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1" name="TextBox 9"/>
          <p:cNvSpPr/>
          <p:nvPr/>
        </p:nvSpPr>
        <p:spPr>
          <a:xfrm>
            <a:off x="3349080" y="1625760"/>
            <a:ext cx="11588400" cy="90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863"/>
              </a:lnSpc>
            </a:pPr>
            <a:r>
              <a:rPr lang="en-US" sz="55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Sample Generated Floor Plans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82" name="Group 10"/>
          <p:cNvGrpSpPr/>
          <p:nvPr/>
        </p:nvGrpSpPr>
        <p:grpSpPr>
          <a:xfrm>
            <a:off x="1001880" y="3138480"/>
            <a:ext cx="3899880" cy="2924640"/>
            <a:chOff x="1001880" y="3138480"/>
            <a:chExt cx="3899880" cy="2924640"/>
          </a:xfrm>
        </p:grpSpPr>
        <p:sp>
          <p:nvSpPr>
            <p:cNvPr id="1083" name="Freeform 11" descr="preencoded.png"/>
            <p:cNvSpPr/>
            <p:nvPr/>
          </p:nvSpPr>
          <p:spPr>
            <a:xfrm>
              <a:off x="1001880" y="3138480"/>
              <a:ext cx="3899880" cy="2924640"/>
            </a:xfrm>
            <a:custGeom>
              <a:avLst/>
              <a:gdLst>
                <a:gd name="textAreaLeft" fmla="*/ 0 w 3899880"/>
                <a:gd name="textAreaRight" fmla="*/ 3900960 w 3899880"/>
                <a:gd name="textAreaTop" fmla="*/ 0 h 2924640"/>
                <a:gd name="textAreaBottom" fmla="*/ 2925720 h 2924640"/>
              </a:gdLst>
              <a:ahLst/>
              <a:cxnLst/>
              <a:rect l="textAreaLeft" t="textAreaTop" r="textAreaRight" b="textAreaBottom"/>
              <a:pathLst>
                <a:path w="5201285" h="3900932">
                  <a:moveTo>
                    <a:pt x="0" y="0"/>
                  </a:moveTo>
                  <a:lnTo>
                    <a:pt x="5201285" y="0"/>
                  </a:lnTo>
                  <a:lnTo>
                    <a:pt x="5201285" y="3900932"/>
                  </a:lnTo>
                  <a:lnTo>
                    <a:pt x="0" y="3900932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084" name="Group 12"/>
          <p:cNvGrpSpPr/>
          <p:nvPr/>
        </p:nvGrpSpPr>
        <p:grpSpPr>
          <a:xfrm>
            <a:off x="5129640" y="3138480"/>
            <a:ext cx="3899880" cy="2924640"/>
            <a:chOff x="5129640" y="3138480"/>
            <a:chExt cx="3899880" cy="2924640"/>
          </a:xfrm>
        </p:grpSpPr>
        <p:sp>
          <p:nvSpPr>
            <p:cNvPr id="1085" name="Freeform 13" descr="preencoded.png"/>
            <p:cNvSpPr/>
            <p:nvPr/>
          </p:nvSpPr>
          <p:spPr>
            <a:xfrm>
              <a:off x="5129640" y="3138480"/>
              <a:ext cx="3899880" cy="2924640"/>
            </a:xfrm>
            <a:custGeom>
              <a:avLst/>
              <a:gdLst>
                <a:gd name="textAreaLeft" fmla="*/ 0 w 3899880"/>
                <a:gd name="textAreaRight" fmla="*/ 3900960 w 3899880"/>
                <a:gd name="textAreaTop" fmla="*/ 0 h 2924640"/>
                <a:gd name="textAreaBottom" fmla="*/ 2925720 h 2924640"/>
              </a:gdLst>
              <a:ahLst/>
              <a:cxnLst/>
              <a:rect l="textAreaLeft" t="textAreaTop" r="textAreaRight" b="textAreaBottom"/>
              <a:pathLst>
                <a:path w="5201412" h="3901059">
                  <a:moveTo>
                    <a:pt x="0" y="0"/>
                  </a:moveTo>
                  <a:lnTo>
                    <a:pt x="5201412" y="0"/>
                  </a:lnTo>
                  <a:lnTo>
                    <a:pt x="5201412" y="3901059"/>
                  </a:lnTo>
                  <a:lnTo>
                    <a:pt x="0" y="3901059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086" name="Group 14"/>
          <p:cNvGrpSpPr/>
          <p:nvPr/>
        </p:nvGrpSpPr>
        <p:grpSpPr>
          <a:xfrm>
            <a:off x="9257400" y="3138480"/>
            <a:ext cx="3899880" cy="2924640"/>
            <a:chOff x="9257400" y="3138480"/>
            <a:chExt cx="3899880" cy="2924640"/>
          </a:xfrm>
        </p:grpSpPr>
        <p:sp>
          <p:nvSpPr>
            <p:cNvPr id="1087" name="Freeform 15" descr="preencoded.png"/>
            <p:cNvSpPr/>
            <p:nvPr/>
          </p:nvSpPr>
          <p:spPr>
            <a:xfrm>
              <a:off x="9257400" y="3138480"/>
              <a:ext cx="3899880" cy="2924640"/>
            </a:xfrm>
            <a:custGeom>
              <a:avLst/>
              <a:gdLst>
                <a:gd name="textAreaLeft" fmla="*/ 0 w 3899880"/>
                <a:gd name="textAreaRight" fmla="*/ 3900960 w 3899880"/>
                <a:gd name="textAreaTop" fmla="*/ 0 h 2924640"/>
                <a:gd name="textAreaBottom" fmla="*/ 2925720 h 2924640"/>
              </a:gdLst>
              <a:ahLst/>
              <a:cxnLst/>
              <a:rect l="textAreaLeft" t="textAreaTop" r="textAreaRight" b="textAreaBottom"/>
              <a:pathLst>
                <a:path w="5201285" h="3900932">
                  <a:moveTo>
                    <a:pt x="0" y="0"/>
                  </a:moveTo>
                  <a:lnTo>
                    <a:pt x="5201285" y="0"/>
                  </a:lnTo>
                  <a:lnTo>
                    <a:pt x="5201285" y="3900932"/>
                  </a:lnTo>
                  <a:lnTo>
                    <a:pt x="0" y="3900932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088" name="Group 16"/>
          <p:cNvGrpSpPr/>
          <p:nvPr/>
        </p:nvGrpSpPr>
        <p:grpSpPr>
          <a:xfrm>
            <a:off x="13385160" y="3138480"/>
            <a:ext cx="3899880" cy="2924640"/>
            <a:chOff x="13385160" y="3138480"/>
            <a:chExt cx="3899880" cy="2924640"/>
          </a:xfrm>
        </p:grpSpPr>
        <p:sp>
          <p:nvSpPr>
            <p:cNvPr id="1089" name="Freeform 17" descr="preencoded.png"/>
            <p:cNvSpPr/>
            <p:nvPr/>
          </p:nvSpPr>
          <p:spPr>
            <a:xfrm>
              <a:off x="13385160" y="3138480"/>
              <a:ext cx="3899880" cy="2924640"/>
            </a:xfrm>
            <a:custGeom>
              <a:avLst/>
              <a:gdLst>
                <a:gd name="textAreaLeft" fmla="*/ 0 w 3899880"/>
                <a:gd name="textAreaRight" fmla="*/ 3900960 w 3899880"/>
                <a:gd name="textAreaTop" fmla="*/ 0 h 2924640"/>
                <a:gd name="textAreaBottom" fmla="*/ 2925720 h 2924640"/>
              </a:gdLst>
              <a:ahLst/>
              <a:cxnLst/>
              <a:rect l="textAreaLeft" t="textAreaTop" r="textAreaRight" b="textAreaBottom"/>
              <a:pathLst>
                <a:path w="5201412" h="3901059">
                  <a:moveTo>
                    <a:pt x="0" y="0"/>
                  </a:moveTo>
                  <a:lnTo>
                    <a:pt x="5201412" y="0"/>
                  </a:lnTo>
                  <a:lnTo>
                    <a:pt x="5201412" y="3901059"/>
                  </a:lnTo>
                  <a:lnTo>
                    <a:pt x="0" y="3901059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4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90" name="TextBox 18"/>
          <p:cNvSpPr/>
          <p:nvPr/>
        </p:nvSpPr>
        <p:spPr>
          <a:xfrm>
            <a:off x="992160" y="6715800"/>
            <a:ext cx="355608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Studio Apartment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Generated Area: 108 m²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1" name="TextBox 19"/>
          <p:cNvSpPr/>
          <p:nvPr/>
        </p:nvSpPr>
        <p:spPr>
          <a:xfrm>
            <a:off x="5250600" y="6715800"/>
            <a:ext cx="355608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One-Bedroom Apartment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Generated Area: 240 m²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2" name="TextBox 20"/>
          <p:cNvSpPr/>
          <p:nvPr/>
        </p:nvSpPr>
        <p:spPr>
          <a:xfrm>
            <a:off x="9508680" y="6715800"/>
            <a:ext cx="355608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Two-Bedroom Apartment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Generated Area: 288 m²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3" name="TextBox 21"/>
          <p:cNvSpPr/>
          <p:nvPr/>
        </p:nvSpPr>
        <p:spPr>
          <a:xfrm>
            <a:off x="13767120" y="6715800"/>
            <a:ext cx="3556080" cy="146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Three-Bedroom Apartment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Generated Area: 108 m²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94" name="Group 22"/>
          <p:cNvGrpSpPr/>
          <p:nvPr/>
        </p:nvGrpSpPr>
        <p:grpSpPr>
          <a:xfrm>
            <a:off x="4562640" y="8755560"/>
            <a:ext cx="9161640" cy="531720"/>
            <a:chOff x="4562640" y="8755560"/>
            <a:chExt cx="9161640" cy="531720"/>
          </a:xfrm>
        </p:grpSpPr>
        <p:sp>
          <p:nvSpPr>
            <p:cNvPr id="1095" name="Freeform 23"/>
            <p:cNvSpPr/>
            <p:nvPr/>
          </p:nvSpPr>
          <p:spPr>
            <a:xfrm>
              <a:off x="4562640" y="8755560"/>
              <a:ext cx="9161640" cy="531720"/>
            </a:xfrm>
            <a:custGeom>
              <a:avLst/>
              <a:gdLst>
                <a:gd name="textAreaLeft" fmla="*/ 0 w 9161640"/>
                <a:gd name="textAreaRight" fmla="*/ 9162720 w 916164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12216765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11944604" y="0"/>
                  </a:lnTo>
                  <a:cubicBezTo>
                    <a:pt x="12094973" y="0"/>
                    <a:pt x="12216765" y="121920"/>
                    <a:pt x="12216765" y="272161"/>
                  </a:cubicBezTo>
                  <a:lnTo>
                    <a:pt x="12216765" y="438150"/>
                  </a:lnTo>
                  <a:cubicBezTo>
                    <a:pt x="12216765" y="588518"/>
                    <a:pt x="12094845" y="710311"/>
                    <a:pt x="11944604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096" name="TextBox 24"/>
          <p:cNvSpPr/>
          <p:nvPr/>
        </p:nvSpPr>
        <p:spPr>
          <a:xfrm>
            <a:off x="4732560" y="8754840"/>
            <a:ext cx="973584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ALL OUTPUTS: EZDXF-VALIDATED · AUTOCAD-COMPATIBLE · DXF RELEASE 2010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7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8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099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100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101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102" name="Group 6"/>
          <p:cNvGrpSpPr/>
          <p:nvPr/>
        </p:nvGrpSpPr>
        <p:grpSpPr>
          <a:xfrm>
            <a:off x="992160" y="779760"/>
            <a:ext cx="708840" cy="219960"/>
            <a:chOff x="992160" y="779760"/>
            <a:chExt cx="708840" cy="219960"/>
          </a:xfrm>
        </p:grpSpPr>
        <p:sp>
          <p:nvSpPr>
            <p:cNvPr id="1103" name="Freeform 7"/>
            <p:cNvSpPr/>
            <p:nvPr/>
          </p:nvSpPr>
          <p:spPr>
            <a:xfrm>
              <a:off x="992160" y="779760"/>
              <a:ext cx="708840" cy="219960"/>
            </a:xfrm>
            <a:custGeom>
              <a:avLst/>
              <a:gdLst>
                <a:gd name="textAreaLeft" fmla="*/ 0 w 708840"/>
                <a:gd name="textAreaRight" fmla="*/ 709920 w 708840"/>
                <a:gd name="textAreaTop" fmla="*/ 0 h 219960"/>
                <a:gd name="textAreaBottom" fmla="*/ 221040 h 219960"/>
              </a:gdLst>
              <a:ahLst/>
              <a:cxnLst/>
              <a:rect l="textAreaLeft" t="textAreaTop" r="textAreaRight" b="textAreaBottom"/>
              <a:pathLst>
                <a:path w="946658" h="294513">
                  <a:moveTo>
                    <a:pt x="0" y="136144"/>
                  </a:moveTo>
                  <a:cubicBezTo>
                    <a:pt x="0" y="60960"/>
                    <a:pt x="60960" y="0"/>
                    <a:pt x="136144" y="0"/>
                  </a:cubicBezTo>
                  <a:lnTo>
                    <a:pt x="810514" y="0"/>
                  </a:lnTo>
                  <a:cubicBezTo>
                    <a:pt x="885698" y="0"/>
                    <a:pt x="946658" y="60960"/>
                    <a:pt x="946658" y="136144"/>
                  </a:cubicBezTo>
                  <a:lnTo>
                    <a:pt x="946658" y="158369"/>
                  </a:lnTo>
                  <a:cubicBezTo>
                    <a:pt x="946658" y="233553"/>
                    <a:pt x="885698" y="294513"/>
                    <a:pt x="810514" y="294513"/>
                  </a:cubicBezTo>
                  <a:lnTo>
                    <a:pt x="136144" y="294513"/>
                  </a:lnTo>
                  <a:cubicBezTo>
                    <a:pt x="60960" y="294513"/>
                    <a:pt x="0" y="233553"/>
                    <a:pt x="0" y="158369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04" name="TextBox 8"/>
          <p:cNvSpPr/>
          <p:nvPr/>
        </p:nvSpPr>
        <p:spPr>
          <a:xfrm>
            <a:off x="1077120" y="812520"/>
            <a:ext cx="1453320" cy="14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961"/>
              </a:lnSpc>
            </a:pPr>
            <a:r>
              <a:rPr lang="en-US" sz="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BACKEND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5" name="TextBox 9"/>
          <p:cNvSpPr/>
          <p:nvPr/>
        </p:nvSpPr>
        <p:spPr>
          <a:xfrm>
            <a:off x="5686920" y="1019160"/>
            <a:ext cx="691308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370"/>
              </a:lnSpc>
            </a:pPr>
            <a:r>
              <a:rPr lang="en-US" sz="27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FastAPI Backend Implementation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06" name="Group 10"/>
          <p:cNvGrpSpPr/>
          <p:nvPr/>
        </p:nvGrpSpPr>
        <p:grpSpPr>
          <a:xfrm>
            <a:off x="992160" y="1577880"/>
            <a:ext cx="13901040" cy="8876880"/>
            <a:chOff x="992160" y="1577880"/>
            <a:chExt cx="13901040" cy="8876880"/>
          </a:xfrm>
        </p:grpSpPr>
        <p:sp>
          <p:nvSpPr>
            <p:cNvPr id="1107" name="Freeform 11" descr="preencoded.png"/>
            <p:cNvSpPr/>
            <p:nvPr/>
          </p:nvSpPr>
          <p:spPr>
            <a:xfrm>
              <a:off x="992160" y="1577880"/>
              <a:ext cx="13901040" cy="8876880"/>
            </a:xfrm>
            <a:custGeom>
              <a:avLst/>
              <a:gdLst>
                <a:gd name="textAreaLeft" fmla="*/ 0 w 13901040"/>
                <a:gd name="textAreaRight" fmla="*/ 13902120 w 13901040"/>
                <a:gd name="textAreaTop" fmla="*/ 0 h 8876880"/>
                <a:gd name="textAreaBottom" fmla="*/ 8877960 h 8876880"/>
              </a:gdLst>
              <a:ahLst/>
              <a:cxnLst/>
              <a:rect l="textAreaLeft" t="textAreaTop" r="textAreaRight" b="textAreaBottom"/>
              <a:pathLst>
                <a:path w="18536031" h="11837416">
                  <a:moveTo>
                    <a:pt x="0" y="0"/>
                  </a:moveTo>
                  <a:lnTo>
                    <a:pt x="18536031" y="0"/>
                  </a:lnTo>
                  <a:lnTo>
                    <a:pt x="18536031" y="11837416"/>
                  </a:lnTo>
                  <a:lnTo>
                    <a:pt x="0" y="11837416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08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9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110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111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112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113" name="Group 6"/>
          <p:cNvGrpSpPr/>
          <p:nvPr/>
        </p:nvGrpSpPr>
        <p:grpSpPr>
          <a:xfrm>
            <a:off x="992160" y="779760"/>
            <a:ext cx="773640" cy="219960"/>
            <a:chOff x="992160" y="779760"/>
            <a:chExt cx="773640" cy="219960"/>
          </a:xfrm>
        </p:grpSpPr>
        <p:sp>
          <p:nvSpPr>
            <p:cNvPr id="1114" name="Freeform 7"/>
            <p:cNvSpPr/>
            <p:nvPr/>
          </p:nvSpPr>
          <p:spPr>
            <a:xfrm>
              <a:off x="992160" y="779760"/>
              <a:ext cx="773640" cy="219960"/>
            </a:xfrm>
            <a:custGeom>
              <a:avLst/>
              <a:gdLst>
                <a:gd name="textAreaLeft" fmla="*/ 0 w 773640"/>
                <a:gd name="textAreaRight" fmla="*/ 774720 w 773640"/>
                <a:gd name="textAreaTop" fmla="*/ 0 h 219960"/>
                <a:gd name="textAreaBottom" fmla="*/ 221040 h 219960"/>
              </a:gdLst>
              <a:ahLst/>
              <a:cxnLst/>
              <a:rect l="textAreaLeft" t="textAreaTop" r="textAreaRight" b="textAreaBottom"/>
              <a:pathLst>
                <a:path w="1032764" h="294513">
                  <a:moveTo>
                    <a:pt x="0" y="136144"/>
                  </a:moveTo>
                  <a:cubicBezTo>
                    <a:pt x="0" y="60960"/>
                    <a:pt x="60960" y="0"/>
                    <a:pt x="136144" y="0"/>
                  </a:cubicBezTo>
                  <a:lnTo>
                    <a:pt x="896620" y="0"/>
                  </a:lnTo>
                  <a:cubicBezTo>
                    <a:pt x="971804" y="0"/>
                    <a:pt x="1032764" y="60960"/>
                    <a:pt x="1032764" y="136144"/>
                  </a:cubicBezTo>
                  <a:lnTo>
                    <a:pt x="1032764" y="158369"/>
                  </a:lnTo>
                  <a:cubicBezTo>
                    <a:pt x="1032764" y="233553"/>
                    <a:pt x="971804" y="294513"/>
                    <a:pt x="896620" y="294513"/>
                  </a:cubicBezTo>
                  <a:lnTo>
                    <a:pt x="136144" y="294513"/>
                  </a:lnTo>
                  <a:cubicBezTo>
                    <a:pt x="60960" y="294513"/>
                    <a:pt x="0" y="233553"/>
                    <a:pt x="0" y="158369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15" name="TextBox 8"/>
          <p:cNvSpPr/>
          <p:nvPr/>
        </p:nvSpPr>
        <p:spPr>
          <a:xfrm>
            <a:off x="1077120" y="812520"/>
            <a:ext cx="1517760" cy="14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961"/>
              </a:lnSpc>
            </a:pPr>
            <a:r>
              <a:rPr lang="en-US" sz="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DATABASE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6" name="TextBox 9"/>
          <p:cNvSpPr/>
          <p:nvPr/>
        </p:nvSpPr>
        <p:spPr>
          <a:xfrm>
            <a:off x="6914880" y="1019160"/>
            <a:ext cx="445752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370"/>
              </a:lnSpc>
            </a:pPr>
            <a:r>
              <a:rPr lang="en-US" sz="27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Database Schema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17" name="Group 10"/>
          <p:cNvGrpSpPr/>
          <p:nvPr/>
        </p:nvGrpSpPr>
        <p:grpSpPr>
          <a:xfrm>
            <a:off x="992160" y="1577880"/>
            <a:ext cx="14388120" cy="7990920"/>
            <a:chOff x="992160" y="1577880"/>
            <a:chExt cx="14388120" cy="7990920"/>
          </a:xfrm>
        </p:grpSpPr>
        <p:sp>
          <p:nvSpPr>
            <p:cNvPr id="1118" name="Freeform 11" descr="preencoded.png"/>
            <p:cNvSpPr/>
            <p:nvPr/>
          </p:nvSpPr>
          <p:spPr>
            <a:xfrm>
              <a:off x="992160" y="1577880"/>
              <a:ext cx="14388120" cy="7990920"/>
            </a:xfrm>
            <a:custGeom>
              <a:avLst/>
              <a:gdLst>
                <a:gd name="textAreaLeft" fmla="*/ 0 w 14388120"/>
                <a:gd name="textAreaRight" fmla="*/ 14389200 w 14388120"/>
                <a:gd name="textAreaTop" fmla="*/ 0 h 7990920"/>
                <a:gd name="textAreaBottom" fmla="*/ 7992000 h 7990920"/>
              </a:gdLst>
              <a:ahLst/>
              <a:cxnLst/>
              <a:rect l="textAreaLeft" t="textAreaTop" r="textAreaRight" b="textAreaBottom"/>
              <a:pathLst>
                <a:path w="19185762" h="10656062">
                  <a:moveTo>
                    <a:pt x="0" y="0"/>
                  </a:moveTo>
                  <a:lnTo>
                    <a:pt x="19185762" y="0"/>
                  </a:lnTo>
                  <a:lnTo>
                    <a:pt x="19185762" y="10656062"/>
                  </a:lnTo>
                  <a:lnTo>
                    <a:pt x="0" y="10656062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19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0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121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122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123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124" name="Group 6"/>
          <p:cNvGrpSpPr/>
          <p:nvPr/>
        </p:nvGrpSpPr>
        <p:grpSpPr>
          <a:xfrm>
            <a:off x="992160" y="1134000"/>
            <a:ext cx="3122280" cy="531720"/>
            <a:chOff x="992160" y="1134000"/>
            <a:chExt cx="3122280" cy="531720"/>
          </a:xfrm>
        </p:grpSpPr>
        <p:sp>
          <p:nvSpPr>
            <p:cNvPr id="1125" name="Freeform 7"/>
            <p:cNvSpPr/>
            <p:nvPr/>
          </p:nvSpPr>
          <p:spPr>
            <a:xfrm>
              <a:off x="992160" y="1134000"/>
              <a:ext cx="3122280" cy="531720"/>
            </a:xfrm>
            <a:custGeom>
              <a:avLst/>
              <a:gdLst>
                <a:gd name="textAreaLeft" fmla="*/ 0 w 3122280"/>
                <a:gd name="textAreaRight" fmla="*/ 3123360 w 312228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4164330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3892169" y="0"/>
                  </a:lnTo>
                  <a:cubicBezTo>
                    <a:pt x="4042537" y="0"/>
                    <a:pt x="4164330" y="121920"/>
                    <a:pt x="4164330" y="272161"/>
                  </a:cubicBezTo>
                  <a:lnTo>
                    <a:pt x="4164330" y="438150"/>
                  </a:lnTo>
                  <a:cubicBezTo>
                    <a:pt x="4164330" y="588518"/>
                    <a:pt x="4042410" y="710311"/>
                    <a:pt x="3892169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26" name="TextBox 8"/>
          <p:cNvSpPr/>
          <p:nvPr/>
        </p:nvSpPr>
        <p:spPr>
          <a:xfrm>
            <a:off x="1162440" y="1133280"/>
            <a:ext cx="369648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PRESENTER TRANSITION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7" name="TextBox 9"/>
          <p:cNvSpPr/>
          <p:nvPr/>
        </p:nvSpPr>
        <p:spPr>
          <a:xfrm>
            <a:off x="992160" y="1761120"/>
            <a:ext cx="16302600" cy="174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 anchorCtr="1">
            <a:spAutoFit/>
          </a:bodyPr>
          <a:p>
            <a:pPr algn="ctr" defTabSz="914400">
              <a:lnSpc>
                <a:spcPts val="6863"/>
              </a:lnSpc>
            </a:pP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</a:t>
            </a:r>
            <a:r>
              <a:rPr lang="en-US" sz="55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ArchChat — AI-Powered Engineering     Knowledge Assistant</a:t>
            </a: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28" name="Group 10"/>
          <p:cNvGrpSpPr/>
          <p:nvPr/>
        </p:nvGrpSpPr>
        <p:grpSpPr>
          <a:xfrm>
            <a:off x="788040" y="3977280"/>
            <a:ext cx="8213040" cy="4401720"/>
            <a:chOff x="788040" y="3977280"/>
            <a:chExt cx="8213040" cy="4401720"/>
          </a:xfrm>
        </p:grpSpPr>
        <p:sp>
          <p:nvSpPr>
            <p:cNvPr id="1129" name="Freeform 11"/>
            <p:cNvSpPr/>
            <p:nvPr/>
          </p:nvSpPr>
          <p:spPr>
            <a:xfrm>
              <a:off x="788040" y="3977280"/>
              <a:ext cx="8213040" cy="4401720"/>
            </a:xfrm>
            <a:custGeom>
              <a:avLst/>
              <a:gdLst>
                <a:gd name="textAreaLeft" fmla="*/ 0 w 8213040"/>
                <a:gd name="textAreaRight" fmla="*/ 8214120 w 8213040"/>
                <a:gd name="textAreaTop" fmla="*/ 0 h 4401720"/>
                <a:gd name="textAreaBottom" fmla="*/ 4402800 h 4401720"/>
              </a:gdLst>
              <a:ahLst/>
              <a:cxnLst/>
              <a:rect l="textAreaLeft" t="textAreaTop" r="textAreaRight" b="textAreaBottom"/>
              <a:pathLst>
                <a:path w="10952353" h="5870575">
                  <a:moveTo>
                    <a:pt x="0" y="544322"/>
                  </a:moveTo>
                  <a:cubicBezTo>
                    <a:pt x="0" y="243713"/>
                    <a:pt x="243713" y="0"/>
                    <a:pt x="544322" y="0"/>
                  </a:cubicBezTo>
                  <a:lnTo>
                    <a:pt x="10408031" y="0"/>
                  </a:lnTo>
                  <a:cubicBezTo>
                    <a:pt x="10708640" y="0"/>
                    <a:pt x="10952353" y="243713"/>
                    <a:pt x="10952353" y="544322"/>
                  </a:cubicBezTo>
                  <a:lnTo>
                    <a:pt x="10952353" y="5326253"/>
                  </a:lnTo>
                  <a:cubicBezTo>
                    <a:pt x="10952353" y="5626862"/>
                    <a:pt x="10708640" y="5870575"/>
                    <a:pt x="10408031" y="5870575"/>
                  </a:cubicBezTo>
                  <a:lnTo>
                    <a:pt x="544322" y="5870575"/>
                  </a:lnTo>
                  <a:cubicBezTo>
                    <a:pt x="243713" y="5870575"/>
                    <a:pt x="0" y="5626862"/>
                    <a:pt x="0" y="5326253"/>
                  </a:cubicBez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30" name="TextBox 12"/>
          <p:cNvSpPr/>
          <p:nvPr/>
        </p:nvSpPr>
        <p:spPr>
          <a:xfrm>
            <a:off x="1071720" y="4108680"/>
            <a:ext cx="7646040" cy="239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4309"/>
              </a:lnSpc>
            </a:pPr>
            <a:r>
              <a:rPr lang="en-US" sz="27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Next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4309"/>
              </a:lnSpc>
            </a:pPr>
            <a:r>
              <a:rPr lang="en-US" sz="27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Maher will present ArchChat — our Retrieval-Augmented Generation service for engineering knowledge assistance.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1" name="Freeform 13" descr="preencoded.png"/>
          <p:cNvSpPr/>
          <p:nvPr/>
        </p:nvSpPr>
        <p:spPr>
          <a:xfrm>
            <a:off x="9605520" y="4305240"/>
            <a:ext cx="424080" cy="424080"/>
          </a:xfrm>
          <a:custGeom>
            <a:avLst/>
            <a:gdLst>
              <a:gd name="textAreaLeft" fmla="*/ 0 w 424080"/>
              <a:gd name="textAreaRight" fmla="*/ 425160 w 424080"/>
              <a:gd name="textAreaTop" fmla="*/ 0 h 424080"/>
              <a:gd name="textAreaBottom" fmla="*/ 425160 h 424080"/>
            </a:gdLst>
            <a:ahLst/>
            <a:cxnLst/>
            <a:rect l="textAreaLeft" t="textAreaTop" r="textAreaRight" b="textAreaBottom"/>
            <a:pathLst>
              <a:path w="425206" h="425206">
                <a:moveTo>
                  <a:pt x="0" y="0"/>
                </a:moveTo>
                <a:lnTo>
                  <a:pt x="425206" y="0"/>
                </a:lnTo>
                <a:lnTo>
                  <a:pt x="425206" y="425205"/>
                </a:lnTo>
                <a:lnTo>
                  <a:pt x="0" y="42520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32" name="TextBox 14"/>
          <p:cNvSpPr/>
          <p:nvPr/>
        </p:nvSpPr>
        <p:spPr>
          <a:xfrm>
            <a:off x="10420920" y="4286880"/>
            <a:ext cx="5466600" cy="42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370"/>
              </a:lnSpc>
            </a:pPr>
            <a:r>
              <a:rPr lang="en-US" sz="2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What is RAG and why we use it?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3" name="Freeform 15" descr="preencoded.png"/>
          <p:cNvSpPr/>
          <p:nvPr/>
        </p:nvSpPr>
        <p:spPr>
          <a:xfrm>
            <a:off x="9605520" y="5731560"/>
            <a:ext cx="424080" cy="424080"/>
          </a:xfrm>
          <a:custGeom>
            <a:avLst/>
            <a:gdLst>
              <a:gd name="textAreaLeft" fmla="*/ 0 w 424080"/>
              <a:gd name="textAreaRight" fmla="*/ 425160 w 424080"/>
              <a:gd name="textAreaTop" fmla="*/ 0 h 424080"/>
              <a:gd name="textAreaBottom" fmla="*/ 425160 h 424080"/>
            </a:gdLst>
            <a:ahLst/>
            <a:cxnLst/>
            <a:rect l="textAreaLeft" t="textAreaTop" r="textAreaRight" b="textAreaBottom"/>
            <a:pathLst>
              <a:path w="425206" h="425206">
                <a:moveTo>
                  <a:pt x="0" y="0"/>
                </a:moveTo>
                <a:lnTo>
                  <a:pt x="425206" y="0"/>
                </a:lnTo>
                <a:lnTo>
                  <a:pt x="425206" y="425206"/>
                </a:lnTo>
                <a:lnTo>
                  <a:pt x="0" y="4252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34" name="TextBox 16"/>
          <p:cNvSpPr/>
          <p:nvPr/>
        </p:nvSpPr>
        <p:spPr>
          <a:xfrm>
            <a:off x="10420920" y="5713200"/>
            <a:ext cx="6883560" cy="85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370"/>
              </a:lnSpc>
            </a:pPr>
            <a:r>
              <a:rPr lang="en-US" sz="2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How ArchChat is architected (layer by layer)?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5" name="Freeform 17" descr="preencoded.png"/>
          <p:cNvSpPr/>
          <p:nvPr/>
        </p:nvSpPr>
        <p:spPr>
          <a:xfrm>
            <a:off x="9605520" y="7184520"/>
            <a:ext cx="424080" cy="424080"/>
          </a:xfrm>
          <a:custGeom>
            <a:avLst/>
            <a:gdLst>
              <a:gd name="textAreaLeft" fmla="*/ 0 w 424080"/>
              <a:gd name="textAreaRight" fmla="*/ 425160 w 424080"/>
              <a:gd name="textAreaTop" fmla="*/ 0 h 424080"/>
              <a:gd name="textAreaBottom" fmla="*/ 425160 h 424080"/>
            </a:gdLst>
            <a:ahLst/>
            <a:cxnLst/>
            <a:rect l="textAreaLeft" t="textAreaTop" r="textAreaRight" b="textAreaBottom"/>
            <a:pathLst>
              <a:path w="425206" h="425206">
                <a:moveTo>
                  <a:pt x="0" y="0"/>
                </a:moveTo>
                <a:lnTo>
                  <a:pt x="425206" y="0"/>
                </a:lnTo>
                <a:lnTo>
                  <a:pt x="425206" y="425205"/>
                </a:lnTo>
                <a:lnTo>
                  <a:pt x="0" y="42520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36" name="TextBox 18"/>
          <p:cNvSpPr/>
          <p:nvPr/>
        </p:nvSpPr>
        <p:spPr>
          <a:xfrm>
            <a:off x="10420920" y="7166160"/>
            <a:ext cx="6883560" cy="89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370"/>
              </a:lnSpc>
            </a:pPr>
            <a:r>
              <a:rPr lang="en-US" sz="2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Live knowledge retrieval from engineering documents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7" name="TextBox 19"/>
          <p:cNvSpPr/>
          <p:nvPr/>
        </p:nvSpPr>
        <p:spPr>
          <a:xfrm>
            <a:off x="534960" y="8594640"/>
            <a:ext cx="1721700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</a:t>
            </a:r>
            <a:r>
              <a:rPr lang="en-US" sz="2200" b="0" i="1" u="none" strike="noStrike">
                <a:solidFill>
                  <a:srgbClr val="000000"/>
                </a:solidFill>
                <a:effectLst/>
                <a:uFillTx/>
                <a:latin typeface="Arimo Italics"/>
                <a:ea typeface="Arimo Italics"/>
              </a:rPr>
              <a:t>         From design generation to knowledge intelligence →       </a:t>
            </a: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8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9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140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141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142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143" name="Group 6"/>
          <p:cNvGrpSpPr/>
          <p:nvPr/>
        </p:nvGrpSpPr>
        <p:grpSpPr>
          <a:xfrm>
            <a:off x="992160" y="1625040"/>
            <a:ext cx="3310920" cy="531720"/>
            <a:chOff x="992160" y="1625040"/>
            <a:chExt cx="3310920" cy="531720"/>
          </a:xfrm>
        </p:grpSpPr>
        <p:sp>
          <p:nvSpPr>
            <p:cNvPr id="1144" name="Freeform 7"/>
            <p:cNvSpPr/>
            <p:nvPr/>
          </p:nvSpPr>
          <p:spPr>
            <a:xfrm>
              <a:off x="992160" y="1625040"/>
              <a:ext cx="3310920" cy="531720"/>
            </a:xfrm>
            <a:custGeom>
              <a:avLst/>
              <a:gdLst>
                <a:gd name="textAreaLeft" fmla="*/ 0 w 3310920"/>
                <a:gd name="textAreaRight" fmla="*/ 3312000 w 331092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4415790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4143629" y="0"/>
                  </a:lnTo>
                  <a:cubicBezTo>
                    <a:pt x="4293997" y="0"/>
                    <a:pt x="4415790" y="121920"/>
                    <a:pt x="4415790" y="272161"/>
                  </a:cubicBezTo>
                  <a:lnTo>
                    <a:pt x="4415790" y="438150"/>
                  </a:lnTo>
                  <a:cubicBezTo>
                    <a:pt x="4415790" y="588518"/>
                    <a:pt x="4293870" y="710311"/>
                    <a:pt x="4143629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45" name="TextBox 8"/>
          <p:cNvSpPr/>
          <p:nvPr/>
        </p:nvSpPr>
        <p:spPr>
          <a:xfrm>
            <a:off x="1162440" y="1624320"/>
            <a:ext cx="388512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ARCHCHAT — MOTIVATION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6" name="TextBox 9"/>
          <p:cNvSpPr/>
          <p:nvPr/>
        </p:nvSpPr>
        <p:spPr>
          <a:xfrm>
            <a:off x="800640" y="2252520"/>
            <a:ext cx="16685640" cy="90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863"/>
              </a:lnSpc>
            </a:pP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</a:t>
            </a:r>
            <a:r>
              <a:rPr lang="en-US" sz="55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Why Retrieval-Augmented Generation?</a:t>
            </a: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47" name="Group 10"/>
          <p:cNvGrpSpPr/>
          <p:nvPr/>
        </p:nvGrpSpPr>
        <p:grpSpPr>
          <a:xfrm>
            <a:off x="788040" y="3582720"/>
            <a:ext cx="8213040" cy="4226040"/>
            <a:chOff x="788040" y="3582720"/>
            <a:chExt cx="8213040" cy="4226040"/>
          </a:xfrm>
        </p:grpSpPr>
        <p:sp>
          <p:nvSpPr>
            <p:cNvPr id="1148" name="Freeform 11"/>
            <p:cNvSpPr/>
            <p:nvPr/>
          </p:nvSpPr>
          <p:spPr>
            <a:xfrm>
              <a:off x="788040" y="3582720"/>
              <a:ext cx="8213040" cy="4226040"/>
            </a:xfrm>
            <a:custGeom>
              <a:avLst/>
              <a:gdLst>
                <a:gd name="textAreaLeft" fmla="*/ 0 w 8213040"/>
                <a:gd name="textAreaRight" fmla="*/ 8214120 w 8213040"/>
                <a:gd name="textAreaTop" fmla="*/ 0 h 4226040"/>
                <a:gd name="textAreaBottom" fmla="*/ 4227120 h 4226040"/>
              </a:gdLst>
              <a:ahLst/>
              <a:cxnLst/>
              <a:rect l="textAreaLeft" t="textAreaTop" r="textAreaRight" b="textAreaBottom"/>
              <a:pathLst>
                <a:path w="10952353" h="5636387">
                  <a:moveTo>
                    <a:pt x="0" y="544322"/>
                  </a:moveTo>
                  <a:cubicBezTo>
                    <a:pt x="0" y="243713"/>
                    <a:pt x="243713" y="0"/>
                    <a:pt x="544322" y="0"/>
                  </a:cubicBezTo>
                  <a:lnTo>
                    <a:pt x="10408031" y="0"/>
                  </a:lnTo>
                  <a:cubicBezTo>
                    <a:pt x="10708640" y="0"/>
                    <a:pt x="10952353" y="243713"/>
                    <a:pt x="10952353" y="544322"/>
                  </a:cubicBezTo>
                  <a:lnTo>
                    <a:pt x="10952353" y="5092065"/>
                  </a:lnTo>
                  <a:cubicBezTo>
                    <a:pt x="10952353" y="5392674"/>
                    <a:pt x="10708640" y="5636387"/>
                    <a:pt x="10408031" y="5636387"/>
                  </a:cubicBezTo>
                  <a:lnTo>
                    <a:pt x="544322" y="5636387"/>
                  </a:lnTo>
                  <a:cubicBezTo>
                    <a:pt x="243713" y="5636387"/>
                    <a:pt x="0" y="5392674"/>
                    <a:pt x="0" y="5092065"/>
                  </a:cubicBezTo>
                  <a:close/>
                </a:path>
              </a:pathLst>
            </a:custGeom>
            <a:solidFill>
              <a:srgbClr val="FFEEE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49" name="TextBox 12"/>
          <p:cNvSpPr/>
          <p:nvPr/>
        </p:nvSpPr>
        <p:spPr>
          <a:xfrm>
            <a:off x="1071720" y="3856680"/>
            <a:ext cx="567900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370"/>
              </a:lnSpc>
            </a:pPr>
            <a:r>
              <a:rPr lang="en-US" sz="2700" b="0" u="none" strike="noStrike">
                <a:solidFill>
                  <a:srgbClr val="E74C3C"/>
                </a:solidFill>
                <a:effectLst/>
                <a:uFillTx/>
                <a:latin typeface="Fraunces"/>
                <a:ea typeface="Fraunces"/>
              </a:rPr>
              <a:t>Without RAG (Direct LLM)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0" name="TextBox 13"/>
          <p:cNvSpPr/>
          <p:nvPr/>
        </p:nvSpPr>
        <p:spPr>
          <a:xfrm>
            <a:off x="1071720" y="4487760"/>
            <a:ext cx="7646040" cy="322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Answers based solely on training data — may be outdated or incorrect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 access to project-specific documents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Cannot reference Egyptian Building Code specifics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Hallucinations in technical domain answers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No citations — user cannot verify the source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51" name="Group 14"/>
          <p:cNvGrpSpPr/>
          <p:nvPr/>
        </p:nvGrpSpPr>
        <p:grpSpPr>
          <a:xfrm>
            <a:off x="9295200" y="3582720"/>
            <a:ext cx="8213040" cy="4226040"/>
            <a:chOff x="9295200" y="3582720"/>
            <a:chExt cx="8213040" cy="4226040"/>
          </a:xfrm>
        </p:grpSpPr>
        <p:sp>
          <p:nvSpPr>
            <p:cNvPr id="1152" name="Freeform 15"/>
            <p:cNvSpPr/>
            <p:nvPr/>
          </p:nvSpPr>
          <p:spPr>
            <a:xfrm>
              <a:off x="9295200" y="3582720"/>
              <a:ext cx="8213040" cy="4226040"/>
            </a:xfrm>
            <a:custGeom>
              <a:avLst/>
              <a:gdLst>
                <a:gd name="textAreaLeft" fmla="*/ 0 w 8213040"/>
                <a:gd name="textAreaRight" fmla="*/ 8214120 w 8213040"/>
                <a:gd name="textAreaTop" fmla="*/ 0 h 4226040"/>
                <a:gd name="textAreaBottom" fmla="*/ 4227120 h 4226040"/>
              </a:gdLst>
              <a:ahLst/>
              <a:cxnLst/>
              <a:rect l="textAreaLeft" t="textAreaTop" r="textAreaRight" b="textAreaBottom"/>
              <a:pathLst>
                <a:path w="10952353" h="5636387">
                  <a:moveTo>
                    <a:pt x="0" y="544322"/>
                  </a:moveTo>
                  <a:cubicBezTo>
                    <a:pt x="0" y="243713"/>
                    <a:pt x="243713" y="0"/>
                    <a:pt x="544322" y="0"/>
                  </a:cubicBezTo>
                  <a:lnTo>
                    <a:pt x="10408031" y="0"/>
                  </a:lnTo>
                  <a:cubicBezTo>
                    <a:pt x="10708640" y="0"/>
                    <a:pt x="10952353" y="243713"/>
                    <a:pt x="10952353" y="544322"/>
                  </a:cubicBezTo>
                  <a:lnTo>
                    <a:pt x="10952353" y="5092065"/>
                  </a:lnTo>
                  <a:cubicBezTo>
                    <a:pt x="10952353" y="5392674"/>
                    <a:pt x="10708640" y="5636387"/>
                    <a:pt x="10408031" y="5636387"/>
                  </a:cubicBezTo>
                  <a:lnTo>
                    <a:pt x="544322" y="5636387"/>
                  </a:lnTo>
                  <a:cubicBezTo>
                    <a:pt x="243713" y="5636387"/>
                    <a:pt x="0" y="5392674"/>
                    <a:pt x="0" y="5092065"/>
                  </a:cubicBezTo>
                  <a:close/>
                </a:path>
              </a:pathLst>
            </a:custGeom>
            <a:solidFill>
              <a:srgbClr val="EEFFE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53" name="TextBox 16"/>
          <p:cNvSpPr/>
          <p:nvPr/>
        </p:nvSpPr>
        <p:spPr>
          <a:xfrm>
            <a:off x="9578880" y="3856680"/>
            <a:ext cx="479808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370"/>
              </a:lnSpc>
            </a:pPr>
            <a:r>
              <a:rPr lang="en-US" sz="2700" b="0" u="none" strike="noStrike">
                <a:solidFill>
                  <a:srgbClr val="2ECC71"/>
                </a:solidFill>
                <a:effectLst/>
                <a:uFillTx/>
                <a:latin typeface="Fraunces"/>
                <a:ea typeface="Fraunces"/>
              </a:rPr>
              <a:t>With RAG (ArchChat)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4" name="TextBox 17"/>
          <p:cNvSpPr/>
          <p:nvPr/>
        </p:nvSpPr>
        <p:spPr>
          <a:xfrm>
            <a:off x="9578880" y="4487760"/>
            <a:ext cx="7646040" cy="322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Answers grounded in retrieved engineering documents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Supports user-uploaded project documentation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Can cite specific EBC 2023 rules with references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Reduces hallucinations through retrieval grounding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Every response includes source citations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55" name="Group 18"/>
          <p:cNvGrpSpPr/>
          <p:nvPr/>
        </p:nvGrpSpPr>
        <p:grpSpPr>
          <a:xfrm>
            <a:off x="2045520" y="8128800"/>
            <a:ext cx="14195520" cy="531720"/>
            <a:chOff x="2045520" y="8128800"/>
            <a:chExt cx="14195520" cy="531720"/>
          </a:xfrm>
        </p:grpSpPr>
        <p:sp>
          <p:nvSpPr>
            <p:cNvPr id="1156" name="Freeform 19"/>
            <p:cNvSpPr/>
            <p:nvPr/>
          </p:nvSpPr>
          <p:spPr>
            <a:xfrm>
              <a:off x="2045520" y="8128800"/>
              <a:ext cx="14195520" cy="531720"/>
            </a:xfrm>
            <a:custGeom>
              <a:avLst/>
              <a:gdLst>
                <a:gd name="textAreaLeft" fmla="*/ 0 w 14195520"/>
                <a:gd name="textAreaRight" fmla="*/ 14196600 w 1419552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18928716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18656554" y="0"/>
                  </a:lnTo>
                  <a:cubicBezTo>
                    <a:pt x="18806922" y="0"/>
                    <a:pt x="18928716" y="121920"/>
                    <a:pt x="18928716" y="272161"/>
                  </a:cubicBezTo>
                  <a:lnTo>
                    <a:pt x="18928716" y="438150"/>
                  </a:lnTo>
                  <a:cubicBezTo>
                    <a:pt x="18928716" y="588518"/>
                    <a:pt x="18806795" y="710311"/>
                    <a:pt x="18656554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FFD7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57" name="TextBox 20"/>
          <p:cNvSpPr/>
          <p:nvPr/>
        </p:nvSpPr>
        <p:spPr>
          <a:xfrm>
            <a:off x="2215800" y="8128080"/>
            <a:ext cx="14769720" cy="34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RAG = RETRIEVAL-AUGMENTED GENERATION: THE LLM ANSWERS USING RETRIEVED DOCUMENTS, NOT JUST FROM MEMORY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8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9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160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161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162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163" name="Group 6"/>
          <p:cNvGrpSpPr/>
          <p:nvPr/>
        </p:nvGrpSpPr>
        <p:grpSpPr>
          <a:xfrm>
            <a:off x="992160" y="794880"/>
            <a:ext cx="1823400" cy="228240"/>
            <a:chOff x="992160" y="794880"/>
            <a:chExt cx="1823400" cy="228240"/>
          </a:xfrm>
        </p:grpSpPr>
        <p:sp>
          <p:nvSpPr>
            <p:cNvPr id="1164" name="Freeform 7"/>
            <p:cNvSpPr/>
            <p:nvPr/>
          </p:nvSpPr>
          <p:spPr>
            <a:xfrm>
              <a:off x="992160" y="794880"/>
              <a:ext cx="1823400" cy="228240"/>
            </a:xfrm>
            <a:custGeom>
              <a:avLst/>
              <a:gdLst>
                <a:gd name="textAreaLeft" fmla="*/ 0 w 1823400"/>
                <a:gd name="textAreaRight" fmla="*/ 1824480 w 1823400"/>
                <a:gd name="textAreaTop" fmla="*/ 0 h 228240"/>
                <a:gd name="textAreaBottom" fmla="*/ 229320 h 228240"/>
              </a:gdLst>
              <a:ahLst/>
              <a:cxnLst/>
              <a:rect l="textAreaLeft" t="textAreaTop" r="textAreaRight" b="textAreaBottom"/>
              <a:pathLst>
                <a:path w="2432431" h="305816">
                  <a:moveTo>
                    <a:pt x="0" y="140335"/>
                  </a:moveTo>
                  <a:cubicBezTo>
                    <a:pt x="0" y="62865"/>
                    <a:pt x="62865" y="0"/>
                    <a:pt x="140335" y="0"/>
                  </a:cubicBezTo>
                  <a:lnTo>
                    <a:pt x="2292096" y="0"/>
                  </a:lnTo>
                  <a:cubicBezTo>
                    <a:pt x="2369566" y="0"/>
                    <a:pt x="2432431" y="62865"/>
                    <a:pt x="2432431" y="140335"/>
                  </a:cubicBezTo>
                  <a:lnTo>
                    <a:pt x="2432431" y="165481"/>
                  </a:lnTo>
                  <a:cubicBezTo>
                    <a:pt x="2432431" y="242951"/>
                    <a:pt x="2369566" y="305816"/>
                    <a:pt x="2292096" y="305816"/>
                  </a:cubicBezTo>
                  <a:lnTo>
                    <a:pt x="140335" y="305816"/>
                  </a:lnTo>
                  <a:cubicBezTo>
                    <a:pt x="62865" y="305816"/>
                    <a:pt x="0" y="242951"/>
                    <a:pt x="0" y="165481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65" name="TextBox 8"/>
          <p:cNvSpPr/>
          <p:nvPr/>
        </p:nvSpPr>
        <p:spPr>
          <a:xfrm>
            <a:off x="1080000" y="829080"/>
            <a:ext cx="2562480" cy="15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091"/>
              </a:lnSpc>
            </a:pPr>
            <a:r>
              <a:rPr lang="en-US" sz="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ARCHCHAT — ARCHITECTURE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6" name="TextBox 9"/>
          <p:cNvSpPr/>
          <p:nvPr/>
        </p:nvSpPr>
        <p:spPr>
          <a:xfrm>
            <a:off x="2518920" y="1054080"/>
            <a:ext cx="13248720" cy="443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 anchorCtr="1">
            <a:spAutoFit/>
          </a:bodyPr>
          <a:p>
            <a:pPr algn="ctr" defTabSz="914400">
              <a:lnSpc>
                <a:spcPts val="3495"/>
              </a:lnSpc>
            </a:pPr>
            <a:r>
              <a:rPr lang="en-US" sz="28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</a:t>
            </a:r>
            <a:r>
              <a:rPr lang="en-US" sz="28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ArchChat — Retrieval-Augmented Generation Architecture</a:t>
            </a:r>
            <a:r>
              <a:rPr lang="en-US" sz="28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67" name="Group 10"/>
          <p:cNvGrpSpPr/>
          <p:nvPr/>
        </p:nvGrpSpPr>
        <p:grpSpPr>
          <a:xfrm>
            <a:off x="4192920" y="1623960"/>
            <a:ext cx="9901080" cy="6102360"/>
            <a:chOff x="4192920" y="1623960"/>
            <a:chExt cx="9901080" cy="6102360"/>
          </a:xfrm>
        </p:grpSpPr>
        <p:sp>
          <p:nvSpPr>
            <p:cNvPr id="1168" name="Freeform 11" descr="preencoded.png"/>
            <p:cNvSpPr/>
            <p:nvPr/>
          </p:nvSpPr>
          <p:spPr>
            <a:xfrm>
              <a:off x="4192920" y="1623960"/>
              <a:ext cx="9901080" cy="6102360"/>
            </a:xfrm>
            <a:custGeom>
              <a:avLst/>
              <a:gdLst>
                <a:gd name="textAreaLeft" fmla="*/ 0 w 9901080"/>
                <a:gd name="textAreaRight" fmla="*/ 9902160 w 9901080"/>
                <a:gd name="textAreaTop" fmla="*/ 0 h 6102360"/>
                <a:gd name="textAreaBottom" fmla="*/ 6103440 h 6102360"/>
              </a:gdLst>
              <a:ahLst/>
              <a:cxnLst/>
              <a:rect l="textAreaLeft" t="textAreaTop" r="textAreaRight" b="textAreaBottom"/>
              <a:pathLst>
                <a:path w="13202665" h="8137779">
                  <a:moveTo>
                    <a:pt x="0" y="0"/>
                  </a:moveTo>
                  <a:lnTo>
                    <a:pt x="13202665" y="0"/>
                  </a:lnTo>
                  <a:lnTo>
                    <a:pt x="13202665" y="8137779"/>
                  </a:lnTo>
                  <a:lnTo>
                    <a:pt x="0" y="8137779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69" name="TextBox 12"/>
          <p:cNvSpPr/>
          <p:nvPr/>
        </p:nvSpPr>
        <p:spPr>
          <a:xfrm>
            <a:off x="4456800" y="2073960"/>
            <a:ext cx="3373560" cy="45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495"/>
              </a:lnSpc>
            </a:pPr>
            <a:r>
              <a:rPr lang="en-US" sz="28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User Query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0" name="TextBox 13"/>
          <p:cNvSpPr/>
          <p:nvPr/>
        </p:nvSpPr>
        <p:spPr>
          <a:xfrm>
            <a:off x="6445800" y="6818400"/>
            <a:ext cx="3373560" cy="45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495"/>
              </a:lnSpc>
            </a:pPr>
            <a:r>
              <a:rPr lang="en-US" sz="28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Embedding Model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1" name="TextBox 14"/>
          <p:cNvSpPr/>
          <p:nvPr/>
        </p:nvSpPr>
        <p:spPr>
          <a:xfrm>
            <a:off x="8470800" y="2073960"/>
            <a:ext cx="3628440" cy="45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495"/>
              </a:lnSpc>
            </a:pPr>
            <a:r>
              <a:rPr lang="en-US" sz="28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Vector Search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2" name="TextBox 15"/>
          <p:cNvSpPr/>
          <p:nvPr/>
        </p:nvSpPr>
        <p:spPr>
          <a:xfrm>
            <a:off x="10456200" y="6802200"/>
            <a:ext cx="3373560" cy="45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495"/>
              </a:lnSpc>
            </a:pPr>
            <a:r>
              <a:rPr lang="en-US" sz="28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Top-K Context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73" name="Group 16"/>
          <p:cNvGrpSpPr/>
          <p:nvPr/>
        </p:nvGrpSpPr>
        <p:grpSpPr>
          <a:xfrm>
            <a:off x="887040" y="7543800"/>
            <a:ext cx="8182800" cy="1459800"/>
            <a:chOff x="887040" y="7543800"/>
            <a:chExt cx="8182800" cy="1459800"/>
          </a:xfrm>
        </p:grpSpPr>
        <p:sp>
          <p:nvSpPr>
            <p:cNvPr id="1174" name="Freeform 17"/>
            <p:cNvSpPr/>
            <p:nvPr/>
          </p:nvSpPr>
          <p:spPr>
            <a:xfrm>
              <a:off x="887040" y="7543800"/>
              <a:ext cx="8182800" cy="1459800"/>
            </a:xfrm>
            <a:custGeom>
              <a:avLst/>
              <a:gdLst>
                <a:gd name="textAreaLeft" fmla="*/ 0 w 8182800"/>
                <a:gd name="textAreaRight" fmla="*/ 8183880 w 8182800"/>
                <a:gd name="textAreaTop" fmla="*/ 0 h 1459800"/>
                <a:gd name="textAreaBottom" fmla="*/ 1460880 h 1459800"/>
              </a:gdLst>
              <a:ahLst/>
              <a:cxnLst/>
              <a:rect l="textAreaLeft" t="textAreaTop" r="textAreaRight" b="textAreaBottom"/>
              <a:pathLst>
                <a:path w="10911840" h="1590421">
                  <a:moveTo>
                    <a:pt x="0" y="280670"/>
                  </a:moveTo>
                  <a:cubicBezTo>
                    <a:pt x="0" y="125730"/>
                    <a:pt x="125730" y="0"/>
                    <a:pt x="280670" y="0"/>
                  </a:cubicBezTo>
                  <a:lnTo>
                    <a:pt x="10631170" y="0"/>
                  </a:lnTo>
                  <a:cubicBezTo>
                    <a:pt x="10786237" y="0"/>
                    <a:pt x="10911840" y="125730"/>
                    <a:pt x="10911840" y="280670"/>
                  </a:cubicBezTo>
                  <a:lnTo>
                    <a:pt x="10911840" y="1309751"/>
                  </a:lnTo>
                  <a:cubicBezTo>
                    <a:pt x="10911840" y="1464818"/>
                    <a:pt x="10786110" y="1590421"/>
                    <a:pt x="10631170" y="1590421"/>
                  </a:cubicBezTo>
                  <a:lnTo>
                    <a:pt x="280670" y="1590421"/>
                  </a:lnTo>
                  <a:cubicBezTo>
                    <a:pt x="125603" y="1590421"/>
                    <a:pt x="0" y="1464691"/>
                    <a:pt x="0" y="1309751"/>
                  </a:cubicBez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75" name="TextBox 18"/>
          <p:cNvSpPr/>
          <p:nvPr/>
        </p:nvSpPr>
        <p:spPr>
          <a:xfrm>
            <a:off x="1069920" y="7716960"/>
            <a:ext cx="3131280" cy="22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746"/>
              </a:lnSpc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Fraunces"/>
                <a:ea typeface="Fraunces"/>
              </a:rPr>
              <a:t>Qdrant Vector Database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6" name="TextBox 19"/>
          <p:cNvSpPr/>
          <p:nvPr/>
        </p:nvSpPr>
        <p:spPr>
          <a:xfrm>
            <a:off x="1045440" y="8049960"/>
            <a:ext cx="7890480" cy="73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265320" lvl="1" indent="-132840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Stores dense vector embeddings of document chunks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65320" lvl="1" indent="-132840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Semantic similarity search at query time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65320" lvl="1" indent="-132840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Supports project-specific and global knowledge bases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77" name="Group 20"/>
          <p:cNvGrpSpPr/>
          <p:nvPr/>
        </p:nvGrpSpPr>
        <p:grpSpPr>
          <a:xfrm>
            <a:off x="9226440" y="7543800"/>
            <a:ext cx="8182800" cy="1459800"/>
            <a:chOff x="9226440" y="7543800"/>
            <a:chExt cx="8182800" cy="1459800"/>
          </a:xfrm>
        </p:grpSpPr>
        <p:sp>
          <p:nvSpPr>
            <p:cNvPr id="1178" name="Freeform 21"/>
            <p:cNvSpPr/>
            <p:nvPr/>
          </p:nvSpPr>
          <p:spPr>
            <a:xfrm>
              <a:off x="9226440" y="7543800"/>
              <a:ext cx="8182800" cy="1459800"/>
            </a:xfrm>
            <a:custGeom>
              <a:avLst/>
              <a:gdLst>
                <a:gd name="textAreaLeft" fmla="*/ 0 w 8182800"/>
                <a:gd name="textAreaRight" fmla="*/ 8183880 w 8182800"/>
                <a:gd name="textAreaTop" fmla="*/ 0 h 1459800"/>
                <a:gd name="textAreaBottom" fmla="*/ 1460880 h 1459800"/>
              </a:gdLst>
              <a:ahLst/>
              <a:cxnLst/>
              <a:rect l="textAreaLeft" t="textAreaTop" r="textAreaRight" b="textAreaBottom"/>
              <a:pathLst>
                <a:path w="10911840" h="1590421">
                  <a:moveTo>
                    <a:pt x="0" y="280670"/>
                  </a:moveTo>
                  <a:cubicBezTo>
                    <a:pt x="0" y="125730"/>
                    <a:pt x="125730" y="0"/>
                    <a:pt x="280670" y="0"/>
                  </a:cubicBezTo>
                  <a:lnTo>
                    <a:pt x="10631170" y="0"/>
                  </a:lnTo>
                  <a:cubicBezTo>
                    <a:pt x="10786237" y="0"/>
                    <a:pt x="10911840" y="125730"/>
                    <a:pt x="10911840" y="280670"/>
                  </a:cubicBezTo>
                  <a:lnTo>
                    <a:pt x="10911840" y="1309751"/>
                  </a:lnTo>
                  <a:cubicBezTo>
                    <a:pt x="10911840" y="1464818"/>
                    <a:pt x="10786110" y="1590421"/>
                    <a:pt x="10631170" y="1590421"/>
                  </a:cubicBezTo>
                  <a:lnTo>
                    <a:pt x="280670" y="1590421"/>
                  </a:lnTo>
                  <a:cubicBezTo>
                    <a:pt x="125603" y="1590421"/>
                    <a:pt x="0" y="1464691"/>
                    <a:pt x="0" y="1309751"/>
                  </a:cubicBezTo>
                  <a:close/>
                </a:path>
              </a:pathLst>
            </a:custGeom>
            <a:solidFill>
              <a:srgbClr val="4CAF5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79" name="TextBox 22"/>
          <p:cNvSpPr/>
          <p:nvPr/>
        </p:nvSpPr>
        <p:spPr>
          <a:xfrm>
            <a:off x="9372600" y="7640280"/>
            <a:ext cx="2740680" cy="23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746"/>
              </a:lnSpc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Fraunces"/>
                <a:ea typeface="Fraunces"/>
              </a:rPr>
              <a:t>Knowledge Sources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0" name="TextBox 23"/>
          <p:cNvSpPr/>
          <p:nvPr/>
        </p:nvSpPr>
        <p:spPr>
          <a:xfrm>
            <a:off x="9372600" y="8001000"/>
            <a:ext cx="7890480" cy="97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265320" lvl="1" indent="-132840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User-uploaded engineering documents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65320" lvl="1" indent="-132840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Egyptian Building Code (EBC 2023) references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65320" lvl="1" indent="-132840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Architectural design standards and guidelines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65320" lvl="1" indent="-132840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Project conversation history for context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81" name="Group 24"/>
          <p:cNvGrpSpPr/>
          <p:nvPr/>
        </p:nvGrpSpPr>
        <p:grpSpPr>
          <a:xfrm>
            <a:off x="992160" y="9089640"/>
            <a:ext cx="16302240" cy="401400"/>
            <a:chOff x="992160" y="9089640"/>
            <a:chExt cx="16302240" cy="401400"/>
          </a:xfrm>
        </p:grpSpPr>
        <p:sp>
          <p:nvSpPr>
            <p:cNvPr id="1182" name="Freeform 25"/>
            <p:cNvSpPr/>
            <p:nvPr/>
          </p:nvSpPr>
          <p:spPr>
            <a:xfrm>
              <a:off x="992160" y="9089640"/>
              <a:ext cx="16302240" cy="401400"/>
            </a:xfrm>
            <a:custGeom>
              <a:avLst/>
              <a:gdLst>
                <a:gd name="textAreaLeft" fmla="*/ 0 w 16302240"/>
                <a:gd name="textAreaRight" fmla="*/ 16303320 w 16302240"/>
                <a:gd name="textAreaTop" fmla="*/ 0 h 401400"/>
                <a:gd name="textAreaBottom" fmla="*/ 402480 h 401400"/>
              </a:gdLst>
              <a:ahLst/>
              <a:cxnLst/>
              <a:rect l="textAreaLeft" t="textAreaTop" r="textAreaRight" b="textAreaBottom"/>
              <a:pathLst>
                <a:path w="21737955" h="536702">
                  <a:moveTo>
                    <a:pt x="0" y="175387"/>
                  </a:moveTo>
                  <a:cubicBezTo>
                    <a:pt x="0" y="78486"/>
                    <a:pt x="78486" y="0"/>
                    <a:pt x="175387" y="0"/>
                  </a:cubicBezTo>
                  <a:lnTo>
                    <a:pt x="21562568" y="0"/>
                  </a:lnTo>
                  <a:cubicBezTo>
                    <a:pt x="21659469" y="0"/>
                    <a:pt x="21737955" y="78486"/>
                    <a:pt x="21737955" y="175387"/>
                  </a:cubicBezTo>
                  <a:lnTo>
                    <a:pt x="21737955" y="361315"/>
                  </a:lnTo>
                  <a:cubicBezTo>
                    <a:pt x="21737955" y="458216"/>
                    <a:pt x="21659469" y="536702"/>
                    <a:pt x="21562568" y="536702"/>
                  </a:cubicBezTo>
                  <a:lnTo>
                    <a:pt x="175387" y="536702"/>
                  </a:lnTo>
                  <a:cubicBezTo>
                    <a:pt x="78486" y="536829"/>
                    <a:pt x="0" y="458216"/>
                    <a:pt x="0" y="361315"/>
                  </a:cubicBezTo>
                  <a:close/>
                </a:path>
              </a:pathLst>
            </a:custGeom>
            <a:solidFill>
              <a:srgbClr val="FCF2B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83" name="TextBox 28"/>
          <p:cNvSpPr/>
          <p:nvPr/>
        </p:nvSpPr>
        <p:spPr>
          <a:xfrm>
            <a:off x="1467000" y="9182160"/>
            <a:ext cx="16595640" cy="16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332"/>
              </a:lnSpc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⚠</a:t>
            </a:r>
            <a:r>
              <a:rPr lang="en-US" sz="1400" b="1" u="none" strike="noStrike">
                <a:solidFill>
                  <a:srgbClr val="000000"/>
                </a:solidFill>
                <a:effectLst/>
                <a:uFillTx/>
                <a:latin typeface="Arimo Bold"/>
                <a:ea typeface="Arimo Bold"/>
              </a:rPr>
              <a:t> ArchChat is a completely separate service from the CadStudio design pipeline — independent FastAPI service, independent Qdrant instance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4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5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186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187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188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189" name="Group 6"/>
          <p:cNvGrpSpPr/>
          <p:nvPr/>
        </p:nvGrpSpPr>
        <p:grpSpPr>
          <a:xfrm>
            <a:off x="992160" y="856800"/>
            <a:ext cx="2244600" cy="364320"/>
            <a:chOff x="992160" y="856800"/>
            <a:chExt cx="2244600" cy="364320"/>
          </a:xfrm>
        </p:grpSpPr>
        <p:sp>
          <p:nvSpPr>
            <p:cNvPr id="1190" name="Freeform 7"/>
            <p:cNvSpPr/>
            <p:nvPr/>
          </p:nvSpPr>
          <p:spPr>
            <a:xfrm>
              <a:off x="992160" y="856800"/>
              <a:ext cx="2244600" cy="364320"/>
            </a:xfrm>
            <a:custGeom>
              <a:avLst/>
              <a:gdLst>
                <a:gd name="textAreaLeft" fmla="*/ 0 w 2244600"/>
                <a:gd name="textAreaRight" fmla="*/ 2245680 w 2244600"/>
                <a:gd name="textAreaTop" fmla="*/ 0 h 364320"/>
                <a:gd name="textAreaBottom" fmla="*/ 365400 h 364320"/>
              </a:gdLst>
              <a:ahLst/>
              <a:cxnLst/>
              <a:rect l="textAreaLeft" t="textAreaTop" r="textAreaRight" b="textAreaBottom"/>
              <a:pathLst>
                <a:path w="2994406" h="487299">
                  <a:moveTo>
                    <a:pt x="0" y="204089"/>
                  </a:moveTo>
                  <a:cubicBezTo>
                    <a:pt x="0" y="91440"/>
                    <a:pt x="91440" y="0"/>
                    <a:pt x="204089" y="0"/>
                  </a:cubicBezTo>
                  <a:lnTo>
                    <a:pt x="2790317" y="0"/>
                  </a:lnTo>
                  <a:cubicBezTo>
                    <a:pt x="2903093" y="0"/>
                    <a:pt x="2994406" y="91440"/>
                    <a:pt x="2994406" y="204089"/>
                  </a:cubicBezTo>
                  <a:lnTo>
                    <a:pt x="2994406" y="283210"/>
                  </a:lnTo>
                  <a:cubicBezTo>
                    <a:pt x="2994406" y="395986"/>
                    <a:pt x="2902966" y="487299"/>
                    <a:pt x="2790317" y="487299"/>
                  </a:cubicBezTo>
                  <a:lnTo>
                    <a:pt x="204089" y="487299"/>
                  </a:lnTo>
                  <a:cubicBezTo>
                    <a:pt x="91440" y="487426"/>
                    <a:pt x="0" y="395986"/>
                    <a:pt x="0" y="28321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91" name="TextBox 8"/>
          <p:cNvSpPr/>
          <p:nvPr/>
        </p:nvSpPr>
        <p:spPr>
          <a:xfrm>
            <a:off x="1119600" y="873000"/>
            <a:ext cx="2904120" cy="28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826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ARCHCHAT — DEEP DIVE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2" name="TextBox 9"/>
          <p:cNvSpPr/>
          <p:nvPr/>
        </p:nvSpPr>
        <p:spPr>
          <a:xfrm>
            <a:off x="2490480" y="1266840"/>
            <a:ext cx="13305600" cy="68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117"/>
              </a:lnSpc>
            </a:pPr>
            <a:r>
              <a:rPr lang="en-US" sz="41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    </a:t>
            </a:r>
            <a:r>
              <a:rPr lang="en-US" sz="41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ArchChat — Five Processing Layers</a:t>
            </a:r>
            <a:r>
              <a:rPr lang="en-US" sz="41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</a:t>
            </a:r>
            <a:endParaRPr lang="en-US" sz="4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93" name="Group 10"/>
          <p:cNvGrpSpPr/>
          <p:nvPr/>
        </p:nvGrpSpPr>
        <p:grpSpPr>
          <a:xfrm>
            <a:off x="992160" y="2189880"/>
            <a:ext cx="1062000" cy="1446840"/>
            <a:chOff x="992160" y="2189880"/>
            <a:chExt cx="1062000" cy="1446840"/>
          </a:xfrm>
        </p:grpSpPr>
        <p:sp>
          <p:nvSpPr>
            <p:cNvPr id="1194" name="Freeform 11" descr="preencoded.png"/>
            <p:cNvSpPr/>
            <p:nvPr/>
          </p:nvSpPr>
          <p:spPr>
            <a:xfrm>
              <a:off x="992160" y="2189880"/>
              <a:ext cx="1062000" cy="1446840"/>
            </a:xfrm>
            <a:custGeom>
              <a:avLst/>
              <a:gdLst>
                <a:gd name="textAreaLeft" fmla="*/ 0 w 1062000"/>
                <a:gd name="textAreaRight" fmla="*/ 1063080 w 1062000"/>
                <a:gd name="textAreaTop" fmla="*/ 0 h 1446840"/>
                <a:gd name="textAreaBottom" fmla="*/ 1447920 h 1446840"/>
              </a:gdLst>
              <a:ahLst/>
              <a:cxnLst/>
              <a:rect l="textAreaLeft" t="textAreaTop" r="textAreaRight" b="textAreaBottom"/>
              <a:pathLst>
                <a:path w="1417574" h="1930781">
                  <a:moveTo>
                    <a:pt x="0" y="0"/>
                  </a:moveTo>
                  <a:lnTo>
                    <a:pt x="1417574" y="0"/>
                  </a:lnTo>
                  <a:lnTo>
                    <a:pt x="1417574" y="1930781"/>
                  </a:lnTo>
                  <a:lnTo>
                    <a:pt x="0" y="1930781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95" name="TextBox 12"/>
          <p:cNvSpPr/>
          <p:nvPr/>
        </p:nvSpPr>
        <p:spPr>
          <a:xfrm>
            <a:off x="2214720" y="2402280"/>
            <a:ext cx="3846600" cy="33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9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1. Document Ingestion Layer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6" name="TextBox 13"/>
          <p:cNvSpPr/>
          <p:nvPr/>
        </p:nvSpPr>
        <p:spPr>
          <a:xfrm>
            <a:off x="2214720" y="2782440"/>
            <a:ext cx="15079680" cy="55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45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User uploads engineering PDFs, CSV, standards, or project documents. These are chunked into segments, processed by the embedding model, and then stored in Qdrant for efficient retrieval.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97" name="Group 14"/>
          <p:cNvGrpSpPr/>
          <p:nvPr/>
        </p:nvGrpSpPr>
        <p:grpSpPr>
          <a:xfrm>
            <a:off x="992160" y="3637800"/>
            <a:ext cx="1062000" cy="1446840"/>
            <a:chOff x="992160" y="3637800"/>
            <a:chExt cx="1062000" cy="1446840"/>
          </a:xfrm>
        </p:grpSpPr>
        <p:sp>
          <p:nvSpPr>
            <p:cNvPr id="1198" name="Freeform 15" descr="preencoded.png"/>
            <p:cNvSpPr/>
            <p:nvPr/>
          </p:nvSpPr>
          <p:spPr>
            <a:xfrm>
              <a:off x="992160" y="3637800"/>
              <a:ext cx="1062000" cy="1446840"/>
            </a:xfrm>
            <a:custGeom>
              <a:avLst/>
              <a:gdLst>
                <a:gd name="textAreaLeft" fmla="*/ 0 w 1062000"/>
                <a:gd name="textAreaRight" fmla="*/ 1063080 w 1062000"/>
                <a:gd name="textAreaTop" fmla="*/ 0 h 1446840"/>
                <a:gd name="textAreaBottom" fmla="*/ 1447920 h 1446840"/>
              </a:gdLst>
              <a:ahLst/>
              <a:cxnLst/>
              <a:rect l="textAreaLeft" t="textAreaTop" r="textAreaRight" b="textAreaBottom"/>
              <a:pathLst>
                <a:path w="1417574" h="1930781">
                  <a:moveTo>
                    <a:pt x="0" y="0"/>
                  </a:moveTo>
                  <a:lnTo>
                    <a:pt x="1417574" y="0"/>
                  </a:lnTo>
                  <a:lnTo>
                    <a:pt x="1417574" y="1930781"/>
                  </a:lnTo>
                  <a:lnTo>
                    <a:pt x="0" y="1930781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199" name="TextBox 16"/>
          <p:cNvSpPr/>
          <p:nvPr/>
        </p:nvSpPr>
        <p:spPr>
          <a:xfrm>
            <a:off x="2214720" y="3850200"/>
            <a:ext cx="581652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9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2. Embedding Layer (embed-multilingual-v3.0)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0" name="TextBox 17"/>
          <p:cNvSpPr/>
          <p:nvPr/>
        </p:nvSpPr>
        <p:spPr>
          <a:xfrm>
            <a:off x="2214720" y="4230360"/>
            <a:ext cx="1507968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45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 Sentence Transformer model converts raw text chunks into dense semantic vectors. This captures the true meaning and context of the content, moving beyond simple keyword matching.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01" name="Group 18"/>
          <p:cNvGrpSpPr/>
          <p:nvPr/>
        </p:nvGrpSpPr>
        <p:grpSpPr>
          <a:xfrm>
            <a:off x="992160" y="5086080"/>
            <a:ext cx="1062000" cy="1446840"/>
            <a:chOff x="992160" y="5086080"/>
            <a:chExt cx="1062000" cy="1446840"/>
          </a:xfrm>
        </p:grpSpPr>
        <p:sp>
          <p:nvSpPr>
            <p:cNvPr id="1202" name="Freeform 19" descr="preencoded.png"/>
            <p:cNvSpPr/>
            <p:nvPr/>
          </p:nvSpPr>
          <p:spPr>
            <a:xfrm>
              <a:off x="992160" y="5086080"/>
              <a:ext cx="1062000" cy="1446840"/>
            </a:xfrm>
            <a:custGeom>
              <a:avLst/>
              <a:gdLst>
                <a:gd name="textAreaLeft" fmla="*/ 0 w 1062000"/>
                <a:gd name="textAreaRight" fmla="*/ 1063080 w 1062000"/>
                <a:gd name="textAreaTop" fmla="*/ 0 h 1446840"/>
                <a:gd name="textAreaBottom" fmla="*/ 1447920 h 1446840"/>
              </a:gdLst>
              <a:ahLst/>
              <a:cxnLst/>
              <a:rect l="textAreaLeft" t="textAreaTop" r="textAreaRight" b="textAreaBottom"/>
              <a:pathLst>
                <a:path w="1417574" h="1930781">
                  <a:moveTo>
                    <a:pt x="0" y="0"/>
                  </a:moveTo>
                  <a:lnTo>
                    <a:pt x="1417574" y="0"/>
                  </a:lnTo>
                  <a:lnTo>
                    <a:pt x="1417574" y="1930781"/>
                  </a:lnTo>
                  <a:lnTo>
                    <a:pt x="0" y="1930781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03" name="TextBox 20"/>
          <p:cNvSpPr/>
          <p:nvPr/>
        </p:nvSpPr>
        <p:spPr>
          <a:xfrm>
            <a:off x="2214720" y="5298480"/>
            <a:ext cx="2797920" cy="33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9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3. Vector Store Layer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4" name="TextBox 21"/>
          <p:cNvSpPr/>
          <p:nvPr/>
        </p:nvSpPr>
        <p:spPr>
          <a:xfrm>
            <a:off x="2214720" y="5678640"/>
            <a:ext cx="1507968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45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Qdrant, our high-performance vector database, efficiently stores and indexes all generated embeddings. This enables millisecond-level semantic similarity searches across thousands of document chunks.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05" name="Group 22"/>
          <p:cNvGrpSpPr/>
          <p:nvPr/>
        </p:nvGrpSpPr>
        <p:grpSpPr>
          <a:xfrm>
            <a:off x="992160" y="6534000"/>
            <a:ext cx="1062000" cy="1446840"/>
            <a:chOff x="992160" y="6534000"/>
            <a:chExt cx="1062000" cy="1446840"/>
          </a:xfrm>
        </p:grpSpPr>
        <p:sp>
          <p:nvSpPr>
            <p:cNvPr id="1206" name="Freeform 23" descr="preencoded.png"/>
            <p:cNvSpPr/>
            <p:nvPr/>
          </p:nvSpPr>
          <p:spPr>
            <a:xfrm>
              <a:off x="992160" y="6534000"/>
              <a:ext cx="1062000" cy="1446840"/>
            </a:xfrm>
            <a:custGeom>
              <a:avLst/>
              <a:gdLst>
                <a:gd name="textAreaLeft" fmla="*/ 0 w 1062000"/>
                <a:gd name="textAreaRight" fmla="*/ 1063080 w 1062000"/>
                <a:gd name="textAreaTop" fmla="*/ 0 h 1446840"/>
                <a:gd name="textAreaBottom" fmla="*/ 1447920 h 1446840"/>
              </a:gdLst>
              <a:ahLst/>
              <a:cxnLst/>
              <a:rect l="textAreaLeft" t="textAreaTop" r="textAreaRight" b="textAreaBottom"/>
              <a:pathLst>
                <a:path w="1417574" h="1930781">
                  <a:moveTo>
                    <a:pt x="0" y="0"/>
                  </a:moveTo>
                  <a:lnTo>
                    <a:pt x="1417574" y="0"/>
                  </a:lnTo>
                  <a:lnTo>
                    <a:pt x="1417574" y="1930781"/>
                  </a:lnTo>
                  <a:lnTo>
                    <a:pt x="0" y="1930781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4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07" name="TextBox 24"/>
          <p:cNvSpPr/>
          <p:nvPr/>
        </p:nvSpPr>
        <p:spPr>
          <a:xfrm>
            <a:off x="2214720" y="6746400"/>
            <a:ext cx="2657160" cy="33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9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4. Retrieval Layer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8" name="TextBox 25"/>
          <p:cNvSpPr/>
          <p:nvPr/>
        </p:nvSpPr>
        <p:spPr>
          <a:xfrm>
            <a:off x="2214720" y="7126560"/>
            <a:ext cx="1507968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45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The user's query is also embedded, and the top-K most semantically relevant document chunks are retrieved from Qdrant. These chunks are then combined to form a rich context window for the LLM.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09" name="Group 26"/>
          <p:cNvGrpSpPr/>
          <p:nvPr/>
        </p:nvGrpSpPr>
        <p:grpSpPr>
          <a:xfrm>
            <a:off x="992160" y="7982280"/>
            <a:ext cx="1062000" cy="1446840"/>
            <a:chOff x="992160" y="7982280"/>
            <a:chExt cx="1062000" cy="1446840"/>
          </a:xfrm>
        </p:grpSpPr>
        <p:sp>
          <p:nvSpPr>
            <p:cNvPr id="1210" name="Freeform 27" descr="preencoded.png"/>
            <p:cNvSpPr/>
            <p:nvPr/>
          </p:nvSpPr>
          <p:spPr>
            <a:xfrm>
              <a:off x="992160" y="7982280"/>
              <a:ext cx="1062000" cy="1446840"/>
            </a:xfrm>
            <a:custGeom>
              <a:avLst/>
              <a:gdLst>
                <a:gd name="textAreaLeft" fmla="*/ 0 w 1062000"/>
                <a:gd name="textAreaRight" fmla="*/ 1063080 w 1062000"/>
                <a:gd name="textAreaTop" fmla="*/ 0 h 1446840"/>
                <a:gd name="textAreaBottom" fmla="*/ 1447920 h 1446840"/>
              </a:gdLst>
              <a:ahLst/>
              <a:cxnLst/>
              <a:rect l="textAreaLeft" t="textAreaTop" r="textAreaRight" b="textAreaBottom"/>
              <a:pathLst>
                <a:path w="1417574" h="1930781">
                  <a:moveTo>
                    <a:pt x="0" y="0"/>
                  </a:moveTo>
                  <a:lnTo>
                    <a:pt x="1417574" y="0"/>
                  </a:lnTo>
                  <a:lnTo>
                    <a:pt x="1417574" y="1930781"/>
                  </a:lnTo>
                  <a:lnTo>
                    <a:pt x="0" y="1930781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5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11" name="TextBox 28"/>
          <p:cNvSpPr/>
          <p:nvPr/>
        </p:nvSpPr>
        <p:spPr>
          <a:xfrm>
            <a:off x="2214720" y="8194680"/>
            <a:ext cx="2657160" cy="33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9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5. Generation Layer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2" name="TextBox 29"/>
          <p:cNvSpPr/>
          <p:nvPr/>
        </p:nvSpPr>
        <p:spPr>
          <a:xfrm>
            <a:off x="2214720" y="8574840"/>
            <a:ext cx="1507968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45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The retrieved context, along with the original user question, is fed into a structured LLM prompt. Our local Ollama model then generates a coherent response, complete with source citations, ensuring transparency and verifiability.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3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29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4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215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216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217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218" name="Group 6"/>
          <p:cNvGrpSpPr/>
          <p:nvPr/>
        </p:nvGrpSpPr>
        <p:grpSpPr>
          <a:xfrm>
            <a:off x="992160" y="1071000"/>
            <a:ext cx="2560680" cy="424440"/>
            <a:chOff x="992160" y="1071000"/>
            <a:chExt cx="2560680" cy="424440"/>
          </a:xfrm>
        </p:grpSpPr>
        <p:sp>
          <p:nvSpPr>
            <p:cNvPr id="1219" name="Freeform 7"/>
            <p:cNvSpPr/>
            <p:nvPr/>
          </p:nvSpPr>
          <p:spPr>
            <a:xfrm>
              <a:off x="992160" y="1071000"/>
              <a:ext cx="2560680" cy="424440"/>
            </a:xfrm>
            <a:custGeom>
              <a:avLst/>
              <a:gdLst>
                <a:gd name="textAreaLeft" fmla="*/ 0 w 2560680"/>
                <a:gd name="textAreaRight" fmla="*/ 2561760 w 2560680"/>
                <a:gd name="textAreaTop" fmla="*/ 0 h 424440"/>
                <a:gd name="textAreaBottom" fmla="*/ 425520 h 424440"/>
              </a:gdLst>
              <a:ahLst/>
              <a:cxnLst/>
              <a:rect l="textAreaLeft" t="textAreaTop" r="textAreaRight" b="textAreaBottom"/>
              <a:pathLst>
                <a:path w="3415665" h="567436">
                  <a:moveTo>
                    <a:pt x="0" y="229616"/>
                  </a:moveTo>
                  <a:cubicBezTo>
                    <a:pt x="0" y="102870"/>
                    <a:pt x="102870" y="0"/>
                    <a:pt x="229616" y="0"/>
                  </a:cubicBezTo>
                  <a:lnTo>
                    <a:pt x="3186049" y="0"/>
                  </a:lnTo>
                  <a:cubicBezTo>
                    <a:pt x="3312922" y="0"/>
                    <a:pt x="3415665" y="102870"/>
                    <a:pt x="3415665" y="229616"/>
                  </a:cubicBezTo>
                  <a:lnTo>
                    <a:pt x="3415665" y="337820"/>
                  </a:lnTo>
                  <a:cubicBezTo>
                    <a:pt x="3415665" y="464693"/>
                    <a:pt x="3312795" y="567436"/>
                    <a:pt x="3186049" y="567436"/>
                  </a:cubicBezTo>
                  <a:lnTo>
                    <a:pt x="229616" y="567436"/>
                  </a:lnTo>
                  <a:cubicBezTo>
                    <a:pt x="102870" y="567563"/>
                    <a:pt x="0" y="464693"/>
                    <a:pt x="0" y="33782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20" name="TextBox 8"/>
          <p:cNvSpPr/>
          <p:nvPr/>
        </p:nvSpPr>
        <p:spPr>
          <a:xfrm>
            <a:off x="1135800" y="1085400"/>
            <a:ext cx="3188160" cy="28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14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ARCHCHAT — DATABASE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1" name="TextBox 9"/>
          <p:cNvSpPr/>
          <p:nvPr/>
        </p:nvSpPr>
        <p:spPr>
          <a:xfrm>
            <a:off x="3531240" y="1548720"/>
            <a:ext cx="11224080" cy="77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865"/>
              </a:lnSpc>
            </a:pPr>
            <a:r>
              <a:rPr lang="en-US" sz="47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</a:t>
            </a:r>
            <a:r>
              <a:rPr lang="en-US" sz="47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ArchChat Database Structure</a:t>
            </a:r>
            <a:r>
              <a:rPr lang="en-US" sz="47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</a:t>
            </a:r>
            <a:endParaRPr lang="en-US" sz="4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2" name="TextBox 10"/>
          <p:cNvSpPr/>
          <p:nvPr/>
        </p:nvSpPr>
        <p:spPr>
          <a:xfrm>
            <a:off x="992160" y="2742480"/>
            <a:ext cx="877320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archchat_threads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23" name="Group 11"/>
          <p:cNvGrpSpPr/>
          <p:nvPr/>
        </p:nvGrpSpPr>
        <p:grpSpPr>
          <a:xfrm>
            <a:off x="987480" y="3384000"/>
            <a:ext cx="7868520" cy="5029200"/>
            <a:chOff x="987480" y="3384000"/>
            <a:chExt cx="7868520" cy="5029200"/>
          </a:xfrm>
        </p:grpSpPr>
        <p:sp>
          <p:nvSpPr>
            <p:cNvPr id="1224" name="Freeform 12"/>
            <p:cNvSpPr/>
            <p:nvPr/>
          </p:nvSpPr>
          <p:spPr>
            <a:xfrm>
              <a:off x="987480" y="3384000"/>
              <a:ext cx="7868520" cy="5029200"/>
            </a:xfrm>
            <a:custGeom>
              <a:avLst/>
              <a:gdLst>
                <a:gd name="textAreaLeft" fmla="*/ 0 w 7868520"/>
                <a:gd name="textAreaRight" fmla="*/ 7869600 w 7868520"/>
                <a:gd name="textAreaTop" fmla="*/ 0 h 5029200"/>
                <a:gd name="textAreaBottom" fmla="*/ 5030280 h 5029200"/>
              </a:gdLst>
              <a:ahLst/>
              <a:cxnLst/>
              <a:rect l="textAreaLeft" t="textAreaTop" r="textAreaRight" b="textAreaBottom"/>
              <a:pathLst>
                <a:path w="10492740" h="6707251">
                  <a:moveTo>
                    <a:pt x="0" y="287655"/>
                  </a:moveTo>
                  <a:cubicBezTo>
                    <a:pt x="0" y="128778"/>
                    <a:pt x="128778" y="0"/>
                    <a:pt x="287655" y="0"/>
                  </a:cubicBezTo>
                  <a:lnTo>
                    <a:pt x="10205086" y="0"/>
                  </a:lnTo>
                  <a:cubicBezTo>
                    <a:pt x="10363962" y="0"/>
                    <a:pt x="10492740" y="128778"/>
                    <a:pt x="10492740" y="287655"/>
                  </a:cubicBezTo>
                  <a:lnTo>
                    <a:pt x="10492740" y="6419596"/>
                  </a:lnTo>
                  <a:cubicBezTo>
                    <a:pt x="10492740" y="6578473"/>
                    <a:pt x="10363962" y="6707251"/>
                    <a:pt x="10205086" y="6707251"/>
                  </a:cubicBezTo>
                  <a:lnTo>
                    <a:pt x="287655" y="6707251"/>
                  </a:lnTo>
                  <a:cubicBezTo>
                    <a:pt x="128778" y="6707251"/>
                    <a:pt x="0" y="6578473"/>
                    <a:pt x="0" y="6419596"/>
                  </a:cubicBezTo>
                  <a:close/>
                </a:path>
              </a:pathLst>
            </a:custGeom>
            <a:blipFill rotWithShape="0">
              <a:blip r:embed="rId1">
                <a:alphaModFix amt="0"/>
              </a:blip>
              <a:srcRect/>
              <a:stretch/>
            </a:blipFill>
            <a:ln cap="sq" w="9526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225" name="Group 13"/>
          <p:cNvGrpSpPr/>
          <p:nvPr/>
        </p:nvGrpSpPr>
        <p:grpSpPr>
          <a:xfrm>
            <a:off x="1001880" y="3398040"/>
            <a:ext cx="7839720" cy="965520"/>
            <a:chOff x="1001880" y="3398040"/>
            <a:chExt cx="7839720" cy="965520"/>
          </a:xfrm>
        </p:grpSpPr>
        <p:sp>
          <p:nvSpPr>
            <p:cNvPr id="1226" name="Freeform 14"/>
            <p:cNvSpPr/>
            <p:nvPr/>
          </p:nvSpPr>
          <p:spPr>
            <a:xfrm>
              <a:off x="1001880" y="3398040"/>
              <a:ext cx="7839720" cy="965520"/>
            </a:xfrm>
            <a:custGeom>
              <a:avLst/>
              <a:gdLst>
                <a:gd name="textAreaLeft" fmla="*/ 0 w 7839720"/>
                <a:gd name="textAreaRight" fmla="*/ 7840800 w 7839720"/>
                <a:gd name="textAreaTop" fmla="*/ 0 h 965520"/>
                <a:gd name="textAreaBottom" fmla="*/ 966600 h 965520"/>
              </a:gdLst>
              <a:ahLst/>
              <a:cxnLst/>
              <a:rect l="textAreaLeft" t="textAreaTop" r="textAreaRight" b="textAreaBottom"/>
              <a:pathLst>
                <a:path w="10454513" h="1288669">
                  <a:moveTo>
                    <a:pt x="0" y="0"/>
                  </a:moveTo>
                  <a:lnTo>
                    <a:pt x="10454513" y="0"/>
                  </a:lnTo>
                  <a:lnTo>
                    <a:pt x="10454513" y="1288669"/>
                  </a:lnTo>
                  <a:lnTo>
                    <a:pt x="0" y="1288669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227" name="Group 15"/>
          <p:cNvGrpSpPr/>
          <p:nvPr/>
        </p:nvGrpSpPr>
        <p:grpSpPr>
          <a:xfrm>
            <a:off x="1001880" y="3398040"/>
            <a:ext cx="2946960" cy="965520"/>
            <a:chOff x="1001880" y="3398040"/>
            <a:chExt cx="2946960" cy="965520"/>
          </a:xfrm>
        </p:grpSpPr>
        <p:sp>
          <p:nvSpPr>
            <p:cNvPr id="1228" name="Freeform 16"/>
            <p:cNvSpPr/>
            <p:nvPr/>
          </p:nvSpPr>
          <p:spPr>
            <a:xfrm>
              <a:off x="1001880" y="3398040"/>
              <a:ext cx="2946960" cy="965520"/>
            </a:xfrm>
            <a:custGeom>
              <a:avLst/>
              <a:gdLst>
                <a:gd name="textAreaLeft" fmla="*/ 0 w 2946960"/>
                <a:gd name="textAreaRight" fmla="*/ 2948040 w 2946960"/>
                <a:gd name="textAreaTop" fmla="*/ 0 h 965520"/>
                <a:gd name="textAreaBottom" fmla="*/ 966600 h 965520"/>
              </a:gdLst>
              <a:ahLst/>
              <a:cxnLst/>
              <a:rect l="textAreaLeft" t="textAreaTop" r="textAreaRight" b="textAreaBottom"/>
              <a:pathLst>
                <a:path w="3930904" h="1288669">
                  <a:moveTo>
                    <a:pt x="0" y="0"/>
                  </a:moveTo>
                  <a:lnTo>
                    <a:pt x="3930904" y="0"/>
                  </a:lnTo>
                  <a:lnTo>
                    <a:pt x="3930904" y="1288669"/>
                  </a:lnTo>
                  <a:lnTo>
                    <a:pt x="0" y="1288669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29" name="TextBox 17"/>
          <p:cNvSpPr/>
          <p:nvPr/>
        </p:nvSpPr>
        <p:spPr>
          <a:xfrm>
            <a:off x="914400" y="3718440"/>
            <a:ext cx="337824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</a:t>
            </a: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Column</a:t>
            </a: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30" name="Group 18"/>
          <p:cNvGrpSpPr/>
          <p:nvPr/>
        </p:nvGrpSpPr>
        <p:grpSpPr>
          <a:xfrm>
            <a:off x="3950280" y="3398040"/>
            <a:ext cx="2350440" cy="965520"/>
            <a:chOff x="3950280" y="3398040"/>
            <a:chExt cx="2350440" cy="965520"/>
          </a:xfrm>
        </p:grpSpPr>
        <p:sp>
          <p:nvSpPr>
            <p:cNvPr id="1231" name="Freeform 19"/>
            <p:cNvSpPr/>
            <p:nvPr/>
          </p:nvSpPr>
          <p:spPr>
            <a:xfrm>
              <a:off x="3950280" y="3398040"/>
              <a:ext cx="2350440" cy="965520"/>
            </a:xfrm>
            <a:custGeom>
              <a:avLst/>
              <a:gdLst>
                <a:gd name="textAreaLeft" fmla="*/ 0 w 2350440"/>
                <a:gd name="textAreaRight" fmla="*/ 2351520 w 2350440"/>
                <a:gd name="textAreaTop" fmla="*/ 0 h 965520"/>
                <a:gd name="textAreaBottom" fmla="*/ 966600 h 965520"/>
              </a:gdLst>
              <a:ahLst/>
              <a:cxnLst/>
              <a:rect l="textAreaLeft" t="textAreaTop" r="textAreaRight" b="textAreaBottom"/>
              <a:pathLst>
                <a:path w="3135122" h="1288669">
                  <a:moveTo>
                    <a:pt x="0" y="0"/>
                  </a:moveTo>
                  <a:lnTo>
                    <a:pt x="3135122" y="0"/>
                  </a:lnTo>
                  <a:lnTo>
                    <a:pt x="3135122" y="1288669"/>
                  </a:lnTo>
                  <a:lnTo>
                    <a:pt x="0" y="1288669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32" name="TextBox 20"/>
          <p:cNvSpPr/>
          <p:nvPr/>
        </p:nvSpPr>
        <p:spPr>
          <a:xfrm>
            <a:off x="3429000" y="3799800"/>
            <a:ext cx="3541680" cy="33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 anchorCtr="1">
            <a:spAutoFit/>
          </a:bodyPr>
          <a:p>
            <a:pPr algn="ctr"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</a:t>
            </a: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Type</a:t>
            </a: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33" name="Group 21"/>
          <p:cNvGrpSpPr/>
          <p:nvPr/>
        </p:nvGrpSpPr>
        <p:grpSpPr>
          <a:xfrm>
            <a:off x="6301440" y="3398040"/>
            <a:ext cx="2540160" cy="965520"/>
            <a:chOff x="6301440" y="3398040"/>
            <a:chExt cx="2540160" cy="965520"/>
          </a:xfrm>
        </p:grpSpPr>
        <p:sp>
          <p:nvSpPr>
            <p:cNvPr id="1234" name="Freeform 22"/>
            <p:cNvSpPr/>
            <p:nvPr/>
          </p:nvSpPr>
          <p:spPr>
            <a:xfrm>
              <a:off x="6301440" y="3398040"/>
              <a:ext cx="2540160" cy="965520"/>
            </a:xfrm>
            <a:custGeom>
              <a:avLst/>
              <a:gdLst>
                <a:gd name="textAreaLeft" fmla="*/ 0 w 2540160"/>
                <a:gd name="textAreaRight" fmla="*/ 2541240 w 2540160"/>
                <a:gd name="textAreaTop" fmla="*/ 0 h 965520"/>
                <a:gd name="textAreaBottom" fmla="*/ 966600 h 965520"/>
              </a:gdLst>
              <a:ahLst/>
              <a:cxnLst/>
              <a:rect l="textAreaLeft" t="textAreaTop" r="textAreaRight" b="textAreaBottom"/>
              <a:pathLst>
                <a:path w="3388106" h="1288669">
                  <a:moveTo>
                    <a:pt x="0" y="0"/>
                  </a:moveTo>
                  <a:lnTo>
                    <a:pt x="3388106" y="0"/>
                  </a:lnTo>
                  <a:lnTo>
                    <a:pt x="3388106" y="1288669"/>
                  </a:lnTo>
                  <a:lnTo>
                    <a:pt x="0" y="1288669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35" name="TextBox 23"/>
          <p:cNvSpPr/>
          <p:nvPr/>
        </p:nvSpPr>
        <p:spPr>
          <a:xfrm>
            <a:off x="6545520" y="3462120"/>
            <a:ext cx="2057040" cy="77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</a:t>
            </a: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Description</a:t>
            </a: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36" name="Group 24"/>
          <p:cNvGrpSpPr/>
          <p:nvPr/>
        </p:nvGrpSpPr>
        <p:grpSpPr>
          <a:xfrm>
            <a:off x="1001880" y="4364640"/>
            <a:ext cx="7839720" cy="965520"/>
            <a:chOff x="1001880" y="4364640"/>
            <a:chExt cx="7839720" cy="965520"/>
          </a:xfrm>
        </p:grpSpPr>
        <p:sp>
          <p:nvSpPr>
            <p:cNvPr id="1237" name="Freeform 25"/>
            <p:cNvSpPr/>
            <p:nvPr/>
          </p:nvSpPr>
          <p:spPr>
            <a:xfrm>
              <a:off x="1001880" y="4364640"/>
              <a:ext cx="7839720" cy="965520"/>
            </a:xfrm>
            <a:custGeom>
              <a:avLst/>
              <a:gdLst>
                <a:gd name="textAreaLeft" fmla="*/ 0 w 7839720"/>
                <a:gd name="textAreaRight" fmla="*/ 7840800 w 7839720"/>
                <a:gd name="textAreaTop" fmla="*/ 0 h 965520"/>
                <a:gd name="textAreaBottom" fmla="*/ 966600 h 965520"/>
              </a:gdLst>
              <a:ahLst/>
              <a:cxnLst/>
              <a:rect l="textAreaLeft" t="textAreaTop" r="textAreaRight" b="textAreaBottom"/>
              <a:pathLst>
                <a:path w="10454513" h="1288669">
                  <a:moveTo>
                    <a:pt x="0" y="0"/>
                  </a:moveTo>
                  <a:lnTo>
                    <a:pt x="10454513" y="0"/>
                  </a:lnTo>
                  <a:lnTo>
                    <a:pt x="10454513" y="1288669"/>
                  </a:lnTo>
                  <a:lnTo>
                    <a:pt x="0" y="1288669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38" name="TextBox 26"/>
          <p:cNvSpPr/>
          <p:nvPr/>
        </p:nvSpPr>
        <p:spPr>
          <a:xfrm>
            <a:off x="1241280" y="4428360"/>
            <a:ext cx="337824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id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9" name="TextBox 27"/>
          <p:cNvSpPr/>
          <p:nvPr/>
        </p:nvSpPr>
        <p:spPr>
          <a:xfrm>
            <a:off x="4194000" y="4428360"/>
            <a:ext cx="277668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VARCHAR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0" name="TextBox 28"/>
          <p:cNvSpPr/>
          <p:nvPr/>
        </p:nvSpPr>
        <p:spPr>
          <a:xfrm>
            <a:off x="6545520" y="4428360"/>
            <a:ext cx="2057040" cy="77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Thread identifier (PK)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41" name="Group 29"/>
          <p:cNvGrpSpPr/>
          <p:nvPr/>
        </p:nvGrpSpPr>
        <p:grpSpPr>
          <a:xfrm>
            <a:off x="1001880" y="5331240"/>
            <a:ext cx="7839720" cy="612720"/>
            <a:chOff x="1001880" y="5331240"/>
            <a:chExt cx="7839720" cy="612720"/>
          </a:xfrm>
        </p:grpSpPr>
        <p:sp>
          <p:nvSpPr>
            <p:cNvPr id="1242" name="Freeform 30"/>
            <p:cNvSpPr/>
            <p:nvPr/>
          </p:nvSpPr>
          <p:spPr>
            <a:xfrm>
              <a:off x="1001880" y="5331240"/>
              <a:ext cx="7839720" cy="612720"/>
            </a:xfrm>
            <a:custGeom>
              <a:avLst/>
              <a:gdLst>
                <a:gd name="textAreaLeft" fmla="*/ 0 w 7839720"/>
                <a:gd name="textAreaRight" fmla="*/ 7840800 w 7839720"/>
                <a:gd name="textAreaTop" fmla="*/ 0 h 612720"/>
                <a:gd name="textAreaBottom" fmla="*/ 613800 h 612720"/>
              </a:gdLst>
              <a:ahLst/>
              <a:cxnLst/>
              <a:rect l="textAreaLeft" t="textAreaTop" r="textAreaRight" b="textAreaBottom"/>
              <a:pathLst>
                <a:path w="10454513" h="818388">
                  <a:moveTo>
                    <a:pt x="0" y="0"/>
                  </a:moveTo>
                  <a:lnTo>
                    <a:pt x="10454513" y="0"/>
                  </a:lnTo>
                  <a:lnTo>
                    <a:pt x="10454513" y="818388"/>
                  </a:lnTo>
                  <a:lnTo>
                    <a:pt x="0" y="818388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43" name="TextBox 31"/>
          <p:cNvSpPr/>
          <p:nvPr/>
        </p:nvSpPr>
        <p:spPr>
          <a:xfrm>
            <a:off x="1241280" y="5394960"/>
            <a:ext cx="337824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user_id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4" name="TextBox 32"/>
          <p:cNvSpPr/>
          <p:nvPr/>
        </p:nvSpPr>
        <p:spPr>
          <a:xfrm>
            <a:off x="4194000" y="5394960"/>
            <a:ext cx="277668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VARCHAR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5" name="TextBox 33"/>
          <p:cNvSpPr/>
          <p:nvPr/>
        </p:nvSpPr>
        <p:spPr>
          <a:xfrm>
            <a:off x="6545520" y="5394960"/>
            <a:ext cx="297144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FK → users.id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46" name="Group 34"/>
          <p:cNvGrpSpPr/>
          <p:nvPr/>
        </p:nvGrpSpPr>
        <p:grpSpPr>
          <a:xfrm>
            <a:off x="1001880" y="5945040"/>
            <a:ext cx="7839720" cy="612720"/>
            <a:chOff x="1001880" y="5945040"/>
            <a:chExt cx="7839720" cy="612720"/>
          </a:xfrm>
        </p:grpSpPr>
        <p:sp>
          <p:nvSpPr>
            <p:cNvPr id="1247" name="Freeform 35"/>
            <p:cNvSpPr/>
            <p:nvPr/>
          </p:nvSpPr>
          <p:spPr>
            <a:xfrm>
              <a:off x="1001880" y="5945040"/>
              <a:ext cx="7839720" cy="612720"/>
            </a:xfrm>
            <a:custGeom>
              <a:avLst/>
              <a:gdLst>
                <a:gd name="textAreaLeft" fmla="*/ 0 w 7839720"/>
                <a:gd name="textAreaRight" fmla="*/ 7840800 w 7839720"/>
                <a:gd name="textAreaTop" fmla="*/ 0 h 612720"/>
                <a:gd name="textAreaBottom" fmla="*/ 613800 h 612720"/>
              </a:gdLst>
              <a:ahLst/>
              <a:cxnLst/>
              <a:rect l="textAreaLeft" t="textAreaTop" r="textAreaRight" b="textAreaBottom"/>
              <a:pathLst>
                <a:path w="10454513" h="818388">
                  <a:moveTo>
                    <a:pt x="0" y="0"/>
                  </a:moveTo>
                  <a:lnTo>
                    <a:pt x="10454513" y="0"/>
                  </a:lnTo>
                  <a:lnTo>
                    <a:pt x="10454513" y="818388"/>
                  </a:lnTo>
                  <a:lnTo>
                    <a:pt x="0" y="818388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48" name="TextBox 36"/>
          <p:cNvSpPr/>
          <p:nvPr/>
        </p:nvSpPr>
        <p:spPr>
          <a:xfrm>
            <a:off x="1241280" y="6008760"/>
            <a:ext cx="337824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title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9" name="TextBox 37"/>
          <p:cNvSpPr/>
          <p:nvPr/>
        </p:nvSpPr>
        <p:spPr>
          <a:xfrm>
            <a:off x="4194000" y="6008760"/>
            <a:ext cx="277668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VARCHAR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0" name="TextBox 38"/>
          <p:cNvSpPr/>
          <p:nvPr/>
        </p:nvSpPr>
        <p:spPr>
          <a:xfrm>
            <a:off x="6545520" y="6008760"/>
            <a:ext cx="297144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Conversation title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51" name="Group 39"/>
          <p:cNvGrpSpPr/>
          <p:nvPr/>
        </p:nvGrpSpPr>
        <p:grpSpPr>
          <a:xfrm>
            <a:off x="1001880" y="6558840"/>
            <a:ext cx="7839720" cy="612720"/>
            <a:chOff x="1001880" y="6558840"/>
            <a:chExt cx="7839720" cy="612720"/>
          </a:xfrm>
        </p:grpSpPr>
        <p:sp>
          <p:nvSpPr>
            <p:cNvPr id="1252" name="Freeform 40"/>
            <p:cNvSpPr/>
            <p:nvPr/>
          </p:nvSpPr>
          <p:spPr>
            <a:xfrm>
              <a:off x="1001880" y="6558840"/>
              <a:ext cx="7839720" cy="612720"/>
            </a:xfrm>
            <a:custGeom>
              <a:avLst/>
              <a:gdLst>
                <a:gd name="textAreaLeft" fmla="*/ 0 w 7839720"/>
                <a:gd name="textAreaRight" fmla="*/ 7840800 w 7839720"/>
                <a:gd name="textAreaTop" fmla="*/ 0 h 612720"/>
                <a:gd name="textAreaBottom" fmla="*/ 613800 h 612720"/>
              </a:gdLst>
              <a:ahLst/>
              <a:cxnLst/>
              <a:rect l="textAreaLeft" t="textAreaTop" r="textAreaRight" b="textAreaBottom"/>
              <a:pathLst>
                <a:path w="10454513" h="818388">
                  <a:moveTo>
                    <a:pt x="0" y="0"/>
                  </a:moveTo>
                  <a:lnTo>
                    <a:pt x="10454513" y="0"/>
                  </a:lnTo>
                  <a:lnTo>
                    <a:pt x="10454513" y="818388"/>
                  </a:lnTo>
                  <a:lnTo>
                    <a:pt x="0" y="818388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53" name="TextBox 41"/>
          <p:cNvSpPr/>
          <p:nvPr/>
        </p:nvSpPr>
        <p:spPr>
          <a:xfrm>
            <a:off x="1241280" y="6622560"/>
            <a:ext cx="337824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created_at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4" name="TextBox 42"/>
          <p:cNvSpPr/>
          <p:nvPr/>
        </p:nvSpPr>
        <p:spPr>
          <a:xfrm>
            <a:off x="4194000" y="6622560"/>
            <a:ext cx="277668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TIMESTAMP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5" name="TextBox 43"/>
          <p:cNvSpPr/>
          <p:nvPr/>
        </p:nvSpPr>
        <p:spPr>
          <a:xfrm>
            <a:off x="6545520" y="6622560"/>
            <a:ext cx="297144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Created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56" name="Group 44"/>
          <p:cNvGrpSpPr/>
          <p:nvPr/>
        </p:nvGrpSpPr>
        <p:grpSpPr>
          <a:xfrm>
            <a:off x="1001880" y="7172640"/>
            <a:ext cx="7839720" cy="612720"/>
            <a:chOff x="1001880" y="7172640"/>
            <a:chExt cx="7839720" cy="612720"/>
          </a:xfrm>
        </p:grpSpPr>
        <p:sp>
          <p:nvSpPr>
            <p:cNvPr id="1257" name="Freeform 45"/>
            <p:cNvSpPr/>
            <p:nvPr/>
          </p:nvSpPr>
          <p:spPr>
            <a:xfrm>
              <a:off x="1001880" y="7172640"/>
              <a:ext cx="7839720" cy="612720"/>
            </a:xfrm>
            <a:custGeom>
              <a:avLst/>
              <a:gdLst>
                <a:gd name="textAreaLeft" fmla="*/ 0 w 7839720"/>
                <a:gd name="textAreaRight" fmla="*/ 7840800 w 7839720"/>
                <a:gd name="textAreaTop" fmla="*/ 0 h 612720"/>
                <a:gd name="textAreaBottom" fmla="*/ 613800 h 612720"/>
              </a:gdLst>
              <a:ahLst/>
              <a:cxnLst/>
              <a:rect l="textAreaLeft" t="textAreaTop" r="textAreaRight" b="textAreaBottom"/>
              <a:pathLst>
                <a:path w="10454513" h="818388">
                  <a:moveTo>
                    <a:pt x="0" y="0"/>
                  </a:moveTo>
                  <a:lnTo>
                    <a:pt x="10454513" y="0"/>
                  </a:lnTo>
                  <a:lnTo>
                    <a:pt x="10454513" y="818388"/>
                  </a:lnTo>
                  <a:lnTo>
                    <a:pt x="0" y="818388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58" name="TextBox 46"/>
          <p:cNvSpPr/>
          <p:nvPr/>
        </p:nvSpPr>
        <p:spPr>
          <a:xfrm>
            <a:off x="1241280" y="7236360"/>
            <a:ext cx="337824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updated_at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9" name="TextBox 47"/>
          <p:cNvSpPr/>
          <p:nvPr/>
        </p:nvSpPr>
        <p:spPr>
          <a:xfrm>
            <a:off x="4194000" y="7236360"/>
            <a:ext cx="277668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TIMESTAMP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0" name="TextBox 48"/>
          <p:cNvSpPr/>
          <p:nvPr/>
        </p:nvSpPr>
        <p:spPr>
          <a:xfrm>
            <a:off x="6545520" y="7236360"/>
            <a:ext cx="297144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Last updated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61" name="Group 49"/>
          <p:cNvGrpSpPr/>
          <p:nvPr/>
        </p:nvGrpSpPr>
        <p:grpSpPr>
          <a:xfrm>
            <a:off x="1001880" y="7786080"/>
            <a:ext cx="7839720" cy="612720"/>
            <a:chOff x="1001880" y="7786080"/>
            <a:chExt cx="7839720" cy="612720"/>
          </a:xfrm>
        </p:grpSpPr>
        <p:sp>
          <p:nvSpPr>
            <p:cNvPr id="1262" name="Freeform 50"/>
            <p:cNvSpPr/>
            <p:nvPr/>
          </p:nvSpPr>
          <p:spPr>
            <a:xfrm>
              <a:off x="1001880" y="7786080"/>
              <a:ext cx="7839720" cy="612720"/>
            </a:xfrm>
            <a:custGeom>
              <a:avLst/>
              <a:gdLst>
                <a:gd name="textAreaLeft" fmla="*/ 0 w 7839720"/>
                <a:gd name="textAreaRight" fmla="*/ 7840800 w 7839720"/>
                <a:gd name="textAreaTop" fmla="*/ 0 h 612720"/>
                <a:gd name="textAreaBottom" fmla="*/ 613800 h 612720"/>
              </a:gdLst>
              <a:ahLst/>
              <a:cxnLst/>
              <a:rect l="textAreaLeft" t="textAreaTop" r="textAreaRight" b="textAreaBottom"/>
              <a:pathLst>
                <a:path w="10454513" h="818388">
                  <a:moveTo>
                    <a:pt x="0" y="0"/>
                  </a:moveTo>
                  <a:lnTo>
                    <a:pt x="10454513" y="0"/>
                  </a:lnTo>
                  <a:lnTo>
                    <a:pt x="10454513" y="818388"/>
                  </a:lnTo>
                  <a:lnTo>
                    <a:pt x="0" y="818388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63" name="TextBox 51"/>
          <p:cNvSpPr/>
          <p:nvPr/>
        </p:nvSpPr>
        <p:spPr>
          <a:xfrm>
            <a:off x="1241280" y="7850160"/>
            <a:ext cx="337824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last_message_at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4" name="TextBox 52"/>
          <p:cNvSpPr/>
          <p:nvPr/>
        </p:nvSpPr>
        <p:spPr>
          <a:xfrm>
            <a:off x="4194000" y="7850160"/>
            <a:ext cx="277668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TIMESTAMP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5" name="TextBox 53"/>
          <p:cNvSpPr/>
          <p:nvPr/>
        </p:nvSpPr>
        <p:spPr>
          <a:xfrm>
            <a:off x="6545520" y="7850160"/>
            <a:ext cx="297144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Latest activity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6" name="TextBox 54"/>
          <p:cNvSpPr/>
          <p:nvPr/>
        </p:nvSpPr>
        <p:spPr>
          <a:xfrm>
            <a:off x="9445320" y="2742480"/>
            <a:ext cx="877320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archchat_messages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67" name="Group 55"/>
          <p:cNvGrpSpPr/>
          <p:nvPr/>
        </p:nvGrpSpPr>
        <p:grpSpPr>
          <a:xfrm>
            <a:off x="9440640" y="3384000"/>
            <a:ext cx="7868520" cy="5029200"/>
            <a:chOff x="9440640" y="3384000"/>
            <a:chExt cx="7868520" cy="5029200"/>
          </a:xfrm>
        </p:grpSpPr>
        <p:sp>
          <p:nvSpPr>
            <p:cNvPr id="1268" name="Freeform 56"/>
            <p:cNvSpPr/>
            <p:nvPr/>
          </p:nvSpPr>
          <p:spPr>
            <a:xfrm>
              <a:off x="9440640" y="3384000"/>
              <a:ext cx="7868520" cy="5029200"/>
            </a:xfrm>
            <a:custGeom>
              <a:avLst/>
              <a:gdLst>
                <a:gd name="textAreaLeft" fmla="*/ 0 w 7868520"/>
                <a:gd name="textAreaRight" fmla="*/ 7869600 w 7868520"/>
                <a:gd name="textAreaTop" fmla="*/ 0 h 5029200"/>
                <a:gd name="textAreaBottom" fmla="*/ 5030280 h 5029200"/>
              </a:gdLst>
              <a:ahLst/>
              <a:cxnLst/>
              <a:rect l="textAreaLeft" t="textAreaTop" r="textAreaRight" b="textAreaBottom"/>
              <a:pathLst>
                <a:path w="10492740" h="6707251">
                  <a:moveTo>
                    <a:pt x="0" y="287655"/>
                  </a:moveTo>
                  <a:cubicBezTo>
                    <a:pt x="0" y="128778"/>
                    <a:pt x="128778" y="0"/>
                    <a:pt x="287655" y="0"/>
                  </a:cubicBezTo>
                  <a:lnTo>
                    <a:pt x="10205086" y="0"/>
                  </a:lnTo>
                  <a:cubicBezTo>
                    <a:pt x="10363962" y="0"/>
                    <a:pt x="10492740" y="128778"/>
                    <a:pt x="10492740" y="287655"/>
                  </a:cubicBezTo>
                  <a:lnTo>
                    <a:pt x="10492740" y="6419596"/>
                  </a:lnTo>
                  <a:cubicBezTo>
                    <a:pt x="10492740" y="6578473"/>
                    <a:pt x="10363962" y="6707251"/>
                    <a:pt x="10205086" y="6707251"/>
                  </a:cubicBezTo>
                  <a:lnTo>
                    <a:pt x="287655" y="6707251"/>
                  </a:lnTo>
                  <a:cubicBezTo>
                    <a:pt x="128778" y="6707251"/>
                    <a:pt x="0" y="6578473"/>
                    <a:pt x="0" y="6419596"/>
                  </a:cubicBezTo>
                  <a:close/>
                </a:path>
              </a:pathLst>
            </a:custGeom>
            <a:blipFill rotWithShape="0">
              <a:blip r:embed="rId2">
                <a:alphaModFix amt="0"/>
              </a:blip>
              <a:srcRect/>
              <a:stretch/>
            </a:blipFill>
            <a:ln cap="sq" w="9526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269" name="Group 57"/>
          <p:cNvGrpSpPr/>
          <p:nvPr/>
        </p:nvGrpSpPr>
        <p:grpSpPr>
          <a:xfrm>
            <a:off x="9455040" y="3398040"/>
            <a:ext cx="7839720" cy="965520"/>
            <a:chOff x="9455040" y="3398040"/>
            <a:chExt cx="7839720" cy="965520"/>
          </a:xfrm>
        </p:grpSpPr>
        <p:sp>
          <p:nvSpPr>
            <p:cNvPr id="1270" name="Freeform 58"/>
            <p:cNvSpPr/>
            <p:nvPr/>
          </p:nvSpPr>
          <p:spPr>
            <a:xfrm>
              <a:off x="9455040" y="3398040"/>
              <a:ext cx="7839720" cy="965520"/>
            </a:xfrm>
            <a:custGeom>
              <a:avLst/>
              <a:gdLst>
                <a:gd name="textAreaLeft" fmla="*/ 0 w 7839720"/>
                <a:gd name="textAreaRight" fmla="*/ 7840800 w 7839720"/>
                <a:gd name="textAreaTop" fmla="*/ 0 h 965520"/>
                <a:gd name="textAreaBottom" fmla="*/ 966600 h 965520"/>
              </a:gdLst>
              <a:ahLst/>
              <a:cxnLst/>
              <a:rect l="textAreaLeft" t="textAreaTop" r="textAreaRight" b="textAreaBottom"/>
              <a:pathLst>
                <a:path w="10454513" h="1288669">
                  <a:moveTo>
                    <a:pt x="0" y="0"/>
                  </a:moveTo>
                  <a:lnTo>
                    <a:pt x="10454513" y="0"/>
                  </a:lnTo>
                  <a:lnTo>
                    <a:pt x="10454513" y="1288669"/>
                  </a:lnTo>
                  <a:lnTo>
                    <a:pt x="0" y="1288669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271" name="Group 59"/>
          <p:cNvGrpSpPr/>
          <p:nvPr/>
        </p:nvGrpSpPr>
        <p:grpSpPr>
          <a:xfrm>
            <a:off x="9455040" y="3398040"/>
            <a:ext cx="2280600" cy="965520"/>
            <a:chOff x="9455040" y="3398040"/>
            <a:chExt cx="2280600" cy="965520"/>
          </a:xfrm>
        </p:grpSpPr>
        <p:sp>
          <p:nvSpPr>
            <p:cNvPr id="1272" name="Freeform 60"/>
            <p:cNvSpPr/>
            <p:nvPr/>
          </p:nvSpPr>
          <p:spPr>
            <a:xfrm>
              <a:off x="9455040" y="3398040"/>
              <a:ext cx="2280600" cy="965520"/>
            </a:xfrm>
            <a:custGeom>
              <a:avLst/>
              <a:gdLst>
                <a:gd name="textAreaLeft" fmla="*/ 0 w 2280600"/>
                <a:gd name="textAreaRight" fmla="*/ 2281680 w 2280600"/>
                <a:gd name="textAreaTop" fmla="*/ 0 h 965520"/>
                <a:gd name="textAreaBottom" fmla="*/ 966600 h 965520"/>
              </a:gdLst>
              <a:ahLst/>
              <a:cxnLst/>
              <a:rect l="textAreaLeft" t="textAreaTop" r="textAreaRight" b="textAreaBottom"/>
              <a:pathLst>
                <a:path w="3042285" h="1288669">
                  <a:moveTo>
                    <a:pt x="0" y="0"/>
                  </a:moveTo>
                  <a:lnTo>
                    <a:pt x="3042285" y="0"/>
                  </a:lnTo>
                  <a:lnTo>
                    <a:pt x="3042285" y="1288669"/>
                  </a:lnTo>
                  <a:lnTo>
                    <a:pt x="0" y="1288669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73" name="TextBox 61"/>
          <p:cNvSpPr/>
          <p:nvPr/>
        </p:nvSpPr>
        <p:spPr>
          <a:xfrm>
            <a:off x="9143280" y="3657600"/>
            <a:ext cx="2286000" cy="67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</a:t>
            </a: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Column</a:t>
            </a: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74" name="Group 62"/>
          <p:cNvGrpSpPr/>
          <p:nvPr/>
        </p:nvGrpSpPr>
        <p:grpSpPr>
          <a:xfrm>
            <a:off x="11736720" y="3398040"/>
            <a:ext cx="2349360" cy="965520"/>
            <a:chOff x="11736720" y="3398040"/>
            <a:chExt cx="2349360" cy="965520"/>
          </a:xfrm>
        </p:grpSpPr>
        <p:sp>
          <p:nvSpPr>
            <p:cNvPr id="1275" name="Freeform 63"/>
            <p:cNvSpPr/>
            <p:nvPr/>
          </p:nvSpPr>
          <p:spPr>
            <a:xfrm>
              <a:off x="11736720" y="3398040"/>
              <a:ext cx="2349360" cy="965520"/>
            </a:xfrm>
            <a:custGeom>
              <a:avLst/>
              <a:gdLst>
                <a:gd name="textAreaLeft" fmla="*/ 0 w 2349360"/>
                <a:gd name="textAreaRight" fmla="*/ 2350440 w 2349360"/>
                <a:gd name="textAreaTop" fmla="*/ 0 h 965520"/>
                <a:gd name="textAreaBottom" fmla="*/ 966600 h 965520"/>
              </a:gdLst>
              <a:ahLst/>
              <a:cxnLst/>
              <a:rect l="textAreaLeft" t="textAreaTop" r="textAreaRight" b="textAreaBottom"/>
              <a:pathLst>
                <a:path w="3134106" h="1288669">
                  <a:moveTo>
                    <a:pt x="0" y="0"/>
                  </a:moveTo>
                  <a:lnTo>
                    <a:pt x="3134106" y="0"/>
                  </a:lnTo>
                  <a:lnTo>
                    <a:pt x="3134106" y="1288669"/>
                  </a:lnTo>
                  <a:lnTo>
                    <a:pt x="0" y="1288669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76" name="TextBox 64"/>
          <p:cNvSpPr/>
          <p:nvPr/>
        </p:nvSpPr>
        <p:spPr>
          <a:xfrm>
            <a:off x="11554560" y="3695760"/>
            <a:ext cx="277596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</a:t>
            </a: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Type</a:t>
            </a: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77" name="Group 65"/>
          <p:cNvGrpSpPr/>
          <p:nvPr/>
        </p:nvGrpSpPr>
        <p:grpSpPr>
          <a:xfrm>
            <a:off x="14087160" y="3398040"/>
            <a:ext cx="3207240" cy="965520"/>
            <a:chOff x="14087160" y="3398040"/>
            <a:chExt cx="3207240" cy="965520"/>
          </a:xfrm>
        </p:grpSpPr>
        <p:sp>
          <p:nvSpPr>
            <p:cNvPr id="1278" name="Freeform 66"/>
            <p:cNvSpPr/>
            <p:nvPr/>
          </p:nvSpPr>
          <p:spPr>
            <a:xfrm>
              <a:off x="14087160" y="3398040"/>
              <a:ext cx="3207240" cy="965520"/>
            </a:xfrm>
            <a:custGeom>
              <a:avLst/>
              <a:gdLst>
                <a:gd name="textAreaLeft" fmla="*/ 0 w 3207240"/>
                <a:gd name="textAreaRight" fmla="*/ 3208320 w 3207240"/>
                <a:gd name="textAreaTop" fmla="*/ 0 h 965520"/>
                <a:gd name="textAreaBottom" fmla="*/ 966600 h 965520"/>
              </a:gdLst>
              <a:ahLst/>
              <a:cxnLst/>
              <a:rect l="textAreaLeft" t="textAreaTop" r="textAreaRight" b="textAreaBottom"/>
              <a:pathLst>
                <a:path w="4277868" h="1288669">
                  <a:moveTo>
                    <a:pt x="0" y="0"/>
                  </a:moveTo>
                  <a:lnTo>
                    <a:pt x="4277868" y="0"/>
                  </a:lnTo>
                  <a:lnTo>
                    <a:pt x="4277868" y="1288669"/>
                  </a:lnTo>
                  <a:lnTo>
                    <a:pt x="0" y="1288669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79" name="TextBox 67"/>
          <p:cNvSpPr/>
          <p:nvPr/>
        </p:nvSpPr>
        <p:spPr>
          <a:xfrm>
            <a:off x="13944600" y="3695760"/>
            <a:ext cx="363852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</a:t>
            </a: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Description</a:t>
            </a: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80" name="Group 68"/>
          <p:cNvGrpSpPr/>
          <p:nvPr/>
        </p:nvGrpSpPr>
        <p:grpSpPr>
          <a:xfrm>
            <a:off x="9455040" y="4364640"/>
            <a:ext cx="7839720" cy="612720"/>
            <a:chOff x="9455040" y="4364640"/>
            <a:chExt cx="7839720" cy="612720"/>
          </a:xfrm>
        </p:grpSpPr>
        <p:sp>
          <p:nvSpPr>
            <p:cNvPr id="1281" name="Freeform 69"/>
            <p:cNvSpPr/>
            <p:nvPr/>
          </p:nvSpPr>
          <p:spPr>
            <a:xfrm>
              <a:off x="9455040" y="4364640"/>
              <a:ext cx="7839720" cy="612720"/>
            </a:xfrm>
            <a:custGeom>
              <a:avLst/>
              <a:gdLst>
                <a:gd name="textAreaLeft" fmla="*/ 0 w 7839720"/>
                <a:gd name="textAreaRight" fmla="*/ 7840800 w 7839720"/>
                <a:gd name="textAreaTop" fmla="*/ 0 h 612720"/>
                <a:gd name="textAreaBottom" fmla="*/ 613800 h 612720"/>
              </a:gdLst>
              <a:ahLst/>
              <a:cxnLst/>
              <a:rect l="textAreaLeft" t="textAreaTop" r="textAreaRight" b="textAreaBottom"/>
              <a:pathLst>
                <a:path w="10454513" h="818388">
                  <a:moveTo>
                    <a:pt x="0" y="0"/>
                  </a:moveTo>
                  <a:lnTo>
                    <a:pt x="10454513" y="0"/>
                  </a:lnTo>
                  <a:lnTo>
                    <a:pt x="10454513" y="818388"/>
                  </a:lnTo>
                  <a:lnTo>
                    <a:pt x="0" y="818388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82" name="TextBox 70"/>
          <p:cNvSpPr/>
          <p:nvPr/>
        </p:nvSpPr>
        <p:spPr>
          <a:xfrm>
            <a:off x="9694080" y="4428360"/>
            <a:ext cx="271188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id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3" name="TextBox 71"/>
          <p:cNvSpPr/>
          <p:nvPr/>
        </p:nvSpPr>
        <p:spPr>
          <a:xfrm>
            <a:off x="11980800" y="4428360"/>
            <a:ext cx="277596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VARCHAR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4" name="TextBox 72"/>
          <p:cNvSpPr/>
          <p:nvPr/>
        </p:nvSpPr>
        <p:spPr>
          <a:xfrm>
            <a:off x="14331240" y="4428360"/>
            <a:ext cx="363852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Message identifier (PK)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85" name="Group 73"/>
          <p:cNvGrpSpPr/>
          <p:nvPr/>
        </p:nvGrpSpPr>
        <p:grpSpPr>
          <a:xfrm>
            <a:off x="9455040" y="4978440"/>
            <a:ext cx="7839720" cy="612720"/>
            <a:chOff x="9455040" y="4978440"/>
            <a:chExt cx="7839720" cy="612720"/>
          </a:xfrm>
        </p:grpSpPr>
        <p:sp>
          <p:nvSpPr>
            <p:cNvPr id="1286" name="Freeform 74"/>
            <p:cNvSpPr/>
            <p:nvPr/>
          </p:nvSpPr>
          <p:spPr>
            <a:xfrm>
              <a:off x="9455040" y="4978440"/>
              <a:ext cx="7839720" cy="612720"/>
            </a:xfrm>
            <a:custGeom>
              <a:avLst/>
              <a:gdLst>
                <a:gd name="textAreaLeft" fmla="*/ 0 w 7839720"/>
                <a:gd name="textAreaRight" fmla="*/ 7840800 w 7839720"/>
                <a:gd name="textAreaTop" fmla="*/ 0 h 612720"/>
                <a:gd name="textAreaBottom" fmla="*/ 613800 h 612720"/>
              </a:gdLst>
              <a:ahLst/>
              <a:cxnLst/>
              <a:rect l="textAreaLeft" t="textAreaTop" r="textAreaRight" b="textAreaBottom"/>
              <a:pathLst>
                <a:path w="10454513" h="818388">
                  <a:moveTo>
                    <a:pt x="0" y="0"/>
                  </a:moveTo>
                  <a:lnTo>
                    <a:pt x="10454513" y="0"/>
                  </a:lnTo>
                  <a:lnTo>
                    <a:pt x="10454513" y="818388"/>
                  </a:lnTo>
                  <a:lnTo>
                    <a:pt x="0" y="818388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87" name="TextBox 75"/>
          <p:cNvSpPr/>
          <p:nvPr/>
        </p:nvSpPr>
        <p:spPr>
          <a:xfrm>
            <a:off x="9694080" y="5042160"/>
            <a:ext cx="271188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thread_id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8" name="TextBox 76"/>
          <p:cNvSpPr/>
          <p:nvPr/>
        </p:nvSpPr>
        <p:spPr>
          <a:xfrm>
            <a:off x="11980800" y="5042160"/>
            <a:ext cx="277596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VARCHAR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9" name="TextBox 77"/>
          <p:cNvSpPr/>
          <p:nvPr/>
        </p:nvSpPr>
        <p:spPr>
          <a:xfrm>
            <a:off x="14331240" y="5042160"/>
            <a:ext cx="363852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FK → archchat_threads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90" name="Group 78"/>
          <p:cNvGrpSpPr/>
          <p:nvPr/>
        </p:nvGrpSpPr>
        <p:grpSpPr>
          <a:xfrm>
            <a:off x="9455040" y="5592240"/>
            <a:ext cx="7839720" cy="612720"/>
            <a:chOff x="9455040" y="5592240"/>
            <a:chExt cx="7839720" cy="612720"/>
          </a:xfrm>
        </p:grpSpPr>
        <p:sp>
          <p:nvSpPr>
            <p:cNvPr id="1291" name="Freeform 79"/>
            <p:cNvSpPr/>
            <p:nvPr/>
          </p:nvSpPr>
          <p:spPr>
            <a:xfrm>
              <a:off x="9455040" y="5592240"/>
              <a:ext cx="7839720" cy="612720"/>
            </a:xfrm>
            <a:custGeom>
              <a:avLst/>
              <a:gdLst>
                <a:gd name="textAreaLeft" fmla="*/ 0 w 7839720"/>
                <a:gd name="textAreaRight" fmla="*/ 7840800 w 7839720"/>
                <a:gd name="textAreaTop" fmla="*/ 0 h 612720"/>
                <a:gd name="textAreaBottom" fmla="*/ 613800 h 612720"/>
              </a:gdLst>
              <a:ahLst/>
              <a:cxnLst/>
              <a:rect l="textAreaLeft" t="textAreaTop" r="textAreaRight" b="textAreaBottom"/>
              <a:pathLst>
                <a:path w="10454513" h="818388">
                  <a:moveTo>
                    <a:pt x="0" y="0"/>
                  </a:moveTo>
                  <a:lnTo>
                    <a:pt x="10454513" y="0"/>
                  </a:lnTo>
                  <a:lnTo>
                    <a:pt x="10454513" y="818388"/>
                  </a:lnTo>
                  <a:lnTo>
                    <a:pt x="0" y="818388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92" name="TextBox 80"/>
          <p:cNvSpPr/>
          <p:nvPr/>
        </p:nvSpPr>
        <p:spPr>
          <a:xfrm>
            <a:off x="9694080" y="5655960"/>
            <a:ext cx="271188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role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3" name="TextBox 81"/>
          <p:cNvSpPr/>
          <p:nvPr/>
        </p:nvSpPr>
        <p:spPr>
          <a:xfrm>
            <a:off x="11980800" y="5655960"/>
            <a:ext cx="277596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VARCHAR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4" name="TextBox 82"/>
          <p:cNvSpPr/>
          <p:nvPr/>
        </p:nvSpPr>
        <p:spPr>
          <a:xfrm>
            <a:off x="14331240" y="5655960"/>
            <a:ext cx="363852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"user" or "assistant"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95" name="Group 83"/>
          <p:cNvGrpSpPr/>
          <p:nvPr/>
        </p:nvGrpSpPr>
        <p:grpSpPr>
          <a:xfrm>
            <a:off x="9455040" y="6206040"/>
            <a:ext cx="7839720" cy="612720"/>
            <a:chOff x="9455040" y="6206040"/>
            <a:chExt cx="7839720" cy="612720"/>
          </a:xfrm>
        </p:grpSpPr>
        <p:sp>
          <p:nvSpPr>
            <p:cNvPr id="1296" name="Freeform 84"/>
            <p:cNvSpPr/>
            <p:nvPr/>
          </p:nvSpPr>
          <p:spPr>
            <a:xfrm>
              <a:off x="9455040" y="6206040"/>
              <a:ext cx="7839720" cy="612720"/>
            </a:xfrm>
            <a:custGeom>
              <a:avLst/>
              <a:gdLst>
                <a:gd name="textAreaLeft" fmla="*/ 0 w 7839720"/>
                <a:gd name="textAreaRight" fmla="*/ 7840800 w 7839720"/>
                <a:gd name="textAreaTop" fmla="*/ 0 h 612720"/>
                <a:gd name="textAreaBottom" fmla="*/ 613800 h 612720"/>
              </a:gdLst>
              <a:ahLst/>
              <a:cxnLst/>
              <a:rect l="textAreaLeft" t="textAreaTop" r="textAreaRight" b="textAreaBottom"/>
              <a:pathLst>
                <a:path w="10454513" h="818388">
                  <a:moveTo>
                    <a:pt x="0" y="0"/>
                  </a:moveTo>
                  <a:lnTo>
                    <a:pt x="10454513" y="0"/>
                  </a:lnTo>
                  <a:lnTo>
                    <a:pt x="10454513" y="818388"/>
                  </a:lnTo>
                  <a:lnTo>
                    <a:pt x="0" y="818388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297" name="TextBox 85"/>
          <p:cNvSpPr/>
          <p:nvPr/>
        </p:nvSpPr>
        <p:spPr>
          <a:xfrm>
            <a:off x="9694080" y="6269760"/>
            <a:ext cx="271188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content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8" name="TextBox 86"/>
          <p:cNvSpPr/>
          <p:nvPr/>
        </p:nvSpPr>
        <p:spPr>
          <a:xfrm>
            <a:off x="11980800" y="6269760"/>
            <a:ext cx="277596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TEXT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9" name="TextBox 87"/>
          <p:cNvSpPr/>
          <p:nvPr/>
        </p:nvSpPr>
        <p:spPr>
          <a:xfrm>
            <a:off x="14331240" y="6269760"/>
            <a:ext cx="363852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Message body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00" name="Group 88"/>
          <p:cNvGrpSpPr/>
          <p:nvPr/>
        </p:nvGrpSpPr>
        <p:grpSpPr>
          <a:xfrm>
            <a:off x="9455040" y="6819840"/>
            <a:ext cx="7839720" cy="612720"/>
            <a:chOff x="9455040" y="6819840"/>
            <a:chExt cx="7839720" cy="612720"/>
          </a:xfrm>
        </p:grpSpPr>
        <p:sp>
          <p:nvSpPr>
            <p:cNvPr id="1301" name="Freeform 89"/>
            <p:cNvSpPr/>
            <p:nvPr/>
          </p:nvSpPr>
          <p:spPr>
            <a:xfrm>
              <a:off x="9455040" y="6819840"/>
              <a:ext cx="7839720" cy="612720"/>
            </a:xfrm>
            <a:custGeom>
              <a:avLst/>
              <a:gdLst>
                <a:gd name="textAreaLeft" fmla="*/ 0 w 7839720"/>
                <a:gd name="textAreaRight" fmla="*/ 7840800 w 7839720"/>
                <a:gd name="textAreaTop" fmla="*/ 0 h 612720"/>
                <a:gd name="textAreaBottom" fmla="*/ 613800 h 612720"/>
              </a:gdLst>
              <a:ahLst/>
              <a:cxnLst/>
              <a:rect l="textAreaLeft" t="textAreaTop" r="textAreaRight" b="textAreaBottom"/>
              <a:pathLst>
                <a:path w="10454513" h="818388">
                  <a:moveTo>
                    <a:pt x="0" y="0"/>
                  </a:moveTo>
                  <a:lnTo>
                    <a:pt x="10454513" y="0"/>
                  </a:lnTo>
                  <a:lnTo>
                    <a:pt x="10454513" y="818388"/>
                  </a:lnTo>
                  <a:lnTo>
                    <a:pt x="0" y="818388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302" name="TextBox 90"/>
          <p:cNvSpPr/>
          <p:nvPr/>
        </p:nvSpPr>
        <p:spPr>
          <a:xfrm>
            <a:off x="9694080" y="6883560"/>
            <a:ext cx="271188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created_at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3" name="TextBox 91"/>
          <p:cNvSpPr/>
          <p:nvPr/>
        </p:nvSpPr>
        <p:spPr>
          <a:xfrm>
            <a:off x="11980800" y="6883560"/>
            <a:ext cx="277596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TIMESTAMP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4" name="TextBox 92"/>
          <p:cNvSpPr/>
          <p:nvPr/>
        </p:nvSpPr>
        <p:spPr>
          <a:xfrm>
            <a:off x="14331240" y="6883560"/>
            <a:ext cx="363852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Sent time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05" name="Group 93"/>
          <p:cNvGrpSpPr/>
          <p:nvPr/>
        </p:nvGrpSpPr>
        <p:grpSpPr>
          <a:xfrm>
            <a:off x="9455040" y="7433640"/>
            <a:ext cx="7839720" cy="965520"/>
            <a:chOff x="9455040" y="7433640"/>
            <a:chExt cx="7839720" cy="965520"/>
          </a:xfrm>
        </p:grpSpPr>
        <p:sp>
          <p:nvSpPr>
            <p:cNvPr id="1306" name="Freeform 94"/>
            <p:cNvSpPr/>
            <p:nvPr/>
          </p:nvSpPr>
          <p:spPr>
            <a:xfrm>
              <a:off x="9455040" y="7433640"/>
              <a:ext cx="7839720" cy="965520"/>
            </a:xfrm>
            <a:custGeom>
              <a:avLst/>
              <a:gdLst>
                <a:gd name="textAreaLeft" fmla="*/ 0 w 7839720"/>
                <a:gd name="textAreaRight" fmla="*/ 7840800 w 7839720"/>
                <a:gd name="textAreaTop" fmla="*/ 0 h 965520"/>
                <a:gd name="textAreaBottom" fmla="*/ 966600 h 965520"/>
              </a:gdLst>
              <a:ahLst/>
              <a:cxnLst/>
              <a:rect l="textAreaLeft" t="textAreaTop" r="textAreaRight" b="textAreaBottom"/>
              <a:pathLst>
                <a:path w="10454513" h="1288669">
                  <a:moveTo>
                    <a:pt x="0" y="0"/>
                  </a:moveTo>
                  <a:lnTo>
                    <a:pt x="10454513" y="0"/>
                  </a:lnTo>
                  <a:lnTo>
                    <a:pt x="10454513" y="1288669"/>
                  </a:lnTo>
                  <a:lnTo>
                    <a:pt x="0" y="1288669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307" name="TextBox 95"/>
          <p:cNvSpPr/>
          <p:nvPr/>
        </p:nvSpPr>
        <p:spPr>
          <a:xfrm>
            <a:off x="9694080" y="7497360"/>
            <a:ext cx="271188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rag_sources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8" name="TextBox 96"/>
          <p:cNvSpPr/>
          <p:nvPr/>
        </p:nvSpPr>
        <p:spPr>
          <a:xfrm>
            <a:off x="11980800" y="7497360"/>
            <a:ext cx="277596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JSON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9" name="TextBox 97"/>
          <p:cNvSpPr/>
          <p:nvPr/>
        </p:nvSpPr>
        <p:spPr>
          <a:xfrm>
            <a:off x="14331240" y="7497360"/>
            <a:ext cx="2724120" cy="77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Retrieved source citations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0" name="TextBox 98"/>
          <p:cNvSpPr/>
          <p:nvPr/>
        </p:nvSpPr>
        <p:spPr>
          <a:xfrm>
            <a:off x="534960" y="8796960"/>
            <a:ext cx="17217000" cy="41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656"/>
              </a:lnSpc>
            </a:pPr>
            <a:r>
              <a:rPr lang="en-US" sz="18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Each assistant message stores the RAG sources used — full traceability from answer to document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1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30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2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313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314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315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316" name="Group 6"/>
          <p:cNvGrpSpPr/>
          <p:nvPr/>
        </p:nvGrpSpPr>
        <p:grpSpPr>
          <a:xfrm>
            <a:off x="992160" y="779760"/>
            <a:ext cx="1778760" cy="248040"/>
            <a:chOff x="992160" y="779760"/>
            <a:chExt cx="1778760" cy="248040"/>
          </a:xfrm>
        </p:grpSpPr>
        <p:sp>
          <p:nvSpPr>
            <p:cNvPr id="1317" name="Freeform 7"/>
            <p:cNvSpPr/>
            <p:nvPr/>
          </p:nvSpPr>
          <p:spPr>
            <a:xfrm>
              <a:off x="992160" y="779760"/>
              <a:ext cx="1778760" cy="248040"/>
            </a:xfrm>
            <a:custGeom>
              <a:avLst/>
              <a:gdLst>
                <a:gd name="textAreaLeft" fmla="*/ 0 w 1778760"/>
                <a:gd name="textAreaRight" fmla="*/ 1779840 w 1778760"/>
                <a:gd name="textAreaTop" fmla="*/ 0 h 248040"/>
                <a:gd name="textAreaBottom" fmla="*/ 249120 h 248040"/>
              </a:gdLst>
              <a:ahLst/>
              <a:cxnLst/>
              <a:rect l="textAreaLeft" t="textAreaTop" r="textAreaRight" b="textAreaBottom"/>
              <a:pathLst>
                <a:path w="2103501" h="294513">
                  <a:moveTo>
                    <a:pt x="0" y="136144"/>
                  </a:moveTo>
                  <a:cubicBezTo>
                    <a:pt x="0" y="60960"/>
                    <a:pt x="60960" y="0"/>
                    <a:pt x="136144" y="0"/>
                  </a:cubicBezTo>
                  <a:lnTo>
                    <a:pt x="1967357" y="0"/>
                  </a:lnTo>
                  <a:cubicBezTo>
                    <a:pt x="2042541" y="0"/>
                    <a:pt x="2103501" y="60960"/>
                    <a:pt x="2103501" y="136144"/>
                  </a:cubicBezTo>
                  <a:lnTo>
                    <a:pt x="2103501" y="158369"/>
                  </a:lnTo>
                  <a:cubicBezTo>
                    <a:pt x="2103501" y="233553"/>
                    <a:pt x="2042541" y="294513"/>
                    <a:pt x="1967357" y="294513"/>
                  </a:cubicBezTo>
                  <a:lnTo>
                    <a:pt x="136144" y="294513"/>
                  </a:lnTo>
                  <a:cubicBezTo>
                    <a:pt x="60960" y="294513"/>
                    <a:pt x="0" y="233553"/>
                    <a:pt x="0" y="158369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318" name="TextBox 8"/>
          <p:cNvSpPr/>
          <p:nvPr/>
        </p:nvSpPr>
        <p:spPr>
          <a:xfrm>
            <a:off x="1077120" y="822240"/>
            <a:ext cx="2320920" cy="14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199"/>
              </a:lnSpc>
            </a:pPr>
            <a:r>
              <a:rPr lang="en-US" sz="1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ARCHCHAT — WORKFLOW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9" name="TextBox 9"/>
          <p:cNvSpPr/>
          <p:nvPr/>
        </p:nvSpPr>
        <p:spPr>
          <a:xfrm>
            <a:off x="3364920" y="1019160"/>
            <a:ext cx="1155708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370"/>
              </a:lnSpc>
            </a:pPr>
            <a:r>
              <a:rPr lang="en-US" sz="27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   </a:t>
            </a:r>
            <a:r>
              <a:rPr lang="en-US" sz="27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How ArchChat Answers an Engineering Question</a:t>
            </a:r>
            <a:r>
              <a:rPr lang="en-US" sz="27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20" name="Group 10"/>
          <p:cNvGrpSpPr/>
          <p:nvPr/>
        </p:nvGrpSpPr>
        <p:grpSpPr>
          <a:xfrm>
            <a:off x="1828800" y="1577880"/>
            <a:ext cx="14629320" cy="8228520"/>
            <a:chOff x="1828800" y="1577880"/>
            <a:chExt cx="14629320" cy="8228520"/>
          </a:xfrm>
        </p:grpSpPr>
        <p:sp>
          <p:nvSpPr>
            <p:cNvPr id="1321" name="Freeform 11" descr="preencoded.png"/>
            <p:cNvSpPr/>
            <p:nvPr/>
          </p:nvSpPr>
          <p:spPr>
            <a:xfrm>
              <a:off x="1828800" y="1577880"/>
              <a:ext cx="14629320" cy="8228520"/>
            </a:xfrm>
            <a:custGeom>
              <a:avLst/>
              <a:gdLst>
                <a:gd name="textAreaLeft" fmla="*/ 0 w 14629320"/>
                <a:gd name="textAreaRight" fmla="*/ 14630400 w 14629320"/>
                <a:gd name="textAreaTop" fmla="*/ 0 h 8228520"/>
                <a:gd name="textAreaBottom" fmla="*/ 8229600 h 8228520"/>
              </a:gdLst>
              <a:ahLst/>
              <a:cxnLst/>
              <a:rect l="textAreaLeft" t="textAreaTop" r="textAreaRight" b="textAreaBottom"/>
              <a:pathLst>
                <a:path w="19507200" h="10972800">
                  <a:moveTo>
                    <a:pt x="0" y="0"/>
                  </a:moveTo>
                  <a:lnTo>
                    <a:pt x="19507200" y="0"/>
                  </a:lnTo>
                  <a:lnTo>
                    <a:pt x="1950720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322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31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3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324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325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326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327" name="Group 6"/>
          <p:cNvGrpSpPr/>
          <p:nvPr/>
        </p:nvGrpSpPr>
        <p:grpSpPr>
          <a:xfrm>
            <a:off x="992160" y="1576800"/>
            <a:ext cx="3122280" cy="531720"/>
            <a:chOff x="992160" y="1576800"/>
            <a:chExt cx="3122280" cy="531720"/>
          </a:xfrm>
        </p:grpSpPr>
        <p:sp>
          <p:nvSpPr>
            <p:cNvPr id="1328" name="Freeform 7"/>
            <p:cNvSpPr/>
            <p:nvPr/>
          </p:nvSpPr>
          <p:spPr>
            <a:xfrm>
              <a:off x="992160" y="1576800"/>
              <a:ext cx="3122280" cy="531720"/>
            </a:xfrm>
            <a:custGeom>
              <a:avLst/>
              <a:gdLst>
                <a:gd name="textAreaLeft" fmla="*/ 0 w 3122280"/>
                <a:gd name="textAreaRight" fmla="*/ 3123360 w 312228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4164330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3892169" y="0"/>
                  </a:lnTo>
                  <a:cubicBezTo>
                    <a:pt x="4042537" y="0"/>
                    <a:pt x="4164330" y="121920"/>
                    <a:pt x="4164330" y="272161"/>
                  </a:cubicBezTo>
                  <a:lnTo>
                    <a:pt x="4164330" y="438150"/>
                  </a:lnTo>
                  <a:cubicBezTo>
                    <a:pt x="4164330" y="588518"/>
                    <a:pt x="4042410" y="710311"/>
                    <a:pt x="3892169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329" name="TextBox 8"/>
          <p:cNvSpPr/>
          <p:nvPr/>
        </p:nvSpPr>
        <p:spPr>
          <a:xfrm>
            <a:off x="1162440" y="1576080"/>
            <a:ext cx="369648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PRESENTER TRANSITION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0" name="TextBox 9"/>
          <p:cNvSpPr/>
          <p:nvPr/>
        </p:nvSpPr>
        <p:spPr>
          <a:xfrm>
            <a:off x="534960" y="2204280"/>
            <a:ext cx="17217000" cy="837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6863"/>
              </a:lnSpc>
            </a:pP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    </a:t>
            </a:r>
            <a:r>
              <a:rPr lang="en-US" sz="55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Frontend &amp; User Interface — Part 1</a:t>
            </a: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31" name="Group 10"/>
          <p:cNvGrpSpPr/>
          <p:nvPr/>
        </p:nvGrpSpPr>
        <p:grpSpPr>
          <a:xfrm>
            <a:off x="788040" y="3534480"/>
            <a:ext cx="8213040" cy="4401720"/>
            <a:chOff x="788040" y="3534480"/>
            <a:chExt cx="8213040" cy="4401720"/>
          </a:xfrm>
        </p:grpSpPr>
        <p:sp>
          <p:nvSpPr>
            <p:cNvPr id="1332" name="Freeform 11"/>
            <p:cNvSpPr/>
            <p:nvPr/>
          </p:nvSpPr>
          <p:spPr>
            <a:xfrm>
              <a:off x="788040" y="3534480"/>
              <a:ext cx="8213040" cy="4401720"/>
            </a:xfrm>
            <a:custGeom>
              <a:avLst/>
              <a:gdLst>
                <a:gd name="textAreaLeft" fmla="*/ 0 w 8213040"/>
                <a:gd name="textAreaRight" fmla="*/ 8214120 w 8213040"/>
                <a:gd name="textAreaTop" fmla="*/ 0 h 4401720"/>
                <a:gd name="textAreaBottom" fmla="*/ 4402800 h 4401720"/>
              </a:gdLst>
              <a:ahLst/>
              <a:cxnLst/>
              <a:rect l="textAreaLeft" t="textAreaTop" r="textAreaRight" b="textAreaBottom"/>
              <a:pathLst>
                <a:path w="10952353" h="5870575">
                  <a:moveTo>
                    <a:pt x="0" y="544322"/>
                  </a:moveTo>
                  <a:cubicBezTo>
                    <a:pt x="0" y="243713"/>
                    <a:pt x="243713" y="0"/>
                    <a:pt x="544322" y="0"/>
                  </a:cubicBezTo>
                  <a:lnTo>
                    <a:pt x="10408031" y="0"/>
                  </a:lnTo>
                  <a:cubicBezTo>
                    <a:pt x="10708640" y="0"/>
                    <a:pt x="10952353" y="243713"/>
                    <a:pt x="10952353" y="544322"/>
                  </a:cubicBezTo>
                  <a:lnTo>
                    <a:pt x="10952353" y="5326253"/>
                  </a:lnTo>
                  <a:cubicBezTo>
                    <a:pt x="10952353" y="5626862"/>
                    <a:pt x="10708640" y="5870575"/>
                    <a:pt x="10408031" y="5870575"/>
                  </a:cubicBezTo>
                  <a:lnTo>
                    <a:pt x="544322" y="5870575"/>
                  </a:lnTo>
                  <a:cubicBezTo>
                    <a:pt x="243713" y="5870575"/>
                    <a:pt x="0" y="5626862"/>
                    <a:pt x="0" y="5326253"/>
                  </a:cubicBez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333" name="TextBox 12"/>
          <p:cNvSpPr/>
          <p:nvPr/>
        </p:nvSpPr>
        <p:spPr>
          <a:xfrm>
            <a:off x="1071720" y="3665520"/>
            <a:ext cx="7646040" cy="215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4309"/>
              </a:lnSpc>
            </a:pPr>
            <a:r>
              <a:rPr lang="en-US" sz="27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Next           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4309"/>
              </a:lnSpc>
            </a:pPr>
            <a:r>
              <a:rPr lang="en-US" sz="27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Samar will present the CadArena frontend — Landing Page, Design Studio, and AI Design Generation workflow.         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4" name="Freeform 13" descr="preencoded.png"/>
          <p:cNvSpPr/>
          <p:nvPr/>
        </p:nvSpPr>
        <p:spPr>
          <a:xfrm>
            <a:off x="9605520" y="3862080"/>
            <a:ext cx="424080" cy="424080"/>
          </a:xfrm>
          <a:custGeom>
            <a:avLst/>
            <a:gdLst>
              <a:gd name="textAreaLeft" fmla="*/ 0 w 424080"/>
              <a:gd name="textAreaRight" fmla="*/ 425160 w 424080"/>
              <a:gd name="textAreaTop" fmla="*/ 0 h 424080"/>
              <a:gd name="textAreaBottom" fmla="*/ 425160 h 424080"/>
            </a:gdLst>
            <a:ahLst/>
            <a:cxnLst/>
            <a:rect l="textAreaLeft" t="textAreaTop" r="textAreaRight" b="textAreaBottom"/>
            <a:pathLst>
              <a:path w="425206" h="425206">
                <a:moveTo>
                  <a:pt x="0" y="0"/>
                </a:moveTo>
                <a:lnTo>
                  <a:pt x="425206" y="0"/>
                </a:lnTo>
                <a:lnTo>
                  <a:pt x="425206" y="425206"/>
                </a:lnTo>
                <a:lnTo>
                  <a:pt x="0" y="4252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35" name="TextBox 14"/>
          <p:cNvSpPr/>
          <p:nvPr/>
        </p:nvSpPr>
        <p:spPr>
          <a:xfrm>
            <a:off x="10420920" y="3843720"/>
            <a:ext cx="6883560" cy="89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370"/>
              </a:lnSpc>
            </a:pPr>
            <a:r>
              <a:rPr lang="en-US" sz="2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The Landing Page and onboarding experience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6" name="Freeform 15" descr="preencoded.png"/>
          <p:cNvSpPr/>
          <p:nvPr/>
        </p:nvSpPr>
        <p:spPr>
          <a:xfrm>
            <a:off x="9605520" y="5315040"/>
            <a:ext cx="424080" cy="424080"/>
          </a:xfrm>
          <a:custGeom>
            <a:avLst/>
            <a:gdLst>
              <a:gd name="textAreaLeft" fmla="*/ 0 w 424080"/>
              <a:gd name="textAreaRight" fmla="*/ 425160 w 424080"/>
              <a:gd name="textAreaTop" fmla="*/ 0 h 424080"/>
              <a:gd name="textAreaBottom" fmla="*/ 425160 h 424080"/>
            </a:gdLst>
            <a:ahLst/>
            <a:cxnLst/>
            <a:rect l="textAreaLeft" t="textAreaTop" r="textAreaRight" b="textAreaBottom"/>
            <a:pathLst>
              <a:path w="425206" h="425206">
                <a:moveTo>
                  <a:pt x="0" y="0"/>
                </a:moveTo>
                <a:lnTo>
                  <a:pt x="425206" y="0"/>
                </a:lnTo>
                <a:lnTo>
                  <a:pt x="425206" y="425206"/>
                </a:lnTo>
                <a:lnTo>
                  <a:pt x="0" y="4252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37" name="TextBox 16"/>
          <p:cNvSpPr/>
          <p:nvPr/>
        </p:nvSpPr>
        <p:spPr>
          <a:xfrm>
            <a:off x="10420920" y="5296680"/>
            <a:ext cx="528984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370"/>
              </a:lnSpc>
            </a:pPr>
            <a:r>
              <a:rPr lang="en-US" sz="2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The Design Studio workspace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8" name="Freeform 17" descr="preencoded.png"/>
          <p:cNvSpPr/>
          <p:nvPr/>
        </p:nvSpPr>
        <p:spPr>
          <a:xfrm>
            <a:off x="9605520" y="6741360"/>
            <a:ext cx="424080" cy="424080"/>
          </a:xfrm>
          <a:custGeom>
            <a:avLst/>
            <a:gdLst>
              <a:gd name="textAreaLeft" fmla="*/ 0 w 424080"/>
              <a:gd name="textAreaRight" fmla="*/ 425160 w 424080"/>
              <a:gd name="textAreaTop" fmla="*/ 0 h 424080"/>
              <a:gd name="textAreaBottom" fmla="*/ 425160 h 424080"/>
            </a:gdLst>
            <a:ahLst/>
            <a:cxnLst/>
            <a:rect l="textAreaLeft" t="textAreaTop" r="textAreaRight" b="textAreaBottom"/>
            <a:pathLst>
              <a:path w="425206" h="425206">
                <a:moveTo>
                  <a:pt x="0" y="0"/>
                </a:moveTo>
                <a:lnTo>
                  <a:pt x="425206" y="0"/>
                </a:lnTo>
                <a:lnTo>
                  <a:pt x="425206" y="425205"/>
                </a:lnTo>
                <a:lnTo>
                  <a:pt x="0" y="42520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39" name="TextBox 18"/>
          <p:cNvSpPr/>
          <p:nvPr/>
        </p:nvSpPr>
        <p:spPr>
          <a:xfrm>
            <a:off x="10420920" y="6723000"/>
            <a:ext cx="6883560" cy="89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370"/>
              </a:lnSpc>
            </a:pPr>
            <a:r>
              <a:rPr lang="en-US" sz="2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The AI Design Generation workflow in the UI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0" name="TextBox 19"/>
          <p:cNvSpPr/>
          <p:nvPr/>
        </p:nvSpPr>
        <p:spPr>
          <a:xfrm>
            <a:off x="534960" y="8151480"/>
            <a:ext cx="1721700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</a:t>
            </a:r>
            <a:r>
              <a:rPr lang="en-US" sz="2200" b="0" u="none" strike="noStrike">
                <a:solidFill>
                  <a:srgbClr val="FFD700"/>
                </a:solidFill>
                <a:effectLst/>
                <a:uFillTx/>
                <a:latin typeface="Arimo"/>
                <a:ea typeface="Arimo"/>
              </a:rPr>
              <a:t>         </a:t>
            </a:r>
            <a:r>
              <a:rPr lang="en-US" sz="2200" b="0" i="1" u="none" strike="noStrike">
                <a:solidFill>
                  <a:srgbClr val="000000"/>
                </a:solidFill>
                <a:effectLst/>
                <a:uFillTx/>
                <a:latin typeface="Arimo Italics"/>
                <a:ea typeface="Arimo Italics"/>
              </a:rPr>
              <a:t>From backend intelligence to user-facing experience →</a:t>
            </a: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</a:t>
            </a:r>
            <a:r>
              <a:rPr lang="en-US" sz="2200" b="0" u="none" strike="noStrike">
                <a:solidFill>
                  <a:srgbClr val="FFD700"/>
                </a:solidFill>
                <a:effectLst/>
                <a:uFillTx/>
                <a:latin typeface="Arimo"/>
                <a:ea typeface="Arimo"/>
              </a:rPr>
              <a:t>      </a:t>
            </a: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1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32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343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344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345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346" name="Group 6"/>
          <p:cNvGrpSpPr/>
          <p:nvPr/>
        </p:nvGrpSpPr>
        <p:grpSpPr>
          <a:xfrm>
            <a:off x="992160" y="837360"/>
            <a:ext cx="3213360" cy="466200"/>
            <a:chOff x="992160" y="837360"/>
            <a:chExt cx="3213360" cy="466200"/>
          </a:xfrm>
        </p:grpSpPr>
        <p:sp>
          <p:nvSpPr>
            <p:cNvPr id="1347" name="Freeform 7"/>
            <p:cNvSpPr/>
            <p:nvPr/>
          </p:nvSpPr>
          <p:spPr>
            <a:xfrm>
              <a:off x="992160" y="837360"/>
              <a:ext cx="3213360" cy="466200"/>
            </a:xfrm>
            <a:custGeom>
              <a:avLst/>
              <a:gdLst>
                <a:gd name="textAreaLeft" fmla="*/ 0 w 3213360"/>
                <a:gd name="textAreaRight" fmla="*/ 3214440 w 3213360"/>
                <a:gd name="textAreaTop" fmla="*/ 0 h 466200"/>
                <a:gd name="textAreaBottom" fmla="*/ 467280 h 466200"/>
              </a:gdLst>
              <a:ahLst/>
              <a:cxnLst/>
              <a:rect l="textAreaLeft" t="textAreaTop" r="textAreaRight" b="textAreaBottom"/>
              <a:pathLst>
                <a:path w="4285996" h="623062">
                  <a:moveTo>
                    <a:pt x="0" y="246634"/>
                  </a:moveTo>
                  <a:cubicBezTo>
                    <a:pt x="0" y="110490"/>
                    <a:pt x="110490" y="0"/>
                    <a:pt x="246634" y="0"/>
                  </a:cubicBezTo>
                  <a:lnTo>
                    <a:pt x="4039362" y="0"/>
                  </a:lnTo>
                  <a:cubicBezTo>
                    <a:pt x="4175633" y="0"/>
                    <a:pt x="4285996" y="110490"/>
                    <a:pt x="4285996" y="246634"/>
                  </a:cubicBezTo>
                  <a:lnTo>
                    <a:pt x="4285996" y="376428"/>
                  </a:lnTo>
                  <a:cubicBezTo>
                    <a:pt x="4285996" y="512699"/>
                    <a:pt x="4175506" y="623062"/>
                    <a:pt x="4039362" y="623062"/>
                  </a:cubicBezTo>
                  <a:lnTo>
                    <a:pt x="246634" y="623062"/>
                  </a:lnTo>
                  <a:cubicBezTo>
                    <a:pt x="110490" y="623062"/>
                    <a:pt x="0" y="512699"/>
                    <a:pt x="0" y="376428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348" name="TextBox 8"/>
          <p:cNvSpPr/>
          <p:nvPr/>
        </p:nvSpPr>
        <p:spPr>
          <a:xfrm>
            <a:off x="1146240" y="847800"/>
            <a:ext cx="3819960" cy="37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3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FRONTEND — LANDING PAGE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9" name="TextBox 9"/>
          <p:cNvSpPr/>
          <p:nvPr/>
        </p:nvSpPr>
        <p:spPr>
          <a:xfrm>
            <a:off x="4840200" y="1369080"/>
            <a:ext cx="8606520" cy="83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239"/>
              </a:lnSpc>
            </a:pPr>
            <a:r>
              <a:rPr lang="en-US" sz="50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CadArena Landing Page</a:t>
            </a:r>
            <a:endParaRPr lang="en-US" sz="5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0" name="Freeform 10" descr="preencoded.png"/>
          <p:cNvSpPr/>
          <p:nvPr/>
        </p:nvSpPr>
        <p:spPr>
          <a:xfrm>
            <a:off x="1088640" y="2824560"/>
            <a:ext cx="384120" cy="384120"/>
          </a:xfrm>
          <a:custGeom>
            <a:avLst/>
            <a:gdLst>
              <a:gd name="textAreaLeft" fmla="*/ 0 w 384120"/>
              <a:gd name="textAreaRight" fmla="*/ 385200 w 384120"/>
              <a:gd name="textAreaTop" fmla="*/ 0 h 384120"/>
              <a:gd name="textAreaBottom" fmla="*/ 385200 h 384120"/>
            </a:gdLst>
            <a:ahLst/>
            <a:cxnLst/>
            <a:rect l="textAreaLeft" t="textAreaTop" r="textAreaRight" b="textAreaBottom"/>
            <a:pathLst>
              <a:path w="385315" h="385315">
                <a:moveTo>
                  <a:pt x="0" y="0"/>
                </a:moveTo>
                <a:lnTo>
                  <a:pt x="385314" y="0"/>
                </a:lnTo>
                <a:lnTo>
                  <a:pt x="385314" y="385315"/>
                </a:lnTo>
                <a:lnTo>
                  <a:pt x="0" y="38531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51" name="TextBox 11"/>
          <p:cNvSpPr/>
          <p:nvPr/>
        </p:nvSpPr>
        <p:spPr>
          <a:xfrm>
            <a:off x="1827000" y="2745000"/>
            <a:ext cx="5309280" cy="84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Direct access to CadStudio and ArchChat from navigation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2" name="Freeform 12" descr="preencoded.png"/>
          <p:cNvSpPr/>
          <p:nvPr/>
        </p:nvSpPr>
        <p:spPr>
          <a:xfrm>
            <a:off x="1088640" y="4074120"/>
            <a:ext cx="384120" cy="384120"/>
          </a:xfrm>
          <a:custGeom>
            <a:avLst/>
            <a:gdLst>
              <a:gd name="textAreaLeft" fmla="*/ 0 w 384120"/>
              <a:gd name="textAreaRight" fmla="*/ 385200 w 384120"/>
              <a:gd name="textAreaTop" fmla="*/ 0 h 384120"/>
              <a:gd name="textAreaBottom" fmla="*/ 385200 h 384120"/>
            </a:gdLst>
            <a:ahLst/>
            <a:cxnLst/>
            <a:rect l="textAreaLeft" t="textAreaTop" r="textAreaRight" b="textAreaBottom"/>
            <a:pathLst>
              <a:path w="385315" h="385315">
                <a:moveTo>
                  <a:pt x="0" y="0"/>
                </a:moveTo>
                <a:lnTo>
                  <a:pt x="385314" y="0"/>
                </a:lnTo>
                <a:lnTo>
                  <a:pt x="385314" y="385315"/>
                </a:lnTo>
                <a:lnTo>
                  <a:pt x="0" y="38531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53" name="TextBox 13"/>
          <p:cNvSpPr/>
          <p:nvPr/>
        </p:nvSpPr>
        <p:spPr>
          <a:xfrm>
            <a:off x="1827000" y="3994560"/>
            <a:ext cx="5309280" cy="84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Interactive prompt field — start generating immediately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4" name="Freeform 14" descr="preencoded.png"/>
          <p:cNvSpPr/>
          <p:nvPr/>
        </p:nvSpPr>
        <p:spPr>
          <a:xfrm>
            <a:off x="1088640" y="5323320"/>
            <a:ext cx="384120" cy="384120"/>
          </a:xfrm>
          <a:custGeom>
            <a:avLst/>
            <a:gdLst>
              <a:gd name="textAreaLeft" fmla="*/ 0 w 384120"/>
              <a:gd name="textAreaRight" fmla="*/ 385200 w 384120"/>
              <a:gd name="textAreaTop" fmla="*/ 0 h 384120"/>
              <a:gd name="textAreaBottom" fmla="*/ 385200 h 384120"/>
            </a:gdLst>
            <a:ahLst/>
            <a:cxnLst/>
            <a:rect l="textAreaLeft" t="textAreaTop" r="textAreaRight" b="textAreaBottom"/>
            <a:pathLst>
              <a:path w="385315" h="385315">
                <a:moveTo>
                  <a:pt x="0" y="0"/>
                </a:moveTo>
                <a:lnTo>
                  <a:pt x="385314" y="0"/>
                </a:lnTo>
                <a:lnTo>
                  <a:pt x="385314" y="385315"/>
                </a:lnTo>
                <a:lnTo>
                  <a:pt x="0" y="38531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55" name="TextBox 15"/>
          <p:cNvSpPr/>
          <p:nvPr/>
        </p:nvSpPr>
        <p:spPr>
          <a:xfrm>
            <a:off x="1827000" y="5244120"/>
            <a:ext cx="5309280" cy="45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Suggested prompt examples for new users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6" name="Freeform 16" descr="preencoded.png"/>
          <p:cNvSpPr/>
          <p:nvPr/>
        </p:nvSpPr>
        <p:spPr>
          <a:xfrm>
            <a:off x="1088640" y="6572520"/>
            <a:ext cx="384120" cy="384120"/>
          </a:xfrm>
          <a:custGeom>
            <a:avLst/>
            <a:gdLst>
              <a:gd name="textAreaLeft" fmla="*/ 0 w 384120"/>
              <a:gd name="textAreaRight" fmla="*/ 385200 w 384120"/>
              <a:gd name="textAreaTop" fmla="*/ 0 h 384120"/>
              <a:gd name="textAreaBottom" fmla="*/ 385200 h 384120"/>
            </a:gdLst>
            <a:ahLst/>
            <a:cxnLst/>
            <a:rect l="textAreaLeft" t="textAreaTop" r="textAreaRight" b="textAreaBottom"/>
            <a:pathLst>
              <a:path w="385315" h="385315">
                <a:moveTo>
                  <a:pt x="0" y="0"/>
                </a:moveTo>
                <a:lnTo>
                  <a:pt x="385314" y="0"/>
                </a:lnTo>
                <a:lnTo>
                  <a:pt x="385314" y="385314"/>
                </a:lnTo>
                <a:lnTo>
                  <a:pt x="0" y="38531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57" name="TextBox 17"/>
          <p:cNvSpPr/>
          <p:nvPr/>
        </p:nvSpPr>
        <p:spPr>
          <a:xfrm>
            <a:off x="1827000" y="6493320"/>
            <a:ext cx="5309280" cy="84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Professional engineering-oriented branding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8" name="Freeform 18" descr="preencoded.png"/>
          <p:cNvSpPr/>
          <p:nvPr/>
        </p:nvSpPr>
        <p:spPr>
          <a:xfrm>
            <a:off x="1088640" y="7822080"/>
            <a:ext cx="384120" cy="384120"/>
          </a:xfrm>
          <a:custGeom>
            <a:avLst/>
            <a:gdLst>
              <a:gd name="textAreaLeft" fmla="*/ 0 w 384120"/>
              <a:gd name="textAreaRight" fmla="*/ 385200 w 384120"/>
              <a:gd name="textAreaTop" fmla="*/ 0 h 384120"/>
              <a:gd name="textAreaBottom" fmla="*/ 385200 h 384120"/>
            </a:gdLst>
            <a:ahLst/>
            <a:cxnLst/>
            <a:rect l="textAreaLeft" t="textAreaTop" r="textAreaRight" b="textAreaBottom"/>
            <a:pathLst>
              <a:path w="385315" h="385315">
                <a:moveTo>
                  <a:pt x="0" y="0"/>
                </a:moveTo>
                <a:lnTo>
                  <a:pt x="385314" y="0"/>
                </a:lnTo>
                <a:lnTo>
                  <a:pt x="385314" y="385315"/>
                </a:lnTo>
                <a:lnTo>
                  <a:pt x="0" y="38531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59" name="TextBox 19"/>
          <p:cNvSpPr/>
          <p:nvPr/>
        </p:nvSpPr>
        <p:spPr>
          <a:xfrm>
            <a:off x="1827000" y="7742520"/>
            <a:ext cx="5309280" cy="84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Responsive design — desktop, tablet, mobile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60" name="Group 20"/>
          <p:cNvGrpSpPr/>
          <p:nvPr/>
        </p:nvGrpSpPr>
        <p:grpSpPr>
          <a:xfrm>
            <a:off x="7773840" y="3413160"/>
            <a:ext cx="9530280" cy="4746600"/>
            <a:chOff x="7773840" y="3413160"/>
            <a:chExt cx="9530280" cy="4746600"/>
          </a:xfrm>
        </p:grpSpPr>
        <p:sp>
          <p:nvSpPr>
            <p:cNvPr id="1361" name="Freeform 21" descr="preencoded.png"/>
            <p:cNvSpPr/>
            <p:nvPr/>
          </p:nvSpPr>
          <p:spPr>
            <a:xfrm>
              <a:off x="7773840" y="3413160"/>
              <a:ext cx="9530280" cy="4746600"/>
            </a:xfrm>
            <a:custGeom>
              <a:avLst/>
              <a:gdLst>
                <a:gd name="textAreaLeft" fmla="*/ 0 w 9530280"/>
                <a:gd name="textAreaRight" fmla="*/ 9531360 w 9530280"/>
                <a:gd name="textAreaTop" fmla="*/ 0 h 4746600"/>
                <a:gd name="textAreaBottom" fmla="*/ 4747680 h 4746600"/>
              </a:gdLst>
              <a:ahLst/>
              <a:cxnLst/>
              <a:rect l="textAreaLeft" t="textAreaTop" r="textAreaRight" b="textAreaBottom"/>
              <a:pathLst>
                <a:path w="12708382" h="6330188">
                  <a:moveTo>
                    <a:pt x="0" y="0"/>
                  </a:moveTo>
                  <a:lnTo>
                    <a:pt x="12708382" y="0"/>
                  </a:lnTo>
                  <a:lnTo>
                    <a:pt x="12708382" y="6330188"/>
                  </a:lnTo>
                  <a:lnTo>
                    <a:pt x="0" y="6330188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362" name="TextBox 22"/>
          <p:cNvSpPr/>
          <p:nvPr/>
        </p:nvSpPr>
        <p:spPr>
          <a:xfrm>
            <a:off x="534960" y="9031320"/>
            <a:ext cx="17217000" cy="41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43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Consolas"/>
                <a:ea typeface="Consolas"/>
              </a:rPr>
              <a:t>Built with React 18 + Tailwind CSS + Framer Motion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3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33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4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365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366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367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368" name="Group 6"/>
          <p:cNvGrpSpPr/>
          <p:nvPr/>
        </p:nvGrpSpPr>
        <p:grpSpPr>
          <a:xfrm>
            <a:off x="992160" y="794520"/>
            <a:ext cx="3611160" cy="531720"/>
            <a:chOff x="992160" y="794520"/>
            <a:chExt cx="3611160" cy="531720"/>
          </a:xfrm>
        </p:grpSpPr>
        <p:sp>
          <p:nvSpPr>
            <p:cNvPr id="1369" name="Freeform 7"/>
            <p:cNvSpPr/>
            <p:nvPr/>
          </p:nvSpPr>
          <p:spPr>
            <a:xfrm>
              <a:off x="992160" y="794520"/>
              <a:ext cx="3611160" cy="531720"/>
            </a:xfrm>
            <a:custGeom>
              <a:avLst/>
              <a:gdLst>
                <a:gd name="textAreaLeft" fmla="*/ 0 w 3611160"/>
                <a:gd name="textAreaRight" fmla="*/ 3612240 w 361116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4816094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4543933" y="0"/>
                  </a:lnTo>
                  <a:cubicBezTo>
                    <a:pt x="4694301" y="0"/>
                    <a:pt x="4816094" y="121920"/>
                    <a:pt x="4816094" y="272161"/>
                  </a:cubicBezTo>
                  <a:lnTo>
                    <a:pt x="4816094" y="438150"/>
                  </a:lnTo>
                  <a:cubicBezTo>
                    <a:pt x="4816094" y="588518"/>
                    <a:pt x="4694174" y="710311"/>
                    <a:pt x="4543933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370" name="TextBox 8"/>
          <p:cNvSpPr/>
          <p:nvPr/>
        </p:nvSpPr>
        <p:spPr>
          <a:xfrm>
            <a:off x="1162440" y="793800"/>
            <a:ext cx="418500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FRONTEND — DESIGN STUDIO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1" name="TextBox 9"/>
          <p:cNvSpPr/>
          <p:nvPr/>
        </p:nvSpPr>
        <p:spPr>
          <a:xfrm>
            <a:off x="534960" y="1421640"/>
            <a:ext cx="17217000" cy="90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863"/>
              </a:lnSpc>
            </a:pP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</a:t>
            </a:r>
            <a:r>
              <a:rPr lang="en-US" sz="55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CadStudio — Design Studio Workspace</a:t>
            </a: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2" name="TextBox 10"/>
          <p:cNvSpPr/>
          <p:nvPr/>
        </p:nvSpPr>
        <p:spPr>
          <a:xfrm>
            <a:off x="992160" y="2902320"/>
            <a:ext cx="5255280" cy="4374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Natural language prompt input (Arabic + English)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Real-time DXF floor plan preview after generation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AI model selector — choose Qwen, LLaMA, or Mistral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Conversation history with previous design iterations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One-click DXF download for CAD software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73" name="Group 11"/>
          <p:cNvGrpSpPr/>
          <p:nvPr/>
        </p:nvGrpSpPr>
        <p:grpSpPr>
          <a:xfrm>
            <a:off x="6953040" y="3070800"/>
            <a:ext cx="10347840" cy="5120640"/>
            <a:chOff x="6953040" y="3070800"/>
            <a:chExt cx="10347840" cy="5120640"/>
          </a:xfrm>
        </p:grpSpPr>
        <p:sp>
          <p:nvSpPr>
            <p:cNvPr id="1374" name="Freeform 12" descr="preencoded.png"/>
            <p:cNvSpPr/>
            <p:nvPr/>
          </p:nvSpPr>
          <p:spPr>
            <a:xfrm>
              <a:off x="6953040" y="3070800"/>
              <a:ext cx="10347840" cy="5120640"/>
            </a:xfrm>
            <a:custGeom>
              <a:avLst/>
              <a:gdLst>
                <a:gd name="textAreaLeft" fmla="*/ 0 w 10347840"/>
                <a:gd name="textAreaRight" fmla="*/ 10348920 w 10347840"/>
                <a:gd name="textAreaTop" fmla="*/ 0 h 5120640"/>
                <a:gd name="textAreaBottom" fmla="*/ 5121720 h 5120640"/>
              </a:gdLst>
              <a:ahLst/>
              <a:cxnLst/>
              <a:rect l="textAreaLeft" t="textAreaTop" r="textAreaRight" b="textAreaBottom"/>
              <a:pathLst>
                <a:path w="13798550" h="6829044">
                  <a:moveTo>
                    <a:pt x="0" y="0"/>
                  </a:moveTo>
                  <a:lnTo>
                    <a:pt x="13798550" y="0"/>
                  </a:lnTo>
                  <a:lnTo>
                    <a:pt x="13798550" y="6829044"/>
                  </a:lnTo>
                  <a:lnTo>
                    <a:pt x="0" y="6829044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375" name="TextBox 13"/>
          <p:cNvSpPr/>
          <p:nvPr/>
        </p:nvSpPr>
        <p:spPr>
          <a:xfrm>
            <a:off x="6949800" y="8425800"/>
            <a:ext cx="10353960" cy="81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713"/>
              </a:lnSpc>
            </a:pPr>
            <a:r>
              <a:rPr lang="en-US" sz="17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CadArena Design Studio with interactive prompt, real-time DXF preview, and essential controls.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6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34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7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378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379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380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381" name="Group 6"/>
          <p:cNvGrpSpPr/>
          <p:nvPr/>
        </p:nvGrpSpPr>
        <p:grpSpPr>
          <a:xfrm>
            <a:off x="992160" y="861840"/>
            <a:ext cx="2936880" cy="289440"/>
            <a:chOff x="992160" y="861840"/>
            <a:chExt cx="2936880" cy="289440"/>
          </a:xfrm>
        </p:grpSpPr>
        <p:sp>
          <p:nvSpPr>
            <p:cNvPr id="1382" name="Freeform 7"/>
            <p:cNvSpPr/>
            <p:nvPr/>
          </p:nvSpPr>
          <p:spPr>
            <a:xfrm>
              <a:off x="992160" y="861840"/>
              <a:ext cx="2936880" cy="289440"/>
            </a:xfrm>
            <a:custGeom>
              <a:avLst/>
              <a:gdLst>
                <a:gd name="textAreaLeft" fmla="*/ 0 w 2936880"/>
                <a:gd name="textAreaRight" fmla="*/ 2937960 w 2936880"/>
                <a:gd name="textAreaTop" fmla="*/ 0 h 289440"/>
                <a:gd name="textAreaBottom" fmla="*/ 290520 h 289440"/>
              </a:gdLst>
              <a:ahLst/>
              <a:cxnLst/>
              <a:rect l="textAreaLeft" t="textAreaTop" r="textAreaRight" b="textAreaBottom"/>
              <a:pathLst>
                <a:path w="3917061" h="387350">
                  <a:moveTo>
                    <a:pt x="0" y="170180"/>
                  </a:moveTo>
                  <a:cubicBezTo>
                    <a:pt x="0" y="76200"/>
                    <a:pt x="76200" y="0"/>
                    <a:pt x="170180" y="0"/>
                  </a:cubicBezTo>
                  <a:lnTo>
                    <a:pt x="3746881" y="0"/>
                  </a:lnTo>
                  <a:cubicBezTo>
                    <a:pt x="3840861" y="0"/>
                    <a:pt x="3917061" y="76200"/>
                    <a:pt x="3917061" y="170180"/>
                  </a:cubicBezTo>
                  <a:lnTo>
                    <a:pt x="3917061" y="217170"/>
                  </a:lnTo>
                  <a:cubicBezTo>
                    <a:pt x="3917061" y="311150"/>
                    <a:pt x="3840861" y="387350"/>
                    <a:pt x="3746881" y="387350"/>
                  </a:cubicBezTo>
                  <a:lnTo>
                    <a:pt x="170180" y="387350"/>
                  </a:lnTo>
                  <a:cubicBezTo>
                    <a:pt x="76200" y="387350"/>
                    <a:pt x="0" y="311150"/>
                    <a:pt x="0" y="21717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383" name="TextBox 8"/>
          <p:cNvSpPr/>
          <p:nvPr/>
        </p:nvSpPr>
        <p:spPr>
          <a:xfrm>
            <a:off x="1098360" y="886680"/>
            <a:ext cx="3638520" cy="21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426"/>
              </a:lnSpc>
            </a:pPr>
            <a:r>
              <a:rPr lang="en-US" sz="11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FRONTEND — GENERATION WORKFLOW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4" name="TextBox 9"/>
          <p:cNvSpPr/>
          <p:nvPr/>
        </p:nvSpPr>
        <p:spPr>
          <a:xfrm>
            <a:off x="2839680" y="1177560"/>
            <a:ext cx="12607200" cy="53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4243"/>
              </a:lnSpc>
            </a:pPr>
            <a:r>
              <a:rPr lang="en-US" sz="34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AI-Assisted Design Generation (Multi-Agent) — End to End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85" name="Group 10"/>
          <p:cNvGrpSpPr/>
          <p:nvPr/>
        </p:nvGrpSpPr>
        <p:grpSpPr>
          <a:xfrm>
            <a:off x="9134640" y="1916640"/>
            <a:ext cx="18000" cy="7507440"/>
            <a:chOff x="9134640" y="1916640"/>
            <a:chExt cx="18000" cy="7507440"/>
          </a:xfrm>
        </p:grpSpPr>
        <p:sp>
          <p:nvSpPr>
            <p:cNvPr id="1386" name="Freeform 11"/>
            <p:cNvSpPr/>
            <p:nvPr/>
          </p:nvSpPr>
          <p:spPr>
            <a:xfrm>
              <a:off x="9134640" y="1916640"/>
              <a:ext cx="18000" cy="7507440"/>
            </a:xfrm>
            <a:custGeom>
              <a:avLst/>
              <a:gdLst>
                <a:gd name="textAreaLeft" fmla="*/ 0 w 18000"/>
                <a:gd name="textAreaRight" fmla="*/ 19080 w 18000"/>
                <a:gd name="textAreaTop" fmla="*/ 0 h 7507440"/>
                <a:gd name="textAreaBottom" fmla="*/ 7508520 h 7507440"/>
              </a:gdLst>
              <a:ahLst/>
              <a:cxnLst/>
              <a:rect l="textAreaLeft" t="textAreaTop" r="textAreaRight" b="textAreaBottom"/>
              <a:pathLst>
                <a:path w="25400" h="10011156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cubicBezTo>
                    <a:pt x="19685" y="0"/>
                    <a:pt x="25400" y="5715"/>
                    <a:pt x="25400" y="12700"/>
                  </a:cubicBezTo>
                  <a:lnTo>
                    <a:pt x="25400" y="9998456"/>
                  </a:lnTo>
                  <a:cubicBezTo>
                    <a:pt x="25400" y="10005441"/>
                    <a:pt x="19685" y="10011156"/>
                    <a:pt x="12700" y="10011156"/>
                  </a:cubicBezTo>
                  <a:cubicBezTo>
                    <a:pt x="5715" y="10011156"/>
                    <a:pt x="0" y="10005441"/>
                    <a:pt x="0" y="9998456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" tIns="45000" rIns="9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387" name="Group 12"/>
          <p:cNvGrpSpPr/>
          <p:nvPr/>
        </p:nvGrpSpPr>
        <p:grpSpPr>
          <a:xfrm>
            <a:off x="8431920" y="2106360"/>
            <a:ext cx="530640" cy="18000"/>
            <a:chOff x="8431920" y="2106360"/>
            <a:chExt cx="530640" cy="18000"/>
          </a:xfrm>
        </p:grpSpPr>
        <p:sp>
          <p:nvSpPr>
            <p:cNvPr id="1388" name="Freeform 13"/>
            <p:cNvSpPr/>
            <p:nvPr/>
          </p:nvSpPr>
          <p:spPr>
            <a:xfrm>
              <a:off x="8431920" y="2106360"/>
              <a:ext cx="530640" cy="18000"/>
            </a:xfrm>
            <a:custGeom>
              <a:avLst/>
              <a:gdLst>
                <a:gd name="textAreaLeft" fmla="*/ 0 w 530640"/>
                <a:gd name="textAreaRight" fmla="*/ 531720 w 530640"/>
                <a:gd name="textAreaTop" fmla="*/ 0 h 18000"/>
                <a:gd name="textAreaBottom" fmla="*/ 19080 h 18000"/>
              </a:gdLst>
              <a:ahLst/>
              <a:cxnLst/>
              <a:rect l="textAreaLeft" t="textAreaTop" r="textAreaRight" b="textAreaBottom"/>
              <a:pathLst>
                <a:path w="708787" h="25400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lnTo>
                    <a:pt x="696087" y="0"/>
                  </a:lnTo>
                  <a:cubicBezTo>
                    <a:pt x="703072" y="0"/>
                    <a:pt x="708787" y="5715"/>
                    <a:pt x="708787" y="12700"/>
                  </a:cubicBezTo>
                  <a:cubicBezTo>
                    <a:pt x="708787" y="19685"/>
                    <a:pt x="703072" y="25400"/>
                    <a:pt x="696087" y="25400"/>
                  </a:cubicBezTo>
                  <a:lnTo>
                    <a:pt x="12700" y="25400"/>
                  </a:lnTo>
                  <a:cubicBezTo>
                    <a:pt x="5715" y="25400"/>
                    <a:pt x="0" y="19685"/>
                    <a:pt x="0" y="1270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5920" rIns="90000" bIns="-2592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389" name="Group 14"/>
          <p:cNvGrpSpPr/>
          <p:nvPr/>
        </p:nvGrpSpPr>
        <p:grpSpPr>
          <a:xfrm>
            <a:off x="8944560" y="1916640"/>
            <a:ext cx="397440" cy="397440"/>
            <a:chOff x="8944560" y="1916640"/>
            <a:chExt cx="397440" cy="397440"/>
          </a:xfrm>
        </p:grpSpPr>
        <p:sp>
          <p:nvSpPr>
            <p:cNvPr id="1390" name="Freeform 15"/>
            <p:cNvSpPr/>
            <p:nvPr/>
          </p:nvSpPr>
          <p:spPr>
            <a:xfrm>
              <a:off x="8944560" y="1916640"/>
              <a:ext cx="397440" cy="397440"/>
            </a:xfrm>
            <a:custGeom>
              <a:avLst/>
              <a:gdLst>
                <a:gd name="textAreaLeft" fmla="*/ 0 w 397440"/>
                <a:gd name="textAreaRight" fmla="*/ 398520 w 397440"/>
                <a:gd name="textAreaTop" fmla="*/ 0 h 397440"/>
                <a:gd name="textAreaBottom" fmla="*/ 398520 h 397440"/>
              </a:gdLst>
              <a:ahLst/>
              <a:cxnLst/>
              <a:rect l="textAreaLeft" t="textAreaTop" r="textAreaRight" b="textAreaBottom"/>
              <a:pathLst>
                <a:path w="531495" h="531495">
                  <a:moveTo>
                    <a:pt x="0" y="212598"/>
                  </a:moveTo>
                  <a:cubicBezTo>
                    <a:pt x="0" y="95250"/>
                    <a:pt x="95250" y="0"/>
                    <a:pt x="212598" y="0"/>
                  </a:cubicBezTo>
                  <a:lnTo>
                    <a:pt x="318897" y="0"/>
                  </a:lnTo>
                  <a:cubicBezTo>
                    <a:pt x="436372" y="0"/>
                    <a:pt x="531495" y="95250"/>
                    <a:pt x="531495" y="212598"/>
                  </a:cubicBezTo>
                  <a:lnTo>
                    <a:pt x="531495" y="318897"/>
                  </a:lnTo>
                  <a:cubicBezTo>
                    <a:pt x="531495" y="436372"/>
                    <a:pt x="436245" y="531495"/>
                    <a:pt x="318897" y="531495"/>
                  </a:cubicBezTo>
                  <a:lnTo>
                    <a:pt x="212598" y="531495"/>
                  </a:lnTo>
                  <a:cubicBezTo>
                    <a:pt x="95250" y="531622"/>
                    <a:pt x="0" y="436372"/>
                    <a:pt x="0" y="319024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391" name="Freeform 16" descr="preencoded.png"/>
          <p:cNvSpPr/>
          <p:nvPr/>
        </p:nvSpPr>
        <p:spPr>
          <a:xfrm>
            <a:off x="9011160" y="1982880"/>
            <a:ext cx="264600" cy="264600"/>
          </a:xfrm>
          <a:custGeom>
            <a:avLst/>
            <a:gdLst>
              <a:gd name="textAreaLeft" fmla="*/ 0 w 264600"/>
              <a:gd name="textAreaRight" fmla="*/ 265680 w 264600"/>
              <a:gd name="textAreaTop" fmla="*/ 0 h 264600"/>
              <a:gd name="textAreaBottom" fmla="*/ 265680 h 264600"/>
            </a:gdLst>
            <a:ahLst/>
            <a:cxnLst/>
            <a:rect l="textAreaLeft" t="textAreaTop" r="textAreaRight" b="textAreaBottom"/>
            <a:pathLst>
              <a:path w="265805" h="265805">
                <a:moveTo>
                  <a:pt x="0" y="0"/>
                </a:moveTo>
                <a:lnTo>
                  <a:pt x="265805" y="0"/>
                </a:lnTo>
                <a:lnTo>
                  <a:pt x="265805" y="265804"/>
                </a:lnTo>
                <a:lnTo>
                  <a:pt x="0" y="26580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92" name="TextBox 17"/>
          <p:cNvSpPr/>
          <p:nvPr/>
        </p:nvSpPr>
        <p:spPr>
          <a:xfrm>
            <a:off x="6042960" y="1968120"/>
            <a:ext cx="2214000" cy="28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r" defTabSz="914400">
              <a:lnSpc>
                <a:spcPts val="2120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1. User Input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3" name="TextBox 18"/>
          <p:cNvSpPr/>
          <p:nvPr/>
        </p:nvSpPr>
        <p:spPr>
          <a:xfrm>
            <a:off x="992160" y="2292120"/>
            <a:ext cx="7264800" cy="48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r" defTabSz="914400">
              <a:lnSpc>
                <a:spcPts val="1684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User enters specific design requirements, e.g., "Design a 3-bedroom apartment, 120m², master bedroom with en-suite, open kitchen".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94" name="Group 19"/>
          <p:cNvGrpSpPr/>
          <p:nvPr/>
        </p:nvGrpSpPr>
        <p:grpSpPr>
          <a:xfrm>
            <a:off x="9324360" y="3036600"/>
            <a:ext cx="530640" cy="18000"/>
            <a:chOff x="9324360" y="3036600"/>
            <a:chExt cx="530640" cy="18000"/>
          </a:xfrm>
        </p:grpSpPr>
        <p:sp>
          <p:nvSpPr>
            <p:cNvPr id="1395" name="Freeform 20"/>
            <p:cNvSpPr/>
            <p:nvPr/>
          </p:nvSpPr>
          <p:spPr>
            <a:xfrm>
              <a:off x="9324360" y="3036600"/>
              <a:ext cx="530640" cy="18000"/>
            </a:xfrm>
            <a:custGeom>
              <a:avLst/>
              <a:gdLst>
                <a:gd name="textAreaLeft" fmla="*/ 0 w 530640"/>
                <a:gd name="textAreaRight" fmla="*/ 531720 w 530640"/>
                <a:gd name="textAreaTop" fmla="*/ 0 h 18000"/>
                <a:gd name="textAreaBottom" fmla="*/ 19080 h 18000"/>
              </a:gdLst>
              <a:ahLst/>
              <a:cxnLst/>
              <a:rect l="textAreaLeft" t="textAreaTop" r="textAreaRight" b="textAreaBottom"/>
              <a:pathLst>
                <a:path w="708787" h="25400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lnTo>
                    <a:pt x="696087" y="0"/>
                  </a:lnTo>
                  <a:cubicBezTo>
                    <a:pt x="703072" y="0"/>
                    <a:pt x="708787" y="5715"/>
                    <a:pt x="708787" y="12700"/>
                  </a:cubicBezTo>
                  <a:cubicBezTo>
                    <a:pt x="708787" y="19685"/>
                    <a:pt x="703072" y="25400"/>
                    <a:pt x="696087" y="25400"/>
                  </a:cubicBezTo>
                  <a:lnTo>
                    <a:pt x="12700" y="25400"/>
                  </a:lnTo>
                  <a:cubicBezTo>
                    <a:pt x="5715" y="25400"/>
                    <a:pt x="0" y="19685"/>
                    <a:pt x="0" y="1270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5920" rIns="90000" bIns="-2592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396" name="Group 21"/>
          <p:cNvGrpSpPr/>
          <p:nvPr/>
        </p:nvGrpSpPr>
        <p:grpSpPr>
          <a:xfrm>
            <a:off x="8944560" y="2846880"/>
            <a:ext cx="397440" cy="397440"/>
            <a:chOff x="8944560" y="2846880"/>
            <a:chExt cx="397440" cy="397440"/>
          </a:xfrm>
        </p:grpSpPr>
        <p:sp>
          <p:nvSpPr>
            <p:cNvPr id="1397" name="Freeform 22"/>
            <p:cNvSpPr/>
            <p:nvPr/>
          </p:nvSpPr>
          <p:spPr>
            <a:xfrm>
              <a:off x="8944560" y="2846880"/>
              <a:ext cx="397440" cy="397440"/>
            </a:xfrm>
            <a:custGeom>
              <a:avLst/>
              <a:gdLst>
                <a:gd name="textAreaLeft" fmla="*/ 0 w 397440"/>
                <a:gd name="textAreaRight" fmla="*/ 398520 w 397440"/>
                <a:gd name="textAreaTop" fmla="*/ 0 h 397440"/>
                <a:gd name="textAreaBottom" fmla="*/ 398520 h 397440"/>
              </a:gdLst>
              <a:ahLst/>
              <a:cxnLst/>
              <a:rect l="textAreaLeft" t="textAreaTop" r="textAreaRight" b="textAreaBottom"/>
              <a:pathLst>
                <a:path w="531495" h="531495">
                  <a:moveTo>
                    <a:pt x="0" y="212598"/>
                  </a:moveTo>
                  <a:cubicBezTo>
                    <a:pt x="0" y="95250"/>
                    <a:pt x="95250" y="0"/>
                    <a:pt x="212598" y="0"/>
                  </a:cubicBezTo>
                  <a:lnTo>
                    <a:pt x="318897" y="0"/>
                  </a:lnTo>
                  <a:cubicBezTo>
                    <a:pt x="436372" y="0"/>
                    <a:pt x="531495" y="95250"/>
                    <a:pt x="531495" y="212598"/>
                  </a:cubicBezTo>
                  <a:lnTo>
                    <a:pt x="531495" y="318897"/>
                  </a:lnTo>
                  <a:cubicBezTo>
                    <a:pt x="531495" y="436372"/>
                    <a:pt x="436245" y="531495"/>
                    <a:pt x="318897" y="531495"/>
                  </a:cubicBezTo>
                  <a:lnTo>
                    <a:pt x="212598" y="531495"/>
                  </a:lnTo>
                  <a:cubicBezTo>
                    <a:pt x="95250" y="531622"/>
                    <a:pt x="0" y="436372"/>
                    <a:pt x="0" y="319024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398" name="Freeform 23" descr="preencoded.png"/>
          <p:cNvSpPr/>
          <p:nvPr/>
        </p:nvSpPr>
        <p:spPr>
          <a:xfrm>
            <a:off x="9011160" y="2913120"/>
            <a:ext cx="264600" cy="264600"/>
          </a:xfrm>
          <a:custGeom>
            <a:avLst/>
            <a:gdLst>
              <a:gd name="textAreaLeft" fmla="*/ 0 w 264600"/>
              <a:gd name="textAreaRight" fmla="*/ 265680 w 264600"/>
              <a:gd name="textAreaTop" fmla="*/ 0 h 264600"/>
              <a:gd name="textAreaBottom" fmla="*/ 265680 h 264600"/>
            </a:gdLst>
            <a:ahLst/>
            <a:cxnLst/>
            <a:rect l="textAreaLeft" t="textAreaTop" r="textAreaRight" b="textAreaBottom"/>
            <a:pathLst>
              <a:path w="265805" h="265805">
                <a:moveTo>
                  <a:pt x="0" y="0"/>
                </a:moveTo>
                <a:lnTo>
                  <a:pt x="265805" y="0"/>
                </a:lnTo>
                <a:lnTo>
                  <a:pt x="265805" y="265805"/>
                </a:lnTo>
                <a:lnTo>
                  <a:pt x="0" y="26580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99" name="TextBox 24"/>
          <p:cNvSpPr/>
          <p:nvPr/>
        </p:nvSpPr>
        <p:spPr>
          <a:xfrm>
            <a:off x="10029960" y="2898000"/>
            <a:ext cx="2563200" cy="28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120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2. Intent Classification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0" name="TextBox 25"/>
          <p:cNvSpPr/>
          <p:nvPr/>
        </p:nvSpPr>
        <p:spPr>
          <a:xfrm>
            <a:off x="10029960" y="3222360"/>
            <a:ext cx="7264800" cy="48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684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The system analyzes the prompt and classifies the user's core intent, for instance, `NEW_DESIGN_GENERATION`.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401" name="Group 26"/>
          <p:cNvGrpSpPr/>
          <p:nvPr/>
        </p:nvGrpSpPr>
        <p:grpSpPr>
          <a:xfrm>
            <a:off x="8431920" y="3886560"/>
            <a:ext cx="530640" cy="18000"/>
            <a:chOff x="8431920" y="3886560"/>
            <a:chExt cx="530640" cy="18000"/>
          </a:xfrm>
        </p:grpSpPr>
        <p:sp>
          <p:nvSpPr>
            <p:cNvPr id="1402" name="Freeform 27"/>
            <p:cNvSpPr/>
            <p:nvPr/>
          </p:nvSpPr>
          <p:spPr>
            <a:xfrm>
              <a:off x="8431920" y="3886560"/>
              <a:ext cx="530640" cy="18000"/>
            </a:xfrm>
            <a:custGeom>
              <a:avLst/>
              <a:gdLst>
                <a:gd name="textAreaLeft" fmla="*/ 0 w 530640"/>
                <a:gd name="textAreaRight" fmla="*/ 531720 w 530640"/>
                <a:gd name="textAreaTop" fmla="*/ 0 h 18000"/>
                <a:gd name="textAreaBottom" fmla="*/ 19080 h 18000"/>
              </a:gdLst>
              <a:ahLst/>
              <a:cxnLst/>
              <a:rect l="textAreaLeft" t="textAreaTop" r="textAreaRight" b="textAreaBottom"/>
              <a:pathLst>
                <a:path w="708787" h="25400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lnTo>
                    <a:pt x="696087" y="0"/>
                  </a:lnTo>
                  <a:cubicBezTo>
                    <a:pt x="703072" y="0"/>
                    <a:pt x="708787" y="5715"/>
                    <a:pt x="708787" y="12700"/>
                  </a:cubicBezTo>
                  <a:cubicBezTo>
                    <a:pt x="708787" y="19685"/>
                    <a:pt x="703072" y="25400"/>
                    <a:pt x="696087" y="25400"/>
                  </a:cubicBezTo>
                  <a:lnTo>
                    <a:pt x="12700" y="25400"/>
                  </a:lnTo>
                  <a:cubicBezTo>
                    <a:pt x="5715" y="25400"/>
                    <a:pt x="0" y="19685"/>
                    <a:pt x="0" y="1270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5920" rIns="90000" bIns="-2592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403" name="Group 28"/>
          <p:cNvGrpSpPr/>
          <p:nvPr/>
        </p:nvGrpSpPr>
        <p:grpSpPr>
          <a:xfrm>
            <a:off x="8944560" y="3696840"/>
            <a:ext cx="397440" cy="397440"/>
            <a:chOff x="8944560" y="3696840"/>
            <a:chExt cx="397440" cy="397440"/>
          </a:xfrm>
        </p:grpSpPr>
        <p:sp>
          <p:nvSpPr>
            <p:cNvPr id="1404" name="Freeform 29"/>
            <p:cNvSpPr/>
            <p:nvPr/>
          </p:nvSpPr>
          <p:spPr>
            <a:xfrm>
              <a:off x="8944560" y="3696840"/>
              <a:ext cx="397440" cy="397440"/>
            </a:xfrm>
            <a:custGeom>
              <a:avLst/>
              <a:gdLst>
                <a:gd name="textAreaLeft" fmla="*/ 0 w 397440"/>
                <a:gd name="textAreaRight" fmla="*/ 398520 w 397440"/>
                <a:gd name="textAreaTop" fmla="*/ 0 h 397440"/>
                <a:gd name="textAreaBottom" fmla="*/ 398520 h 397440"/>
              </a:gdLst>
              <a:ahLst/>
              <a:cxnLst/>
              <a:rect l="textAreaLeft" t="textAreaTop" r="textAreaRight" b="textAreaBottom"/>
              <a:pathLst>
                <a:path w="531495" h="531495">
                  <a:moveTo>
                    <a:pt x="0" y="212598"/>
                  </a:moveTo>
                  <a:cubicBezTo>
                    <a:pt x="0" y="95250"/>
                    <a:pt x="95250" y="0"/>
                    <a:pt x="212598" y="0"/>
                  </a:cubicBezTo>
                  <a:lnTo>
                    <a:pt x="318897" y="0"/>
                  </a:lnTo>
                  <a:cubicBezTo>
                    <a:pt x="436372" y="0"/>
                    <a:pt x="531495" y="95250"/>
                    <a:pt x="531495" y="212598"/>
                  </a:cubicBezTo>
                  <a:lnTo>
                    <a:pt x="531495" y="318897"/>
                  </a:lnTo>
                  <a:cubicBezTo>
                    <a:pt x="531495" y="436372"/>
                    <a:pt x="436245" y="531495"/>
                    <a:pt x="318897" y="531495"/>
                  </a:cubicBezTo>
                  <a:lnTo>
                    <a:pt x="212598" y="531495"/>
                  </a:lnTo>
                  <a:cubicBezTo>
                    <a:pt x="95250" y="531622"/>
                    <a:pt x="0" y="436372"/>
                    <a:pt x="0" y="319024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405" name="Freeform 30" descr="preencoded.png"/>
          <p:cNvSpPr/>
          <p:nvPr/>
        </p:nvSpPr>
        <p:spPr>
          <a:xfrm>
            <a:off x="9011160" y="3763080"/>
            <a:ext cx="264600" cy="264600"/>
          </a:xfrm>
          <a:custGeom>
            <a:avLst/>
            <a:gdLst>
              <a:gd name="textAreaLeft" fmla="*/ 0 w 264600"/>
              <a:gd name="textAreaRight" fmla="*/ 265680 w 264600"/>
              <a:gd name="textAreaTop" fmla="*/ 0 h 264600"/>
              <a:gd name="textAreaBottom" fmla="*/ 265680 h 264600"/>
            </a:gdLst>
            <a:ahLst/>
            <a:cxnLst/>
            <a:rect l="textAreaLeft" t="textAreaTop" r="textAreaRight" b="textAreaBottom"/>
            <a:pathLst>
              <a:path w="265805" h="265805">
                <a:moveTo>
                  <a:pt x="0" y="0"/>
                </a:moveTo>
                <a:lnTo>
                  <a:pt x="265805" y="0"/>
                </a:lnTo>
                <a:lnTo>
                  <a:pt x="265805" y="265805"/>
                </a:lnTo>
                <a:lnTo>
                  <a:pt x="0" y="26580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06" name="TextBox 31"/>
          <p:cNvSpPr/>
          <p:nvPr/>
        </p:nvSpPr>
        <p:spPr>
          <a:xfrm>
            <a:off x="5550840" y="3747960"/>
            <a:ext cx="2706120" cy="28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r" defTabSz="914400">
              <a:lnSpc>
                <a:spcPts val="2120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3. Parameter Extraction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7" name="TextBox 32"/>
          <p:cNvSpPr/>
          <p:nvPr/>
        </p:nvSpPr>
        <p:spPr>
          <a:xfrm>
            <a:off x="992160" y="4072320"/>
            <a:ext cx="7264800" cy="71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r" defTabSz="914400">
              <a:lnSpc>
                <a:spcPts val="1684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Our LLM extracts key parameters like `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ts val="1684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{type: "3-bedroom", area: 120, rooms: [...]}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ts val="1684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` from the natural language input.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408" name="Group 33"/>
          <p:cNvGrpSpPr/>
          <p:nvPr/>
        </p:nvGrpSpPr>
        <p:grpSpPr>
          <a:xfrm>
            <a:off x="9324360" y="4736520"/>
            <a:ext cx="530640" cy="18000"/>
            <a:chOff x="9324360" y="4736520"/>
            <a:chExt cx="530640" cy="18000"/>
          </a:xfrm>
        </p:grpSpPr>
        <p:sp>
          <p:nvSpPr>
            <p:cNvPr id="1409" name="Freeform 34"/>
            <p:cNvSpPr/>
            <p:nvPr/>
          </p:nvSpPr>
          <p:spPr>
            <a:xfrm>
              <a:off x="9324360" y="4736520"/>
              <a:ext cx="530640" cy="18000"/>
            </a:xfrm>
            <a:custGeom>
              <a:avLst/>
              <a:gdLst>
                <a:gd name="textAreaLeft" fmla="*/ 0 w 530640"/>
                <a:gd name="textAreaRight" fmla="*/ 531720 w 530640"/>
                <a:gd name="textAreaTop" fmla="*/ 0 h 18000"/>
                <a:gd name="textAreaBottom" fmla="*/ 19080 h 18000"/>
              </a:gdLst>
              <a:ahLst/>
              <a:cxnLst/>
              <a:rect l="textAreaLeft" t="textAreaTop" r="textAreaRight" b="textAreaBottom"/>
              <a:pathLst>
                <a:path w="708787" h="25400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lnTo>
                    <a:pt x="696087" y="0"/>
                  </a:lnTo>
                  <a:cubicBezTo>
                    <a:pt x="703072" y="0"/>
                    <a:pt x="708787" y="5715"/>
                    <a:pt x="708787" y="12700"/>
                  </a:cubicBezTo>
                  <a:cubicBezTo>
                    <a:pt x="708787" y="19685"/>
                    <a:pt x="703072" y="25400"/>
                    <a:pt x="696087" y="25400"/>
                  </a:cubicBezTo>
                  <a:lnTo>
                    <a:pt x="12700" y="25400"/>
                  </a:lnTo>
                  <a:cubicBezTo>
                    <a:pt x="5715" y="25400"/>
                    <a:pt x="0" y="19685"/>
                    <a:pt x="0" y="1270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5920" rIns="90000" bIns="-2592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410" name="Group 35"/>
          <p:cNvGrpSpPr/>
          <p:nvPr/>
        </p:nvGrpSpPr>
        <p:grpSpPr>
          <a:xfrm>
            <a:off x="8944560" y="4546800"/>
            <a:ext cx="397440" cy="397440"/>
            <a:chOff x="8944560" y="4546800"/>
            <a:chExt cx="397440" cy="397440"/>
          </a:xfrm>
        </p:grpSpPr>
        <p:sp>
          <p:nvSpPr>
            <p:cNvPr id="1411" name="Freeform 36"/>
            <p:cNvSpPr/>
            <p:nvPr/>
          </p:nvSpPr>
          <p:spPr>
            <a:xfrm>
              <a:off x="8944560" y="4546800"/>
              <a:ext cx="397440" cy="397440"/>
            </a:xfrm>
            <a:custGeom>
              <a:avLst/>
              <a:gdLst>
                <a:gd name="textAreaLeft" fmla="*/ 0 w 397440"/>
                <a:gd name="textAreaRight" fmla="*/ 398520 w 397440"/>
                <a:gd name="textAreaTop" fmla="*/ 0 h 397440"/>
                <a:gd name="textAreaBottom" fmla="*/ 398520 h 397440"/>
              </a:gdLst>
              <a:ahLst/>
              <a:cxnLst/>
              <a:rect l="textAreaLeft" t="textAreaTop" r="textAreaRight" b="textAreaBottom"/>
              <a:pathLst>
                <a:path w="531495" h="531495">
                  <a:moveTo>
                    <a:pt x="0" y="212598"/>
                  </a:moveTo>
                  <a:cubicBezTo>
                    <a:pt x="0" y="95250"/>
                    <a:pt x="95250" y="0"/>
                    <a:pt x="212598" y="0"/>
                  </a:cubicBezTo>
                  <a:lnTo>
                    <a:pt x="318897" y="0"/>
                  </a:lnTo>
                  <a:cubicBezTo>
                    <a:pt x="436372" y="0"/>
                    <a:pt x="531495" y="95250"/>
                    <a:pt x="531495" y="212598"/>
                  </a:cubicBezTo>
                  <a:lnTo>
                    <a:pt x="531495" y="318897"/>
                  </a:lnTo>
                  <a:cubicBezTo>
                    <a:pt x="531495" y="436372"/>
                    <a:pt x="436245" y="531495"/>
                    <a:pt x="318897" y="531495"/>
                  </a:cubicBezTo>
                  <a:lnTo>
                    <a:pt x="212598" y="531495"/>
                  </a:lnTo>
                  <a:cubicBezTo>
                    <a:pt x="95250" y="531622"/>
                    <a:pt x="0" y="436372"/>
                    <a:pt x="0" y="319024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412" name="Freeform 37" descr="preencoded.png"/>
          <p:cNvSpPr/>
          <p:nvPr/>
        </p:nvSpPr>
        <p:spPr>
          <a:xfrm>
            <a:off x="9011160" y="4613040"/>
            <a:ext cx="264600" cy="264600"/>
          </a:xfrm>
          <a:custGeom>
            <a:avLst/>
            <a:gdLst>
              <a:gd name="textAreaLeft" fmla="*/ 0 w 264600"/>
              <a:gd name="textAreaRight" fmla="*/ 265680 w 264600"/>
              <a:gd name="textAreaTop" fmla="*/ 0 h 264600"/>
              <a:gd name="textAreaBottom" fmla="*/ 265680 h 264600"/>
            </a:gdLst>
            <a:ahLst/>
            <a:cxnLst/>
            <a:rect l="textAreaLeft" t="textAreaTop" r="textAreaRight" b="textAreaBottom"/>
            <a:pathLst>
              <a:path w="265805" h="265805">
                <a:moveTo>
                  <a:pt x="0" y="0"/>
                </a:moveTo>
                <a:lnTo>
                  <a:pt x="265805" y="0"/>
                </a:lnTo>
                <a:lnTo>
                  <a:pt x="265805" y="265804"/>
                </a:lnTo>
                <a:lnTo>
                  <a:pt x="0" y="265804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13" name="TextBox 38"/>
          <p:cNvSpPr/>
          <p:nvPr/>
        </p:nvSpPr>
        <p:spPr>
          <a:xfrm>
            <a:off x="10029960" y="4597920"/>
            <a:ext cx="2214000" cy="28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120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4. Layout Planning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4" name="TextBox 39"/>
          <p:cNvSpPr/>
          <p:nvPr/>
        </p:nvSpPr>
        <p:spPr>
          <a:xfrm>
            <a:off x="10029960" y="4922280"/>
            <a:ext cx="7264800" cy="48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684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The CadArena Layout Planner generates a geometrically valid and functional floor plan based on the extracted parameters.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415" name="Group 40"/>
          <p:cNvGrpSpPr/>
          <p:nvPr/>
        </p:nvGrpSpPr>
        <p:grpSpPr>
          <a:xfrm>
            <a:off x="8431920" y="5586480"/>
            <a:ext cx="530640" cy="18000"/>
            <a:chOff x="8431920" y="5586480"/>
            <a:chExt cx="530640" cy="18000"/>
          </a:xfrm>
        </p:grpSpPr>
        <p:sp>
          <p:nvSpPr>
            <p:cNvPr id="1416" name="Freeform 41"/>
            <p:cNvSpPr/>
            <p:nvPr/>
          </p:nvSpPr>
          <p:spPr>
            <a:xfrm>
              <a:off x="8431920" y="5586480"/>
              <a:ext cx="530640" cy="18000"/>
            </a:xfrm>
            <a:custGeom>
              <a:avLst/>
              <a:gdLst>
                <a:gd name="textAreaLeft" fmla="*/ 0 w 530640"/>
                <a:gd name="textAreaRight" fmla="*/ 531720 w 530640"/>
                <a:gd name="textAreaTop" fmla="*/ 0 h 18000"/>
                <a:gd name="textAreaBottom" fmla="*/ 19080 h 18000"/>
              </a:gdLst>
              <a:ahLst/>
              <a:cxnLst/>
              <a:rect l="textAreaLeft" t="textAreaTop" r="textAreaRight" b="textAreaBottom"/>
              <a:pathLst>
                <a:path w="708787" h="25400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lnTo>
                    <a:pt x="696087" y="0"/>
                  </a:lnTo>
                  <a:cubicBezTo>
                    <a:pt x="703072" y="0"/>
                    <a:pt x="708787" y="5715"/>
                    <a:pt x="708787" y="12700"/>
                  </a:cubicBezTo>
                  <a:cubicBezTo>
                    <a:pt x="708787" y="19685"/>
                    <a:pt x="703072" y="25400"/>
                    <a:pt x="696087" y="25400"/>
                  </a:cubicBezTo>
                  <a:lnTo>
                    <a:pt x="12700" y="25400"/>
                  </a:lnTo>
                  <a:cubicBezTo>
                    <a:pt x="5715" y="25400"/>
                    <a:pt x="0" y="19685"/>
                    <a:pt x="0" y="1270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5920" rIns="90000" bIns="-2592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417" name="Group 42"/>
          <p:cNvGrpSpPr/>
          <p:nvPr/>
        </p:nvGrpSpPr>
        <p:grpSpPr>
          <a:xfrm>
            <a:off x="8944560" y="5396760"/>
            <a:ext cx="397440" cy="397440"/>
            <a:chOff x="8944560" y="5396760"/>
            <a:chExt cx="397440" cy="397440"/>
          </a:xfrm>
        </p:grpSpPr>
        <p:sp>
          <p:nvSpPr>
            <p:cNvPr id="1418" name="Freeform 43"/>
            <p:cNvSpPr/>
            <p:nvPr/>
          </p:nvSpPr>
          <p:spPr>
            <a:xfrm>
              <a:off x="8944560" y="5396760"/>
              <a:ext cx="397440" cy="397440"/>
            </a:xfrm>
            <a:custGeom>
              <a:avLst/>
              <a:gdLst>
                <a:gd name="textAreaLeft" fmla="*/ 0 w 397440"/>
                <a:gd name="textAreaRight" fmla="*/ 398520 w 397440"/>
                <a:gd name="textAreaTop" fmla="*/ 0 h 397440"/>
                <a:gd name="textAreaBottom" fmla="*/ 398520 h 397440"/>
              </a:gdLst>
              <a:ahLst/>
              <a:cxnLst/>
              <a:rect l="textAreaLeft" t="textAreaTop" r="textAreaRight" b="textAreaBottom"/>
              <a:pathLst>
                <a:path w="531495" h="531495">
                  <a:moveTo>
                    <a:pt x="0" y="212598"/>
                  </a:moveTo>
                  <a:cubicBezTo>
                    <a:pt x="0" y="95250"/>
                    <a:pt x="95250" y="0"/>
                    <a:pt x="212598" y="0"/>
                  </a:cubicBezTo>
                  <a:lnTo>
                    <a:pt x="318897" y="0"/>
                  </a:lnTo>
                  <a:cubicBezTo>
                    <a:pt x="436372" y="0"/>
                    <a:pt x="531495" y="95250"/>
                    <a:pt x="531495" y="212598"/>
                  </a:cubicBezTo>
                  <a:lnTo>
                    <a:pt x="531495" y="318897"/>
                  </a:lnTo>
                  <a:cubicBezTo>
                    <a:pt x="531495" y="436372"/>
                    <a:pt x="436245" y="531495"/>
                    <a:pt x="318897" y="531495"/>
                  </a:cubicBezTo>
                  <a:lnTo>
                    <a:pt x="212598" y="531495"/>
                  </a:lnTo>
                  <a:cubicBezTo>
                    <a:pt x="95250" y="531622"/>
                    <a:pt x="0" y="436372"/>
                    <a:pt x="0" y="319024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419" name="Freeform 44" descr="preencoded.png"/>
          <p:cNvSpPr/>
          <p:nvPr/>
        </p:nvSpPr>
        <p:spPr>
          <a:xfrm>
            <a:off x="9011160" y="5463000"/>
            <a:ext cx="264600" cy="264600"/>
          </a:xfrm>
          <a:custGeom>
            <a:avLst/>
            <a:gdLst>
              <a:gd name="textAreaLeft" fmla="*/ 0 w 264600"/>
              <a:gd name="textAreaRight" fmla="*/ 265680 w 264600"/>
              <a:gd name="textAreaTop" fmla="*/ 0 h 264600"/>
              <a:gd name="textAreaBottom" fmla="*/ 265680 h 264600"/>
            </a:gdLst>
            <a:ahLst/>
            <a:cxnLst/>
            <a:rect l="textAreaLeft" t="textAreaTop" r="textAreaRight" b="textAreaBottom"/>
            <a:pathLst>
              <a:path w="265805" h="265805">
                <a:moveTo>
                  <a:pt x="0" y="0"/>
                </a:moveTo>
                <a:lnTo>
                  <a:pt x="265805" y="0"/>
                </a:lnTo>
                <a:lnTo>
                  <a:pt x="265805" y="265805"/>
                </a:lnTo>
                <a:lnTo>
                  <a:pt x="0" y="26580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20" name="TextBox 45"/>
          <p:cNvSpPr/>
          <p:nvPr/>
        </p:nvSpPr>
        <p:spPr>
          <a:xfrm>
            <a:off x="4939560" y="5447880"/>
            <a:ext cx="3317400" cy="28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r" defTabSz="914400">
              <a:lnSpc>
                <a:spcPts val="2120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5. EBC Compliance Validation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1" name="TextBox 46"/>
          <p:cNvSpPr/>
          <p:nvPr/>
        </p:nvSpPr>
        <p:spPr>
          <a:xfrm>
            <a:off x="992160" y="5772240"/>
            <a:ext cx="7264800" cy="48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r" defTabSz="914400">
              <a:lnSpc>
                <a:spcPts val="1684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The EBC Validator confirms compliance: all rooms meet minimum dimensions, and no forbidden adjacencies exist.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422" name="Group 47"/>
          <p:cNvGrpSpPr/>
          <p:nvPr/>
        </p:nvGrpSpPr>
        <p:grpSpPr>
          <a:xfrm>
            <a:off x="9324360" y="6436440"/>
            <a:ext cx="530640" cy="18000"/>
            <a:chOff x="9324360" y="6436440"/>
            <a:chExt cx="530640" cy="18000"/>
          </a:xfrm>
        </p:grpSpPr>
        <p:sp>
          <p:nvSpPr>
            <p:cNvPr id="1423" name="Freeform 48"/>
            <p:cNvSpPr/>
            <p:nvPr/>
          </p:nvSpPr>
          <p:spPr>
            <a:xfrm>
              <a:off x="9324360" y="6436440"/>
              <a:ext cx="530640" cy="18000"/>
            </a:xfrm>
            <a:custGeom>
              <a:avLst/>
              <a:gdLst>
                <a:gd name="textAreaLeft" fmla="*/ 0 w 530640"/>
                <a:gd name="textAreaRight" fmla="*/ 531720 w 530640"/>
                <a:gd name="textAreaTop" fmla="*/ 0 h 18000"/>
                <a:gd name="textAreaBottom" fmla="*/ 19080 h 18000"/>
              </a:gdLst>
              <a:ahLst/>
              <a:cxnLst/>
              <a:rect l="textAreaLeft" t="textAreaTop" r="textAreaRight" b="textAreaBottom"/>
              <a:pathLst>
                <a:path w="708787" h="25400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lnTo>
                    <a:pt x="696087" y="0"/>
                  </a:lnTo>
                  <a:cubicBezTo>
                    <a:pt x="703072" y="0"/>
                    <a:pt x="708787" y="5715"/>
                    <a:pt x="708787" y="12700"/>
                  </a:cubicBezTo>
                  <a:cubicBezTo>
                    <a:pt x="708787" y="19685"/>
                    <a:pt x="703072" y="25400"/>
                    <a:pt x="696087" y="25400"/>
                  </a:cubicBezTo>
                  <a:lnTo>
                    <a:pt x="12700" y="25400"/>
                  </a:lnTo>
                  <a:cubicBezTo>
                    <a:pt x="5715" y="25400"/>
                    <a:pt x="0" y="19685"/>
                    <a:pt x="0" y="1270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5920" rIns="90000" bIns="-2592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424" name="Group 49"/>
          <p:cNvGrpSpPr/>
          <p:nvPr/>
        </p:nvGrpSpPr>
        <p:grpSpPr>
          <a:xfrm>
            <a:off x="8944560" y="6246720"/>
            <a:ext cx="397440" cy="397440"/>
            <a:chOff x="8944560" y="6246720"/>
            <a:chExt cx="397440" cy="397440"/>
          </a:xfrm>
        </p:grpSpPr>
        <p:sp>
          <p:nvSpPr>
            <p:cNvPr id="1425" name="Freeform 50"/>
            <p:cNvSpPr/>
            <p:nvPr/>
          </p:nvSpPr>
          <p:spPr>
            <a:xfrm>
              <a:off x="8944560" y="6246720"/>
              <a:ext cx="397440" cy="397440"/>
            </a:xfrm>
            <a:custGeom>
              <a:avLst/>
              <a:gdLst>
                <a:gd name="textAreaLeft" fmla="*/ 0 w 397440"/>
                <a:gd name="textAreaRight" fmla="*/ 398520 w 397440"/>
                <a:gd name="textAreaTop" fmla="*/ 0 h 397440"/>
                <a:gd name="textAreaBottom" fmla="*/ 398520 h 397440"/>
              </a:gdLst>
              <a:ahLst/>
              <a:cxnLst/>
              <a:rect l="textAreaLeft" t="textAreaTop" r="textAreaRight" b="textAreaBottom"/>
              <a:pathLst>
                <a:path w="531495" h="531495">
                  <a:moveTo>
                    <a:pt x="0" y="212598"/>
                  </a:moveTo>
                  <a:cubicBezTo>
                    <a:pt x="0" y="95250"/>
                    <a:pt x="95250" y="0"/>
                    <a:pt x="212598" y="0"/>
                  </a:cubicBezTo>
                  <a:lnTo>
                    <a:pt x="318897" y="0"/>
                  </a:lnTo>
                  <a:cubicBezTo>
                    <a:pt x="436372" y="0"/>
                    <a:pt x="531495" y="95250"/>
                    <a:pt x="531495" y="212598"/>
                  </a:cubicBezTo>
                  <a:lnTo>
                    <a:pt x="531495" y="318897"/>
                  </a:lnTo>
                  <a:cubicBezTo>
                    <a:pt x="531495" y="436372"/>
                    <a:pt x="436245" y="531495"/>
                    <a:pt x="318897" y="531495"/>
                  </a:cubicBezTo>
                  <a:lnTo>
                    <a:pt x="212598" y="531495"/>
                  </a:lnTo>
                  <a:cubicBezTo>
                    <a:pt x="95250" y="531622"/>
                    <a:pt x="0" y="436372"/>
                    <a:pt x="0" y="319024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426" name="Freeform 51" descr="preencoded.png"/>
          <p:cNvSpPr/>
          <p:nvPr/>
        </p:nvSpPr>
        <p:spPr>
          <a:xfrm>
            <a:off x="9011160" y="6312960"/>
            <a:ext cx="264600" cy="264600"/>
          </a:xfrm>
          <a:custGeom>
            <a:avLst/>
            <a:gdLst>
              <a:gd name="textAreaLeft" fmla="*/ 0 w 264600"/>
              <a:gd name="textAreaRight" fmla="*/ 265680 w 264600"/>
              <a:gd name="textAreaTop" fmla="*/ 0 h 264600"/>
              <a:gd name="textAreaBottom" fmla="*/ 265680 h 264600"/>
            </a:gdLst>
            <a:ahLst/>
            <a:cxnLst/>
            <a:rect l="textAreaLeft" t="textAreaTop" r="textAreaRight" b="textAreaBottom"/>
            <a:pathLst>
              <a:path w="265805" h="265805">
                <a:moveTo>
                  <a:pt x="0" y="0"/>
                </a:moveTo>
                <a:lnTo>
                  <a:pt x="265805" y="0"/>
                </a:lnTo>
                <a:lnTo>
                  <a:pt x="265805" y="265805"/>
                </a:lnTo>
                <a:lnTo>
                  <a:pt x="0" y="26580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27" name="TextBox 52"/>
          <p:cNvSpPr/>
          <p:nvPr/>
        </p:nvSpPr>
        <p:spPr>
          <a:xfrm>
            <a:off x="10029960" y="6297840"/>
            <a:ext cx="2214000" cy="28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120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6. DXF Rendering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8" name="TextBox 53"/>
          <p:cNvSpPr/>
          <p:nvPr/>
        </p:nvSpPr>
        <p:spPr>
          <a:xfrm>
            <a:off x="10029960" y="6622200"/>
            <a:ext cx="7264800" cy="48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684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The DXF Engine renders the plan, creating distinct layers for WALLS, ROOMS, OPENINGS, DIMENSIONS, and ANNOTATIONS.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429" name="Group 54"/>
          <p:cNvGrpSpPr/>
          <p:nvPr/>
        </p:nvGrpSpPr>
        <p:grpSpPr>
          <a:xfrm>
            <a:off x="8431920" y="7286400"/>
            <a:ext cx="530640" cy="18000"/>
            <a:chOff x="8431920" y="7286400"/>
            <a:chExt cx="530640" cy="18000"/>
          </a:xfrm>
        </p:grpSpPr>
        <p:sp>
          <p:nvSpPr>
            <p:cNvPr id="1430" name="Freeform 55"/>
            <p:cNvSpPr/>
            <p:nvPr/>
          </p:nvSpPr>
          <p:spPr>
            <a:xfrm>
              <a:off x="8431920" y="7286400"/>
              <a:ext cx="530640" cy="18000"/>
            </a:xfrm>
            <a:custGeom>
              <a:avLst/>
              <a:gdLst>
                <a:gd name="textAreaLeft" fmla="*/ 0 w 530640"/>
                <a:gd name="textAreaRight" fmla="*/ 531720 w 530640"/>
                <a:gd name="textAreaTop" fmla="*/ 0 h 18000"/>
                <a:gd name="textAreaBottom" fmla="*/ 19080 h 18000"/>
              </a:gdLst>
              <a:ahLst/>
              <a:cxnLst/>
              <a:rect l="textAreaLeft" t="textAreaTop" r="textAreaRight" b="textAreaBottom"/>
              <a:pathLst>
                <a:path w="708787" h="25400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lnTo>
                    <a:pt x="696087" y="0"/>
                  </a:lnTo>
                  <a:cubicBezTo>
                    <a:pt x="703072" y="0"/>
                    <a:pt x="708787" y="5715"/>
                    <a:pt x="708787" y="12700"/>
                  </a:cubicBezTo>
                  <a:cubicBezTo>
                    <a:pt x="708787" y="19685"/>
                    <a:pt x="703072" y="25400"/>
                    <a:pt x="696087" y="25400"/>
                  </a:cubicBezTo>
                  <a:lnTo>
                    <a:pt x="12700" y="25400"/>
                  </a:lnTo>
                  <a:cubicBezTo>
                    <a:pt x="5715" y="25400"/>
                    <a:pt x="0" y="19685"/>
                    <a:pt x="0" y="1270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5920" rIns="90000" bIns="-2592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431" name="Group 56"/>
          <p:cNvGrpSpPr/>
          <p:nvPr/>
        </p:nvGrpSpPr>
        <p:grpSpPr>
          <a:xfrm>
            <a:off x="8944560" y="7096680"/>
            <a:ext cx="397440" cy="397440"/>
            <a:chOff x="8944560" y="7096680"/>
            <a:chExt cx="397440" cy="397440"/>
          </a:xfrm>
        </p:grpSpPr>
        <p:sp>
          <p:nvSpPr>
            <p:cNvPr id="1432" name="Freeform 57"/>
            <p:cNvSpPr/>
            <p:nvPr/>
          </p:nvSpPr>
          <p:spPr>
            <a:xfrm>
              <a:off x="8944560" y="7096680"/>
              <a:ext cx="397440" cy="397440"/>
            </a:xfrm>
            <a:custGeom>
              <a:avLst/>
              <a:gdLst>
                <a:gd name="textAreaLeft" fmla="*/ 0 w 397440"/>
                <a:gd name="textAreaRight" fmla="*/ 398520 w 397440"/>
                <a:gd name="textAreaTop" fmla="*/ 0 h 397440"/>
                <a:gd name="textAreaBottom" fmla="*/ 398520 h 397440"/>
              </a:gdLst>
              <a:ahLst/>
              <a:cxnLst/>
              <a:rect l="textAreaLeft" t="textAreaTop" r="textAreaRight" b="textAreaBottom"/>
              <a:pathLst>
                <a:path w="531495" h="531495">
                  <a:moveTo>
                    <a:pt x="0" y="212598"/>
                  </a:moveTo>
                  <a:cubicBezTo>
                    <a:pt x="0" y="95250"/>
                    <a:pt x="95250" y="0"/>
                    <a:pt x="212598" y="0"/>
                  </a:cubicBezTo>
                  <a:lnTo>
                    <a:pt x="318897" y="0"/>
                  </a:lnTo>
                  <a:cubicBezTo>
                    <a:pt x="436372" y="0"/>
                    <a:pt x="531495" y="95250"/>
                    <a:pt x="531495" y="212598"/>
                  </a:cubicBezTo>
                  <a:lnTo>
                    <a:pt x="531495" y="318897"/>
                  </a:lnTo>
                  <a:cubicBezTo>
                    <a:pt x="531495" y="436372"/>
                    <a:pt x="436245" y="531495"/>
                    <a:pt x="318897" y="531495"/>
                  </a:cubicBezTo>
                  <a:lnTo>
                    <a:pt x="212598" y="531495"/>
                  </a:lnTo>
                  <a:cubicBezTo>
                    <a:pt x="95250" y="531622"/>
                    <a:pt x="0" y="436372"/>
                    <a:pt x="0" y="319024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433" name="Freeform 58" descr="preencoded.png"/>
          <p:cNvSpPr/>
          <p:nvPr/>
        </p:nvSpPr>
        <p:spPr>
          <a:xfrm>
            <a:off x="9011160" y="7162920"/>
            <a:ext cx="264600" cy="264600"/>
          </a:xfrm>
          <a:custGeom>
            <a:avLst/>
            <a:gdLst>
              <a:gd name="textAreaLeft" fmla="*/ 0 w 264600"/>
              <a:gd name="textAreaRight" fmla="*/ 265680 w 264600"/>
              <a:gd name="textAreaTop" fmla="*/ 0 h 264600"/>
              <a:gd name="textAreaBottom" fmla="*/ 265680 h 264600"/>
            </a:gdLst>
            <a:ahLst/>
            <a:cxnLst/>
            <a:rect l="textAreaLeft" t="textAreaTop" r="textAreaRight" b="textAreaBottom"/>
            <a:pathLst>
              <a:path w="265805" h="265805">
                <a:moveTo>
                  <a:pt x="0" y="0"/>
                </a:moveTo>
                <a:lnTo>
                  <a:pt x="265805" y="0"/>
                </a:lnTo>
                <a:lnTo>
                  <a:pt x="265805" y="265805"/>
                </a:lnTo>
                <a:lnTo>
                  <a:pt x="0" y="26580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34" name="TextBox 59"/>
          <p:cNvSpPr/>
          <p:nvPr/>
        </p:nvSpPr>
        <p:spPr>
          <a:xfrm>
            <a:off x="6042960" y="7147800"/>
            <a:ext cx="2214000" cy="28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r" defTabSz="914400">
              <a:lnSpc>
                <a:spcPts val="2120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7. Live Preview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5" name="TextBox 60"/>
          <p:cNvSpPr/>
          <p:nvPr/>
        </p:nvSpPr>
        <p:spPr>
          <a:xfrm>
            <a:off x="992160" y="7472160"/>
            <a:ext cx="7264800" cy="48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r" defTabSz="914400">
              <a:lnSpc>
                <a:spcPts val="1684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The user immediately sees a real-time, interactive preview of the generated DXF floor plan in the Design Studio canvas.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436" name="Group 61"/>
          <p:cNvGrpSpPr/>
          <p:nvPr/>
        </p:nvGrpSpPr>
        <p:grpSpPr>
          <a:xfrm>
            <a:off x="9324360" y="8136360"/>
            <a:ext cx="530640" cy="18000"/>
            <a:chOff x="9324360" y="8136360"/>
            <a:chExt cx="530640" cy="18000"/>
          </a:xfrm>
        </p:grpSpPr>
        <p:sp>
          <p:nvSpPr>
            <p:cNvPr id="1437" name="Freeform 62"/>
            <p:cNvSpPr/>
            <p:nvPr/>
          </p:nvSpPr>
          <p:spPr>
            <a:xfrm>
              <a:off x="9324360" y="8136360"/>
              <a:ext cx="530640" cy="18000"/>
            </a:xfrm>
            <a:custGeom>
              <a:avLst/>
              <a:gdLst>
                <a:gd name="textAreaLeft" fmla="*/ 0 w 530640"/>
                <a:gd name="textAreaRight" fmla="*/ 531720 w 530640"/>
                <a:gd name="textAreaTop" fmla="*/ 0 h 18000"/>
                <a:gd name="textAreaBottom" fmla="*/ 19080 h 18000"/>
              </a:gdLst>
              <a:ahLst/>
              <a:cxnLst/>
              <a:rect l="textAreaLeft" t="textAreaTop" r="textAreaRight" b="textAreaBottom"/>
              <a:pathLst>
                <a:path w="708787" h="25400">
                  <a:moveTo>
                    <a:pt x="0" y="12700"/>
                  </a:moveTo>
                  <a:cubicBezTo>
                    <a:pt x="0" y="5715"/>
                    <a:pt x="5715" y="0"/>
                    <a:pt x="12700" y="0"/>
                  </a:cubicBezTo>
                  <a:lnTo>
                    <a:pt x="696087" y="0"/>
                  </a:lnTo>
                  <a:cubicBezTo>
                    <a:pt x="703072" y="0"/>
                    <a:pt x="708787" y="5715"/>
                    <a:pt x="708787" y="12700"/>
                  </a:cubicBezTo>
                  <a:cubicBezTo>
                    <a:pt x="708787" y="19685"/>
                    <a:pt x="703072" y="25400"/>
                    <a:pt x="696087" y="25400"/>
                  </a:cubicBezTo>
                  <a:lnTo>
                    <a:pt x="12700" y="25400"/>
                  </a:lnTo>
                  <a:cubicBezTo>
                    <a:pt x="5715" y="25400"/>
                    <a:pt x="0" y="19685"/>
                    <a:pt x="0" y="12700"/>
                  </a:cubicBezTo>
                  <a:close/>
                </a:path>
              </a:pathLst>
            </a:custGeom>
            <a:solidFill>
              <a:srgbClr val="CED9C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25920" rIns="90000" bIns="-2592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438" name="Group 63"/>
          <p:cNvGrpSpPr/>
          <p:nvPr/>
        </p:nvGrpSpPr>
        <p:grpSpPr>
          <a:xfrm>
            <a:off x="8944560" y="7946640"/>
            <a:ext cx="397440" cy="397440"/>
            <a:chOff x="8944560" y="7946640"/>
            <a:chExt cx="397440" cy="397440"/>
          </a:xfrm>
        </p:grpSpPr>
        <p:sp>
          <p:nvSpPr>
            <p:cNvPr id="1439" name="Freeform 64"/>
            <p:cNvSpPr/>
            <p:nvPr/>
          </p:nvSpPr>
          <p:spPr>
            <a:xfrm>
              <a:off x="8944560" y="7946640"/>
              <a:ext cx="397440" cy="397440"/>
            </a:xfrm>
            <a:custGeom>
              <a:avLst/>
              <a:gdLst>
                <a:gd name="textAreaLeft" fmla="*/ 0 w 397440"/>
                <a:gd name="textAreaRight" fmla="*/ 398520 w 397440"/>
                <a:gd name="textAreaTop" fmla="*/ 0 h 397440"/>
                <a:gd name="textAreaBottom" fmla="*/ 398520 h 397440"/>
              </a:gdLst>
              <a:ahLst/>
              <a:cxnLst/>
              <a:rect l="textAreaLeft" t="textAreaTop" r="textAreaRight" b="textAreaBottom"/>
              <a:pathLst>
                <a:path w="531495" h="531495">
                  <a:moveTo>
                    <a:pt x="0" y="212598"/>
                  </a:moveTo>
                  <a:cubicBezTo>
                    <a:pt x="0" y="95250"/>
                    <a:pt x="95250" y="0"/>
                    <a:pt x="212598" y="0"/>
                  </a:cubicBezTo>
                  <a:lnTo>
                    <a:pt x="318897" y="0"/>
                  </a:lnTo>
                  <a:cubicBezTo>
                    <a:pt x="436372" y="0"/>
                    <a:pt x="531495" y="95250"/>
                    <a:pt x="531495" y="212598"/>
                  </a:cubicBezTo>
                  <a:lnTo>
                    <a:pt x="531495" y="318897"/>
                  </a:lnTo>
                  <a:cubicBezTo>
                    <a:pt x="531495" y="436372"/>
                    <a:pt x="436245" y="531495"/>
                    <a:pt x="318897" y="531495"/>
                  </a:cubicBezTo>
                  <a:lnTo>
                    <a:pt x="212598" y="531495"/>
                  </a:lnTo>
                  <a:cubicBezTo>
                    <a:pt x="95250" y="531622"/>
                    <a:pt x="0" y="436372"/>
                    <a:pt x="0" y="319024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440" name="Freeform 65" descr="preencoded.png"/>
          <p:cNvSpPr/>
          <p:nvPr/>
        </p:nvSpPr>
        <p:spPr>
          <a:xfrm>
            <a:off x="9011160" y="8012880"/>
            <a:ext cx="264600" cy="264600"/>
          </a:xfrm>
          <a:custGeom>
            <a:avLst/>
            <a:gdLst>
              <a:gd name="textAreaLeft" fmla="*/ 0 w 264600"/>
              <a:gd name="textAreaRight" fmla="*/ 265680 w 264600"/>
              <a:gd name="textAreaTop" fmla="*/ 0 h 264600"/>
              <a:gd name="textAreaBottom" fmla="*/ 265680 h 264600"/>
            </a:gdLst>
            <a:ahLst/>
            <a:cxnLst/>
            <a:rect l="textAreaLeft" t="textAreaTop" r="textAreaRight" b="textAreaBottom"/>
            <a:pathLst>
              <a:path w="265805" h="265805">
                <a:moveTo>
                  <a:pt x="0" y="0"/>
                </a:moveTo>
                <a:lnTo>
                  <a:pt x="265805" y="0"/>
                </a:lnTo>
                <a:lnTo>
                  <a:pt x="265805" y="265805"/>
                </a:lnTo>
                <a:lnTo>
                  <a:pt x="0" y="26580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41" name="TextBox 66"/>
          <p:cNvSpPr/>
          <p:nvPr/>
        </p:nvSpPr>
        <p:spPr>
          <a:xfrm>
            <a:off x="10029960" y="7997760"/>
            <a:ext cx="294984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120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8. DXF, PNG, PDF Download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2" name="TextBox 67"/>
          <p:cNvSpPr/>
          <p:nvPr/>
        </p:nvSpPr>
        <p:spPr>
          <a:xfrm>
            <a:off x="10029960" y="8322120"/>
            <a:ext cx="7264800" cy="48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684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With a single click, the user can download the AutoCAD-compatible DXF file for further editing or use.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3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35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4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445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446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447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448" name="Group 6"/>
          <p:cNvGrpSpPr/>
          <p:nvPr/>
        </p:nvGrpSpPr>
        <p:grpSpPr>
          <a:xfrm>
            <a:off x="992160" y="864720"/>
            <a:ext cx="2744640" cy="280440"/>
            <a:chOff x="992160" y="864720"/>
            <a:chExt cx="2744640" cy="280440"/>
          </a:xfrm>
        </p:grpSpPr>
        <p:sp>
          <p:nvSpPr>
            <p:cNvPr id="1449" name="Freeform 7"/>
            <p:cNvSpPr/>
            <p:nvPr/>
          </p:nvSpPr>
          <p:spPr>
            <a:xfrm>
              <a:off x="992160" y="864720"/>
              <a:ext cx="2744640" cy="280440"/>
            </a:xfrm>
            <a:custGeom>
              <a:avLst/>
              <a:gdLst>
                <a:gd name="textAreaLeft" fmla="*/ 0 w 2744640"/>
                <a:gd name="textAreaRight" fmla="*/ 2745720 w 2744640"/>
                <a:gd name="textAreaTop" fmla="*/ 0 h 280440"/>
                <a:gd name="textAreaBottom" fmla="*/ 281520 h 280440"/>
              </a:gdLst>
              <a:ahLst/>
              <a:cxnLst/>
              <a:rect l="textAreaLeft" t="textAreaTop" r="textAreaRight" b="textAreaBottom"/>
              <a:pathLst>
                <a:path w="3660775" h="375412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3494913" y="0"/>
                  </a:lnTo>
                  <a:cubicBezTo>
                    <a:pt x="3586480" y="0"/>
                    <a:pt x="3660775" y="74295"/>
                    <a:pt x="3660775" y="165862"/>
                  </a:cubicBezTo>
                  <a:lnTo>
                    <a:pt x="3660775" y="209550"/>
                  </a:lnTo>
                  <a:cubicBezTo>
                    <a:pt x="3660775" y="301117"/>
                    <a:pt x="3586480" y="375412"/>
                    <a:pt x="3494913" y="375412"/>
                  </a:cubicBezTo>
                  <a:lnTo>
                    <a:pt x="165862" y="375412"/>
                  </a:lnTo>
                  <a:cubicBezTo>
                    <a:pt x="74295" y="375412"/>
                    <a:pt x="0" y="301244"/>
                    <a:pt x="0" y="2095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450" name="TextBox 8"/>
          <p:cNvSpPr/>
          <p:nvPr/>
        </p:nvSpPr>
        <p:spPr>
          <a:xfrm>
            <a:off x="1095840" y="906840"/>
            <a:ext cx="3451680" cy="18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284"/>
              </a:lnSpc>
            </a:pPr>
            <a:r>
              <a:rPr lang="en-US" sz="1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FRONTEND — PROJECT MANAGEMENT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1" name="TextBox 9"/>
          <p:cNvSpPr/>
          <p:nvPr/>
        </p:nvSpPr>
        <p:spPr>
          <a:xfrm>
            <a:off x="2330640" y="1168920"/>
            <a:ext cx="13625640" cy="55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4243"/>
              </a:lnSpc>
            </a:pPr>
            <a:r>
              <a:rPr lang="en-US" sz="34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</a:t>
            </a:r>
            <a:r>
              <a:rPr lang="en-US" sz="3400" b="1" u="none" strike="noStrike">
                <a:solidFill>
                  <a:srgbClr val="1A3A5C"/>
                </a:solidFill>
                <a:effectLst/>
                <a:uFillTx/>
                <a:latin typeface="Fraunces Bold"/>
                <a:ea typeface="Fraunces Bold"/>
              </a:rPr>
              <a:t>Project Management — Organize Your Design Work</a:t>
            </a:r>
            <a:r>
              <a:rPr lang="en-US" sz="34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2" name="Freeform 10" descr="preencoded.png"/>
          <p:cNvSpPr/>
          <p:nvPr/>
        </p:nvSpPr>
        <p:spPr>
          <a:xfrm>
            <a:off x="1056960" y="2009160"/>
            <a:ext cx="258120" cy="258120"/>
          </a:xfrm>
          <a:custGeom>
            <a:avLst/>
            <a:gdLst>
              <a:gd name="textAreaLeft" fmla="*/ 0 w 258120"/>
              <a:gd name="textAreaRight" fmla="*/ 259200 w 258120"/>
              <a:gd name="textAreaTop" fmla="*/ 0 h 258120"/>
              <a:gd name="textAreaBottom" fmla="*/ 259200 h 258120"/>
            </a:gdLst>
            <a:ahLst/>
            <a:cxnLst/>
            <a:rect l="textAreaLeft" t="textAreaTop" r="textAreaRight" b="textAreaBottom"/>
            <a:pathLst>
              <a:path w="259109" h="259109">
                <a:moveTo>
                  <a:pt x="0" y="0"/>
                </a:moveTo>
                <a:lnTo>
                  <a:pt x="259108" y="0"/>
                </a:lnTo>
                <a:lnTo>
                  <a:pt x="259108" y="259109"/>
                </a:lnTo>
                <a:lnTo>
                  <a:pt x="0" y="25910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53" name="TextBox 11"/>
          <p:cNvSpPr/>
          <p:nvPr/>
        </p:nvSpPr>
        <p:spPr>
          <a:xfrm>
            <a:off x="1553760" y="1994760"/>
            <a:ext cx="294156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120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Create &amp; Organize Projects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4" name="TextBox 12"/>
          <p:cNvSpPr/>
          <p:nvPr/>
        </p:nvSpPr>
        <p:spPr>
          <a:xfrm>
            <a:off x="1553760" y="2350440"/>
            <a:ext cx="7378560" cy="24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670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Create, rename, archive, and delete architectural design projects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5" name="Freeform 13" descr="preencoded.png"/>
          <p:cNvSpPr/>
          <p:nvPr/>
        </p:nvSpPr>
        <p:spPr>
          <a:xfrm>
            <a:off x="1056960" y="2817000"/>
            <a:ext cx="258120" cy="258120"/>
          </a:xfrm>
          <a:custGeom>
            <a:avLst/>
            <a:gdLst>
              <a:gd name="textAreaLeft" fmla="*/ 0 w 258120"/>
              <a:gd name="textAreaRight" fmla="*/ 259200 w 258120"/>
              <a:gd name="textAreaTop" fmla="*/ 0 h 258120"/>
              <a:gd name="textAreaBottom" fmla="*/ 259200 h 258120"/>
            </a:gdLst>
            <a:ahLst/>
            <a:cxnLst/>
            <a:rect l="textAreaLeft" t="textAreaTop" r="textAreaRight" b="textAreaBottom"/>
            <a:pathLst>
              <a:path w="259109" h="259109">
                <a:moveTo>
                  <a:pt x="0" y="0"/>
                </a:moveTo>
                <a:lnTo>
                  <a:pt x="259108" y="0"/>
                </a:lnTo>
                <a:lnTo>
                  <a:pt x="259108" y="259109"/>
                </a:lnTo>
                <a:lnTo>
                  <a:pt x="0" y="25910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56" name="TextBox 14"/>
          <p:cNvSpPr/>
          <p:nvPr/>
        </p:nvSpPr>
        <p:spPr>
          <a:xfrm>
            <a:off x="1553760" y="2802600"/>
            <a:ext cx="282924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120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Full Conversation History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7" name="TextBox 15"/>
          <p:cNvSpPr/>
          <p:nvPr/>
        </p:nvSpPr>
        <p:spPr>
          <a:xfrm>
            <a:off x="1553760" y="3158280"/>
            <a:ext cx="7378560" cy="24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670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Every prompt and generated design is saved per project — revisit any iteration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8" name="Freeform 16" descr="preencoded.png"/>
          <p:cNvSpPr/>
          <p:nvPr/>
        </p:nvSpPr>
        <p:spPr>
          <a:xfrm>
            <a:off x="1056960" y="3624840"/>
            <a:ext cx="258120" cy="258120"/>
          </a:xfrm>
          <a:custGeom>
            <a:avLst/>
            <a:gdLst>
              <a:gd name="textAreaLeft" fmla="*/ 0 w 258120"/>
              <a:gd name="textAreaRight" fmla="*/ 259200 w 258120"/>
              <a:gd name="textAreaTop" fmla="*/ 0 h 258120"/>
              <a:gd name="textAreaBottom" fmla="*/ 259200 h 258120"/>
            </a:gdLst>
            <a:ahLst/>
            <a:cxnLst/>
            <a:rect l="textAreaLeft" t="textAreaTop" r="textAreaRight" b="textAreaBottom"/>
            <a:pathLst>
              <a:path w="259109" h="259109">
                <a:moveTo>
                  <a:pt x="0" y="0"/>
                </a:moveTo>
                <a:lnTo>
                  <a:pt x="259108" y="0"/>
                </a:lnTo>
                <a:lnTo>
                  <a:pt x="259108" y="259109"/>
                </a:lnTo>
                <a:lnTo>
                  <a:pt x="0" y="25910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59" name="TextBox 17"/>
          <p:cNvSpPr/>
          <p:nvPr/>
        </p:nvSpPr>
        <p:spPr>
          <a:xfrm>
            <a:off x="1553760" y="3610440"/>
            <a:ext cx="289728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120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DXF File Linked to Prompt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0" name="TextBox 18"/>
          <p:cNvSpPr/>
          <p:nvPr/>
        </p:nvSpPr>
        <p:spPr>
          <a:xfrm>
            <a:off x="1553760" y="3966120"/>
            <a:ext cx="7378560" cy="24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670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Each generated DXF is tied to its exact prompt for full traceability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1" name="Freeform 19" descr="preencoded.png"/>
          <p:cNvSpPr/>
          <p:nvPr/>
        </p:nvSpPr>
        <p:spPr>
          <a:xfrm>
            <a:off x="1056960" y="4432680"/>
            <a:ext cx="258120" cy="258120"/>
          </a:xfrm>
          <a:custGeom>
            <a:avLst/>
            <a:gdLst>
              <a:gd name="textAreaLeft" fmla="*/ 0 w 258120"/>
              <a:gd name="textAreaRight" fmla="*/ 259200 w 258120"/>
              <a:gd name="textAreaTop" fmla="*/ 0 h 258120"/>
              <a:gd name="textAreaBottom" fmla="*/ 259200 h 258120"/>
            </a:gdLst>
            <a:ahLst/>
            <a:cxnLst/>
            <a:rect l="textAreaLeft" t="textAreaTop" r="textAreaRight" b="textAreaBottom"/>
            <a:pathLst>
              <a:path w="259109" h="259109">
                <a:moveTo>
                  <a:pt x="0" y="0"/>
                </a:moveTo>
                <a:lnTo>
                  <a:pt x="259108" y="0"/>
                </a:lnTo>
                <a:lnTo>
                  <a:pt x="259108" y="259109"/>
                </a:lnTo>
                <a:lnTo>
                  <a:pt x="0" y="25910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62" name="TextBox 20"/>
          <p:cNvSpPr/>
          <p:nvPr/>
        </p:nvSpPr>
        <p:spPr>
          <a:xfrm>
            <a:off x="1553760" y="4418280"/>
            <a:ext cx="224172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120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Resume Any Session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3" name="TextBox 21"/>
          <p:cNvSpPr/>
          <p:nvPr/>
        </p:nvSpPr>
        <p:spPr>
          <a:xfrm>
            <a:off x="1553760" y="4773960"/>
            <a:ext cx="7378560" cy="24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670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Open any previous project and continue from exactly where you left off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4" name="Freeform 22" descr="preencoded.png"/>
          <p:cNvSpPr/>
          <p:nvPr/>
        </p:nvSpPr>
        <p:spPr>
          <a:xfrm>
            <a:off x="1056960" y="5240520"/>
            <a:ext cx="258120" cy="258120"/>
          </a:xfrm>
          <a:custGeom>
            <a:avLst/>
            <a:gdLst>
              <a:gd name="textAreaLeft" fmla="*/ 0 w 258120"/>
              <a:gd name="textAreaRight" fmla="*/ 259200 w 258120"/>
              <a:gd name="textAreaTop" fmla="*/ 0 h 258120"/>
              <a:gd name="textAreaBottom" fmla="*/ 259200 h 258120"/>
            </a:gdLst>
            <a:ahLst/>
            <a:cxnLst/>
            <a:rect l="textAreaLeft" t="textAreaTop" r="textAreaRight" b="textAreaBottom"/>
            <a:pathLst>
              <a:path w="259109" h="259109">
                <a:moveTo>
                  <a:pt x="0" y="0"/>
                </a:moveTo>
                <a:lnTo>
                  <a:pt x="259108" y="0"/>
                </a:lnTo>
                <a:lnTo>
                  <a:pt x="259108" y="259108"/>
                </a:lnTo>
                <a:lnTo>
                  <a:pt x="0" y="25910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65" name="TextBox 23"/>
          <p:cNvSpPr/>
          <p:nvPr/>
        </p:nvSpPr>
        <p:spPr>
          <a:xfrm>
            <a:off x="1553760" y="5226120"/>
            <a:ext cx="2158560" cy="27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120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Secure Ownership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6" name="TextBox 24"/>
          <p:cNvSpPr/>
          <p:nvPr/>
        </p:nvSpPr>
        <p:spPr>
          <a:xfrm>
            <a:off x="1553760" y="5581800"/>
            <a:ext cx="7378560" cy="24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670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Each project belongs exclusively to one authenticated user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467" name="Group 25"/>
          <p:cNvGrpSpPr/>
          <p:nvPr/>
        </p:nvGrpSpPr>
        <p:grpSpPr>
          <a:xfrm>
            <a:off x="11769840" y="2004120"/>
            <a:ext cx="3128760" cy="6899040"/>
            <a:chOff x="11769840" y="2004120"/>
            <a:chExt cx="3128760" cy="6899040"/>
          </a:xfrm>
        </p:grpSpPr>
        <p:sp>
          <p:nvSpPr>
            <p:cNvPr id="1468" name="Freeform 26" descr="preencoded.png"/>
            <p:cNvSpPr/>
            <p:nvPr/>
          </p:nvSpPr>
          <p:spPr>
            <a:xfrm>
              <a:off x="11769840" y="2004120"/>
              <a:ext cx="3128760" cy="6899040"/>
            </a:xfrm>
            <a:custGeom>
              <a:avLst/>
              <a:gdLst>
                <a:gd name="textAreaLeft" fmla="*/ 0 w 3128760"/>
                <a:gd name="textAreaRight" fmla="*/ 3129840 w 3128760"/>
                <a:gd name="textAreaTop" fmla="*/ 0 h 6899040"/>
                <a:gd name="textAreaBottom" fmla="*/ 6900120 h 6899040"/>
              </a:gdLst>
              <a:ahLst/>
              <a:cxnLst/>
              <a:rect l="textAreaLeft" t="textAreaTop" r="textAreaRight" b="textAreaBottom"/>
              <a:pathLst>
                <a:path w="4173347" h="9200007">
                  <a:moveTo>
                    <a:pt x="0" y="0"/>
                  </a:moveTo>
                  <a:lnTo>
                    <a:pt x="4173347" y="0"/>
                  </a:lnTo>
                  <a:lnTo>
                    <a:pt x="4173347" y="9200007"/>
                  </a:lnTo>
                  <a:lnTo>
                    <a:pt x="0" y="9200007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469" name="Group 27"/>
          <p:cNvGrpSpPr/>
          <p:nvPr/>
        </p:nvGrpSpPr>
        <p:grpSpPr>
          <a:xfrm>
            <a:off x="5891040" y="9140760"/>
            <a:ext cx="6504480" cy="280440"/>
            <a:chOff x="5891040" y="9140760"/>
            <a:chExt cx="6504480" cy="280440"/>
          </a:xfrm>
        </p:grpSpPr>
        <p:sp>
          <p:nvSpPr>
            <p:cNvPr id="1470" name="Freeform 28"/>
            <p:cNvSpPr/>
            <p:nvPr/>
          </p:nvSpPr>
          <p:spPr>
            <a:xfrm>
              <a:off x="5891040" y="9140760"/>
              <a:ext cx="6504480" cy="280440"/>
            </a:xfrm>
            <a:custGeom>
              <a:avLst/>
              <a:gdLst>
                <a:gd name="textAreaLeft" fmla="*/ 0 w 6504480"/>
                <a:gd name="textAreaRight" fmla="*/ 6505560 w 6504480"/>
                <a:gd name="textAreaTop" fmla="*/ 0 h 280440"/>
                <a:gd name="textAreaBottom" fmla="*/ 281520 h 280440"/>
              </a:gdLst>
              <a:ahLst/>
              <a:cxnLst/>
              <a:rect l="textAreaLeft" t="textAreaTop" r="textAreaRight" b="textAreaBottom"/>
              <a:pathLst>
                <a:path w="8673846" h="375412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8507984" y="0"/>
                  </a:lnTo>
                  <a:cubicBezTo>
                    <a:pt x="8599551" y="0"/>
                    <a:pt x="8673846" y="74295"/>
                    <a:pt x="8673846" y="165862"/>
                  </a:cubicBezTo>
                  <a:lnTo>
                    <a:pt x="8673846" y="209550"/>
                  </a:lnTo>
                  <a:cubicBezTo>
                    <a:pt x="8673846" y="301117"/>
                    <a:pt x="8599551" y="375412"/>
                    <a:pt x="8507984" y="375412"/>
                  </a:cubicBezTo>
                  <a:lnTo>
                    <a:pt x="165862" y="375412"/>
                  </a:lnTo>
                  <a:cubicBezTo>
                    <a:pt x="74295" y="375412"/>
                    <a:pt x="0" y="301244"/>
                    <a:pt x="0" y="2095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471" name="TextBox 29"/>
          <p:cNvSpPr/>
          <p:nvPr/>
        </p:nvSpPr>
        <p:spPr>
          <a:xfrm>
            <a:off x="5994720" y="9182880"/>
            <a:ext cx="7211520" cy="18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284"/>
              </a:lnSpc>
            </a:pPr>
            <a:r>
              <a:rPr lang="en-US" sz="1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DATA MODEL: USERS → PROJECTS → MESSAGES (PROMPT_TEXT · DXF_PATH · MODEL_USED)      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2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36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3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474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475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476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477" name="Group 6"/>
          <p:cNvGrpSpPr/>
          <p:nvPr/>
        </p:nvGrpSpPr>
        <p:grpSpPr>
          <a:xfrm>
            <a:off x="992160" y="1595520"/>
            <a:ext cx="3122280" cy="531720"/>
            <a:chOff x="992160" y="1595520"/>
            <a:chExt cx="3122280" cy="531720"/>
          </a:xfrm>
        </p:grpSpPr>
        <p:sp>
          <p:nvSpPr>
            <p:cNvPr id="1478" name="Freeform 7"/>
            <p:cNvSpPr/>
            <p:nvPr/>
          </p:nvSpPr>
          <p:spPr>
            <a:xfrm>
              <a:off x="992160" y="1595520"/>
              <a:ext cx="3122280" cy="531720"/>
            </a:xfrm>
            <a:custGeom>
              <a:avLst/>
              <a:gdLst>
                <a:gd name="textAreaLeft" fmla="*/ 0 w 3122280"/>
                <a:gd name="textAreaRight" fmla="*/ 3123360 w 312228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4164330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3892169" y="0"/>
                  </a:lnTo>
                  <a:cubicBezTo>
                    <a:pt x="4042537" y="0"/>
                    <a:pt x="4164330" y="121920"/>
                    <a:pt x="4164330" y="272161"/>
                  </a:cubicBezTo>
                  <a:lnTo>
                    <a:pt x="4164330" y="438150"/>
                  </a:lnTo>
                  <a:cubicBezTo>
                    <a:pt x="4164330" y="588518"/>
                    <a:pt x="4042410" y="710311"/>
                    <a:pt x="3892169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479" name="TextBox 8"/>
          <p:cNvSpPr/>
          <p:nvPr/>
        </p:nvSpPr>
        <p:spPr>
          <a:xfrm>
            <a:off x="1162440" y="1594800"/>
            <a:ext cx="369648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PRESENTER TRANSITION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0" name="TextBox 9"/>
          <p:cNvSpPr/>
          <p:nvPr/>
        </p:nvSpPr>
        <p:spPr>
          <a:xfrm>
            <a:off x="534960" y="2222640"/>
            <a:ext cx="17217000" cy="837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6863"/>
              </a:lnSpc>
            </a:pP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    </a:t>
            </a:r>
            <a:r>
              <a:rPr lang="en-US" sz="55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Frontend &amp; User Interface — Part 2</a:t>
            </a: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481" name="Group 10"/>
          <p:cNvGrpSpPr/>
          <p:nvPr/>
        </p:nvGrpSpPr>
        <p:grpSpPr>
          <a:xfrm>
            <a:off x="788040" y="3552840"/>
            <a:ext cx="8213040" cy="4365000"/>
            <a:chOff x="788040" y="3552840"/>
            <a:chExt cx="8213040" cy="4365000"/>
          </a:xfrm>
        </p:grpSpPr>
        <p:sp>
          <p:nvSpPr>
            <p:cNvPr id="1482" name="Freeform 11"/>
            <p:cNvSpPr/>
            <p:nvPr/>
          </p:nvSpPr>
          <p:spPr>
            <a:xfrm>
              <a:off x="788040" y="3552840"/>
              <a:ext cx="8213040" cy="4365000"/>
            </a:xfrm>
            <a:custGeom>
              <a:avLst/>
              <a:gdLst>
                <a:gd name="textAreaLeft" fmla="*/ 0 w 8213040"/>
                <a:gd name="textAreaRight" fmla="*/ 8214120 w 8213040"/>
                <a:gd name="textAreaTop" fmla="*/ 0 h 4365000"/>
                <a:gd name="textAreaBottom" fmla="*/ 4366080 h 4365000"/>
              </a:gdLst>
              <a:ahLst/>
              <a:cxnLst/>
              <a:rect l="textAreaLeft" t="textAreaTop" r="textAreaRight" b="textAreaBottom"/>
              <a:pathLst>
                <a:path w="10952353" h="5821426">
                  <a:moveTo>
                    <a:pt x="0" y="544449"/>
                  </a:moveTo>
                  <a:cubicBezTo>
                    <a:pt x="0" y="243713"/>
                    <a:pt x="243713" y="0"/>
                    <a:pt x="544449" y="0"/>
                  </a:cubicBezTo>
                  <a:lnTo>
                    <a:pt x="10407904" y="0"/>
                  </a:lnTo>
                  <a:cubicBezTo>
                    <a:pt x="10708513" y="0"/>
                    <a:pt x="10952353" y="243713"/>
                    <a:pt x="10952353" y="544449"/>
                  </a:cubicBezTo>
                  <a:lnTo>
                    <a:pt x="10952353" y="5276977"/>
                  </a:lnTo>
                  <a:cubicBezTo>
                    <a:pt x="10952353" y="5577586"/>
                    <a:pt x="10708640" y="5821426"/>
                    <a:pt x="10407904" y="5821426"/>
                  </a:cubicBezTo>
                  <a:lnTo>
                    <a:pt x="544449" y="5821426"/>
                  </a:lnTo>
                  <a:cubicBezTo>
                    <a:pt x="243713" y="5821426"/>
                    <a:pt x="0" y="5577586"/>
                    <a:pt x="0" y="5276977"/>
                  </a:cubicBez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483" name="TextBox 12"/>
          <p:cNvSpPr/>
          <p:nvPr/>
        </p:nvSpPr>
        <p:spPr>
          <a:xfrm>
            <a:off x="1071720" y="3684240"/>
            <a:ext cx="7646040" cy="215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4309"/>
              </a:lnSpc>
            </a:pPr>
            <a:r>
              <a:rPr lang="en-US" sz="27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 Next           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4309"/>
              </a:lnSpc>
            </a:pPr>
            <a:r>
              <a:rPr lang="en-US" sz="27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Omnia will present the remaining frontend — ArchChat interface, Community Hub, and the overall tech stack.         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4" name="Freeform 13" descr="preencoded.png"/>
          <p:cNvSpPr/>
          <p:nvPr/>
        </p:nvSpPr>
        <p:spPr>
          <a:xfrm>
            <a:off x="9605520" y="3885840"/>
            <a:ext cx="424080" cy="424080"/>
          </a:xfrm>
          <a:custGeom>
            <a:avLst/>
            <a:gdLst>
              <a:gd name="textAreaLeft" fmla="*/ 0 w 424080"/>
              <a:gd name="textAreaRight" fmla="*/ 425160 w 424080"/>
              <a:gd name="textAreaTop" fmla="*/ 0 h 424080"/>
              <a:gd name="textAreaBottom" fmla="*/ 425160 h 424080"/>
            </a:gdLst>
            <a:ahLst/>
            <a:cxnLst/>
            <a:rect l="textAreaLeft" t="textAreaTop" r="textAreaRight" b="textAreaBottom"/>
            <a:pathLst>
              <a:path w="425206" h="425206">
                <a:moveTo>
                  <a:pt x="0" y="0"/>
                </a:moveTo>
                <a:lnTo>
                  <a:pt x="425206" y="0"/>
                </a:lnTo>
                <a:lnTo>
                  <a:pt x="425206" y="425205"/>
                </a:lnTo>
                <a:lnTo>
                  <a:pt x="0" y="42520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85" name="TextBox 14"/>
          <p:cNvSpPr/>
          <p:nvPr/>
        </p:nvSpPr>
        <p:spPr>
          <a:xfrm>
            <a:off x="10420920" y="3767040"/>
            <a:ext cx="688356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ArchChat UI — engineering knowledge interface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6" name="Freeform 15" descr="preencoded.png"/>
          <p:cNvSpPr/>
          <p:nvPr/>
        </p:nvSpPr>
        <p:spPr>
          <a:xfrm>
            <a:off x="9605520" y="5317560"/>
            <a:ext cx="424080" cy="424080"/>
          </a:xfrm>
          <a:custGeom>
            <a:avLst/>
            <a:gdLst>
              <a:gd name="textAreaLeft" fmla="*/ 0 w 424080"/>
              <a:gd name="textAreaRight" fmla="*/ 425160 w 424080"/>
              <a:gd name="textAreaTop" fmla="*/ 0 h 424080"/>
              <a:gd name="textAreaBottom" fmla="*/ 425160 h 424080"/>
            </a:gdLst>
            <a:ahLst/>
            <a:cxnLst/>
            <a:rect l="textAreaLeft" t="textAreaTop" r="textAreaRight" b="textAreaBottom"/>
            <a:pathLst>
              <a:path w="425206" h="425206">
                <a:moveTo>
                  <a:pt x="0" y="0"/>
                </a:moveTo>
                <a:lnTo>
                  <a:pt x="425206" y="0"/>
                </a:lnTo>
                <a:lnTo>
                  <a:pt x="425206" y="425205"/>
                </a:lnTo>
                <a:lnTo>
                  <a:pt x="0" y="42520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87" name="TextBox 16"/>
          <p:cNvSpPr/>
          <p:nvPr/>
        </p:nvSpPr>
        <p:spPr>
          <a:xfrm>
            <a:off x="10420920" y="5198760"/>
            <a:ext cx="688356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Community Hub — Q&amp;A and collaboration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8" name="Freeform 17" descr="preencoded.png"/>
          <p:cNvSpPr/>
          <p:nvPr/>
        </p:nvSpPr>
        <p:spPr>
          <a:xfrm>
            <a:off x="9605520" y="6749280"/>
            <a:ext cx="424080" cy="424080"/>
          </a:xfrm>
          <a:custGeom>
            <a:avLst/>
            <a:gdLst>
              <a:gd name="textAreaLeft" fmla="*/ 0 w 424080"/>
              <a:gd name="textAreaRight" fmla="*/ 425160 w 424080"/>
              <a:gd name="textAreaTop" fmla="*/ 0 h 424080"/>
              <a:gd name="textAreaBottom" fmla="*/ 425160 h 424080"/>
            </a:gdLst>
            <a:ahLst/>
            <a:cxnLst/>
            <a:rect l="textAreaLeft" t="textAreaTop" r="textAreaRight" b="textAreaBottom"/>
            <a:pathLst>
              <a:path w="425206" h="425206">
                <a:moveTo>
                  <a:pt x="0" y="0"/>
                </a:moveTo>
                <a:lnTo>
                  <a:pt x="425206" y="0"/>
                </a:lnTo>
                <a:lnTo>
                  <a:pt x="425206" y="425205"/>
                </a:lnTo>
                <a:lnTo>
                  <a:pt x="0" y="425205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89" name="TextBox 18"/>
          <p:cNvSpPr/>
          <p:nvPr/>
        </p:nvSpPr>
        <p:spPr>
          <a:xfrm>
            <a:off x="10420920" y="6630480"/>
            <a:ext cx="688356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Technology stack and deployment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0" name="TextBox 19"/>
          <p:cNvSpPr/>
          <p:nvPr/>
        </p:nvSpPr>
        <p:spPr>
          <a:xfrm>
            <a:off x="534960" y="8133120"/>
            <a:ext cx="1721700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</a:t>
            </a:r>
            <a:r>
              <a:rPr lang="en-US" sz="2200" b="0" i="1" u="none" strike="noStrike">
                <a:solidFill>
                  <a:srgbClr val="000000"/>
                </a:solidFill>
                <a:effectLst/>
                <a:uFillTx/>
                <a:latin typeface="Arimo Italics"/>
                <a:ea typeface="Arimo Italics"/>
              </a:rPr>
              <a:t>From design workspace to community knowledge →</a:t>
            </a: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1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37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2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493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494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495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496" name="Group 6"/>
          <p:cNvGrpSpPr/>
          <p:nvPr/>
        </p:nvGrpSpPr>
        <p:grpSpPr>
          <a:xfrm>
            <a:off x="992160" y="785520"/>
            <a:ext cx="2962080" cy="509400"/>
            <a:chOff x="992160" y="785520"/>
            <a:chExt cx="2962080" cy="509400"/>
          </a:xfrm>
        </p:grpSpPr>
        <p:sp>
          <p:nvSpPr>
            <p:cNvPr id="1497" name="Freeform 7"/>
            <p:cNvSpPr/>
            <p:nvPr/>
          </p:nvSpPr>
          <p:spPr>
            <a:xfrm>
              <a:off x="992160" y="785520"/>
              <a:ext cx="2962080" cy="509400"/>
            </a:xfrm>
            <a:custGeom>
              <a:avLst/>
              <a:gdLst>
                <a:gd name="textAreaLeft" fmla="*/ 0 w 2962080"/>
                <a:gd name="textAreaRight" fmla="*/ 2963160 w 2962080"/>
                <a:gd name="textAreaTop" fmla="*/ 0 h 509400"/>
                <a:gd name="textAreaBottom" fmla="*/ 510480 h 509400"/>
              </a:gdLst>
              <a:ahLst/>
              <a:cxnLst/>
              <a:rect l="textAreaLeft" t="textAreaTop" r="textAreaRight" b="textAreaBottom"/>
              <a:pathLst>
                <a:path w="3950716" h="680593">
                  <a:moveTo>
                    <a:pt x="0" y="263652"/>
                  </a:moveTo>
                  <a:cubicBezTo>
                    <a:pt x="0" y="118110"/>
                    <a:pt x="118110" y="0"/>
                    <a:pt x="263652" y="0"/>
                  </a:cubicBezTo>
                  <a:lnTo>
                    <a:pt x="3687064" y="0"/>
                  </a:lnTo>
                  <a:cubicBezTo>
                    <a:pt x="3832733" y="0"/>
                    <a:pt x="3950716" y="118110"/>
                    <a:pt x="3950716" y="263652"/>
                  </a:cubicBezTo>
                  <a:lnTo>
                    <a:pt x="3950716" y="416941"/>
                  </a:lnTo>
                  <a:cubicBezTo>
                    <a:pt x="3950716" y="562610"/>
                    <a:pt x="3832606" y="680593"/>
                    <a:pt x="3687064" y="680593"/>
                  </a:cubicBezTo>
                  <a:lnTo>
                    <a:pt x="263652" y="680593"/>
                  </a:lnTo>
                  <a:cubicBezTo>
                    <a:pt x="118110" y="680593"/>
                    <a:pt x="0" y="562610"/>
                    <a:pt x="0" y="416941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498" name="TextBox 8"/>
          <p:cNvSpPr/>
          <p:nvPr/>
        </p:nvSpPr>
        <p:spPr>
          <a:xfrm>
            <a:off x="1157040" y="791640"/>
            <a:ext cx="3546720" cy="420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7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FRONTEND — ARCHCHAT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9" name="TextBox 9"/>
          <p:cNvSpPr/>
          <p:nvPr/>
        </p:nvSpPr>
        <p:spPr>
          <a:xfrm>
            <a:off x="992160" y="1374120"/>
            <a:ext cx="16302600" cy="171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 anchorCtr="1">
            <a:spAutoFit/>
          </a:bodyPr>
          <a:p>
            <a:pPr algn="ctr" defTabSz="914400">
              <a:lnSpc>
                <a:spcPts val="6738"/>
              </a:lnSpc>
            </a:pPr>
            <a:r>
              <a:rPr lang="en-US" sz="54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    </a:t>
            </a:r>
            <a:r>
              <a:rPr lang="en-US" sz="54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ArchChat — Engineering Knowledge Interface</a:t>
            </a:r>
            <a:r>
              <a:rPr lang="en-US" sz="54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</a:t>
            </a:r>
            <a:endParaRPr lang="en-US" sz="5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0" name="TextBox 10"/>
          <p:cNvSpPr/>
          <p:nvPr/>
        </p:nvSpPr>
        <p:spPr>
          <a:xfrm>
            <a:off x="992160" y="3672000"/>
            <a:ext cx="5778720" cy="478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506880" lvl="1" indent="-253440" defTabSz="914400">
              <a:lnSpc>
                <a:spcPts val="3302"/>
              </a:lnSpc>
              <a:buClr>
                <a:srgbClr val="405449"/>
              </a:buClr>
              <a:buFont typeface="Arial"/>
              <a:buChar char="•"/>
            </a:pPr>
            <a:r>
              <a:rPr lang="en-US" sz="21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Conversational engineering assistant — ask questions in Arabic or English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06880" lvl="1" indent="-253440" defTabSz="914400">
              <a:lnSpc>
                <a:spcPts val="3302"/>
              </a:lnSpc>
              <a:buClr>
                <a:srgbClr val="405449"/>
              </a:buClr>
              <a:buFont typeface="Arial"/>
              <a:buChar char="•"/>
            </a:pPr>
            <a:r>
              <a:rPr lang="en-US" sz="21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Upload project documents for project-specific knowledge retrieval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06880" lvl="1" indent="-253440" defTabSz="914400">
              <a:lnSpc>
                <a:spcPts val="3302"/>
              </a:lnSpc>
              <a:buClr>
                <a:srgbClr val="405449"/>
              </a:buClr>
              <a:buFont typeface="Arial"/>
              <a:buChar char="•"/>
            </a:pPr>
            <a:r>
              <a:rPr lang="en-US" sz="21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Every answer includes clickable source citations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06880" lvl="1" indent="-253440" defTabSz="914400">
              <a:lnSpc>
                <a:spcPts val="3302"/>
              </a:lnSpc>
              <a:buClr>
                <a:srgbClr val="405449"/>
              </a:buClr>
              <a:buFont typeface="Arial"/>
              <a:buChar char="•"/>
            </a:pPr>
            <a:r>
              <a:rPr lang="en-US" sz="21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Thread-based conversation history — revisit past questions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06880" lvl="1" indent="-253440" defTabSz="914400">
              <a:lnSpc>
                <a:spcPts val="3302"/>
              </a:lnSpc>
              <a:buClr>
                <a:srgbClr val="405449"/>
              </a:buClr>
              <a:buFont typeface="Arial"/>
              <a:buChar char="•"/>
            </a:pPr>
            <a:r>
              <a:rPr lang="en-US" sz="21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Powered by Qdrant vector search + local Ollama LLM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01" name="Group 11"/>
          <p:cNvGrpSpPr/>
          <p:nvPr/>
        </p:nvGrpSpPr>
        <p:grpSpPr>
          <a:xfrm>
            <a:off x="7609680" y="3817440"/>
            <a:ext cx="9536040" cy="4711320"/>
            <a:chOff x="7609680" y="3817440"/>
            <a:chExt cx="9536040" cy="4711320"/>
          </a:xfrm>
        </p:grpSpPr>
        <p:sp>
          <p:nvSpPr>
            <p:cNvPr id="1502" name="Freeform 12" descr="preencoded.png"/>
            <p:cNvSpPr/>
            <p:nvPr/>
          </p:nvSpPr>
          <p:spPr>
            <a:xfrm>
              <a:off x="7609680" y="3817440"/>
              <a:ext cx="9536040" cy="4711320"/>
            </a:xfrm>
            <a:custGeom>
              <a:avLst/>
              <a:gdLst>
                <a:gd name="textAreaLeft" fmla="*/ 0 w 9536040"/>
                <a:gd name="textAreaRight" fmla="*/ 9537120 w 9536040"/>
                <a:gd name="textAreaTop" fmla="*/ 0 h 4711320"/>
                <a:gd name="textAreaBottom" fmla="*/ 4712400 h 4711320"/>
              </a:gdLst>
              <a:ahLst/>
              <a:cxnLst/>
              <a:rect l="textAreaLeft" t="textAreaTop" r="textAreaRight" b="textAreaBottom"/>
              <a:pathLst>
                <a:path w="12716256" h="6283071">
                  <a:moveTo>
                    <a:pt x="0" y="0"/>
                  </a:moveTo>
                  <a:lnTo>
                    <a:pt x="12716256" y="0"/>
                  </a:lnTo>
                  <a:lnTo>
                    <a:pt x="12716256" y="6283071"/>
                  </a:lnTo>
                  <a:lnTo>
                    <a:pt x="0" y="6283071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03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38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4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505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506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507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508" name="Group 6"/>
          <p:cNvGrpSpPr/>
          <p:nvPr/>
        </p:nvGrpSpPr>
        <p:grpSpPr>
          <a:xfrm>
            <a:off x="992160" y="1190160"/>
            <a:ext cx="3274920" cy="531720"/>
            <a:chOff x="992160" y="1190160"/>
            <a:chExt cx="3274920" cy="531720"/>
          </a:xfrm>
        </p:grpSpPr>
        <p:sp>
          <p:nvSpPr>
            <p:cNvPr id="1509" name="Freeform 7"/>
            <p:cNvSpPr/>
            <p:nvPr/>
          </p:nvSpPr>
          <p:spPr>
            <a:xfrm>
              <a:off x="992160" y="1190160"/>
              <a:ext cx="3274920" cy="531720"/>
            </a:xfrm>
            <a:custGeom>
              <a:avLst/>
              <a:gdLst>
                <a:gd name="textAreaLeft" fmla="*/ 0 w 3274920"/>
                <a:gd name="textAreaRight" fmla="*/ 3276000 w 327492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4368165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4096004" y="0"/>
                  </a:lnTo>
                  <a:cubicBezTo>
                    <a:pt x="4246372" y="0"/>
                    <a:pt x="4368165" y="121920"/>
                    <a:pt x="4368165" y="272161"/>
                  </a:cubicBezTo>
                  <a:lnTo>
                    <a:pt x="4368165" y="438150"/>
                  </a:lnTo>
                  <a:cubicBezTo>
                    <a:pt x="4368165" y="588518"/>
                    <a:pt x="4246245" y="710311"/>
                    <a:pt x="4096004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10" name="TextBox 8"/>
          <p:cNvSpPr/>
          <p:nvPr/>
        </p:nvSpPr>
        <p:spPr>
          <a:xfrm>
            <a:off x="1162440" y="1189440"/>
            <a:ext cx="384912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FRONTEND — COMMUNITY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1" name="TextBox 9"/>
          <p:cNvSpPr/>
          <p:nvPr/>
        </p:nvSpPr>
        <p:spPr>
          <a:xfrm>
            <a:off x="1336320" y="1817640"/>
            <a:ext cx="15614640" cy="90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863"/>
              </a:lnSpc>
            </a:pP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</a:t>
            </a:r>
            <a:r>
              <a:rPr lang="en-US" sz="55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Community Hub — Engineering Q&amp;A</a:t>
            </a: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2" name="TextBox 10"/>
          <p:cNvSpPr/>
          <p:nvPr/>
        </p:nvSpPr>
        <p:spPr>
          <a:xfrm>
            <a:off x="992160" y="3297960"/>
            <a:ext cx="6105240" cy="412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Publish architectural questions — visible to all registered users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Submit answers and replies from the community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Upvote / downvote system — best answers rise to top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Tag-based filtering for topic discovery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405449"/>
              </a:buClr>
              <a:buFont typeface="Arial"/>
              <a:buChar char="•"/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Admin moderation for content quality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13" name="Group 11"/>
          <p:cNvGrpSpPr/>
          <p:nvPr/>
        </p:nvGrpSpPr>
        <p:grpSpPr>
          <a:xfrm>
            <a:off x="7803360" y="4084560"/>
            <a:ext cx="9497160" cy="4692240"/>
            <a:chOff x="7803360" y="4084560"/>
            <a:chExt cx="9497160" cy="4692240"/>
          </a:xfrm>
        </p:grpSpPr>
        <p:sp>
          <p:nvSpPr>
            <p:cNvPr id="1514" name="Freeform 12" descr="preencoded.png"/>
            <p:cNvSpPr/>
            <p:nvPr/>
          </p:nvSpPr>
          <p:spPr>
            <a:xfrm>
              <a:off x="7803360" y="4084560"/>
              <a:ext cx="9497160" cy="4692240"/>
            </a:xfrm>
            <a:custGeom>
              <a:avLst/>
              <a:gdLst>
                <a:gd name="textAreaLeft" fmla="*/ 0 w 9497160"/>
                <a:gd name="textAreaRight" fmla="*/ 9498240 w 9497160"/>
                <a:gd name="textAreaTop" fmla="*/ 0 h 4692240"/>
                <a:gd name="textAreaBottom" fmla="*/ 4693320 h 4692240"/>
              </a:gdLst>
              <a:ahLst/>
              <a:cxnLst/>
              <a:rect l="textAreaLeft" t="textAreaTop" r="textAreaRight" b="textAreaBottom"/>
              <a:pathLst>
                <a:path w="12664440" h="6257544">
                  <a:moveTo>
                    <a:pt x="0" y="0"/>
                  </a:moveTo>
                  <a:lnTo>
                    <a:pt x="12664440" y="0"/>
                  </a:lnTo>
                  <a:lnTo>
                    <a:pt x="12664440" y="6257544"/>
                  </a:lnTo>
                  <a:lnTo>
                    <a:pt x="0" y="6257544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15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39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6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517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518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519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520" name="Group 6"/>
          <p:cNvGrpSpPr/>
          <p:nvPr/>
        </p:nvGrpSpPr>
        <p:grpSpPr>
          <a:xfrm>
            <a:off x="992160" y="815040"/>
            <a:ext cx="2615400" cy="374400"/>
            <a:chOff x="992160" y="815040"/>
            <a:chExt cx="2615400" cy="374400"/>
          </a:xfrm>
        </p:grpSpPr>
        <p:sp>
          <p:nvSpPr>
            <p:cNvPr id="1521" name="Freeform 7"/>
            <p:cNvSpPr/>
            <p:nvPr/>
          </p:nvSpPr>
          <p:spPr>
            <a:xfrm>
              <a:off x="992160" y="815040"/>
              <a:ext cx="2615400" cy="374400"/>
            </a:xfrm>
            <a:custGeom>
              <a:avLst/>
              <a:gdLst>
                <a:gd name="textAreaLeft" fmla="*/ 0 w 2615400"/>
                <a:gd name="textAreaRight" fmla="*/ 2616480 w 2615400"/>
                <a:gd name="textAreaTop" fmla="*/ 0 h 374400"/>
                <a:gd name="textAreaBottom" fmla="*/ 375480 h 374400"/>
              </a:gdLst>
              <a:ahLst/>
              <a:cxnLst/>
              <a:rect l="textAreaLeft" t="textAreaTop" r="textAreaRight" b="textAreaBottom"/>
              <a:pathLst>
                <a:path w="3488690" h="500507">
                  <a:moveTo>
                    <a:pt x="0" y="208407"/>
                  </a:moveTo>
                  <a:cubicBezTo>
                    <a:pt x="0" y="93345"/>
                    <a:pt x="93345" y="0"/>
                    <a:pt x="208407" y="0"/>
                  </a:cubicBezTo>
                  <a:lnTo>
                    <a:pt x="3280283" y="0"/>
                  </a:lnTo>
                  <a:cubicBezTo>
                    <a:pt x="3395345" y="0"/>
                    <a:pt x="3488690" y="93345"/>
                    <a:pt x="3488690" y="208407"/>
                  </a:cubicBezTo>
                  <a:lnTo>
                    <a:pt x="3488690" y="292100"/>
                  </a:lnTo>
                  <a:cubicBezTo>
                    <a:pt x="3488690" y="407162"/>
                    <a:pt x="3395345" y="500507"/>
                    <a:pt x="3280283" y="500507"/>
                  </a:cubicBezTo>
                  <a:lnTo>
                    <a:pt x="208407" y="500507"/>
                  </a:lnTo>
                  <a:cubicBezTo>
                    <a:pt x="93345" y="500507"/>
                    <a:pt x="0" y="407162"/>
                    <a:pt x="0" y="29210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22" name="TextBox 8"/>
          <p:cNvSpPr/>
          <p:nvPr/>
        </p:nvSpPr>
        <p:spPr>
          <a:xfrm>
            <a:off x="1122480" y="832320"/>
            <a:ext cx="326952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840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FRONTEND — USER PROFILE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3" name="TextBox 9"/>
          <p:cNvSpPr/>
          <p:nvPr/>
        </p:nvSpPr>
        <p:spPr>
          <a:xfrm>
            <a:off x="3745440" y="1237680"/>
            <a:ext cx="10795680" cy="63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5241"/>
              </a:lnSpc>
            </a:pPr>
            <a:r>
              <a:rPr lang="en-US" sz="42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    </a:t>
            </a:r>
            <a:r>
              <a:rPr lang="en-US" sz="42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User Profile and Settings</a:t>
            </a:r>
            <a:r>
              <a:rPr lang="en-US" sz="42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</a:t>
            </a:r>
            <a:endParaRPr lang="en-US" sz="4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4" name="Freeform 10" descr="preencoded.png"/>
          <p:cNvSpPr/>
          <p:nvPr/>
        </p:nvSpPr>
        <p:spPr>
          <a:xfrm>
            <a:off x="1073520" y="2377800"/>
            <a:ext cx="324360" cy="324360"/>
          </a:xfrm>
          <a:custGeom>
            <a:avLst/>
            <a:gdLst>
              <a:gd name="textAreaLeft" fmla="*/ 0 w 324360"/>
              <a:gd name="textAreaRight" fmla="*/ 325440 w 324360"/>
              <a:gd name="textAreaTop" fmla="*/ 0 h 324360"/>
              <a:gd name="textAreaBottom" fmla="*/ 325440 h 324360"/>
            </a:gdLst>
            <a:ahLst/>
            <a:cxnLst/>
            <a:rect l="textAreaLeft" t="textAreaTop" r="textAreaRight" b="textAreaBottom"/>
            <a:pathLst>
              <a:path w="325488" h="325488">
                <a:moveTo>
                  <a:pt x="0" y="0"/>
                </a:moveTo>
                <a:lnTo>
                  <a:pt x="325489" y="0"/>
                </a:lnTo>
                <a:lnTo>
                  <a:pt x="325489" y="325488"/>
                </a:lnTo>
                <a:lnTo>
                  <a:pt x="0" y="32548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25" name="TextBox 11"/>
          <p:cNvSpPr/>
          <p:nvPr/>
        </p:nvSpPr>
        <p:spPr>
          <a:xfrm>
            <a:off x="1697400" y="2361600"/>
            <a:ext cx="2712240" cy="34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9"/>
              </a:lnSpc>
            </a:pPr>
            <a:r>
              <a:rPr lang="en-US" sz="21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Profile Details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6" name="TextBox 12"/>
          <p:cNvSpPr/>
          <p:nvPr/>
        </p:nvSpPr>
        <p:spPr>
          <a:xfrm>
            <a:off x="1697400" y="2819160"/>
            <a:ext cx="5665680" cy="66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Update display name, professional headline, organization, and website.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7" name="Freeform 13" descr="preencoded.png"/>
          <p:cNvSpPr/>
          <p:nvPr/>
        </p:nvSpPr>
        <p:spPr>
          <a:xfrm>
            <a:off x="1073520" y="3828600"/>
            <a:ext cx="324360" cy="324360"/>
          </a:xfrm>
          <a:custGeom>
            <a:avLst/>
            <a:gdLst>
              <a:gd name="textAreaLeft" fmla="*/ 0 w 324360"/>
              <a:gd name="textAreaRight" fmla="*/ 325440 w 324360"/>
              <a:gd name="textAreaTop" fmla="*/ 0 h 324360"/>
              <a:gd name="textAreaBottom" fmla="*/ 325440 h 324360"/>
            </a:gdLst>
            <a:ahLst/>
            <a:cxnLst/>
            <a:rect l="textAreaLeft" t="textAreaTop" r="textAreaRight" b="textAreaBottom"/>
            <a:pathLst>
              <a:path w="325488" h="325488">
                <a:moveTo>
                  <a:pt x="0" y="0"/>
                </a:moveTo>
                <a:lnTo>
                  <a:pt x="325489" y="0"/>
                </a:lnTo>
                <a:lnTo>
                  <a:pt x="325489" y="325488"/>
                </a:lnTo>
                <a:lnTo>
                  <a:pt x="0" y="32548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28" name="TextBox 14"/>
          <p:cNvSpPr/>
          <p:nvPr/>
        </p:nvSpPr>
        <p:spPr>
          <a:xfrm>
            <a:off x="1697400" y="3812400"/>
            <a:ext cx="3623040" cy="34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9"/>
              </a:lnSpc>
            </a:pPr>
            <a:r>
              <a:rPr lang="en-US" sz="21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AI Provider Configuration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9" name="TextBox 15"/>
          <p:cNvSpPr/>
          <p:nvPr/>
        </p:nvSpPr>
        <p:spPr>
          <a:xfrm>
            <a:off x="1697400" y="4269960"/>
            <a:ext cx="5665680" cy="66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Configure preferred AI provider and API keys with encrypted storage.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0" name="Freeform 16" descr="preencoded.png"/>
          <p:cNvSpPr/>
          <p:nvPr/>
        </p:nvSpPr>
        <p:spPr>
          <a:xfrm>
            <a:off x="1073520" y="5279040"/>
            <a:ext cx="324360" cy="324360"/>
          </a:xfrm>
          <a:custGeom>
            <a:avLst/>
            <a:gdLst>
              <a:gd name="textAreaLeft" fmla="*/ 0 w 324360"/>
              <a:gd name="textAreaRight" fmla="*/ 325440 w 324360"/>
              <a:gd name="textAreaTop" fmla="*/ 0 h 324360"/>
              <a:gd name="textAreaBottom" fmla="*/ 325440 h 324360"/>
            </a:gdLst>
            <a:ahLst/>
            <a:cxnLst/>
            <a:rect l="textAreaLeft" t="textAreaTop" r="textAreaRight" b="textAreaBottom"/>
            <a:pathLst>
              <a:path w="325488" h="325488">
                <a:moveTo>
                  <a:pt x="0" y="0"/>
                </a:moveTo>
                <a:lnTo>
                  <a:pt x="325489" y="0"/>
                </a:lnTo>
                <a:lnTo>
                  <a:pt x="325489" y="325488"/>
                </a:lnTo>
                <a:lnTo>
                  <a:pt x="0" y="32548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31" name="TextBox 17"/>
          <p:cNvSpPr/>
          <p:nvPr/>
        </p:nvSpPr>
        <p:spPr>
          <a:xfrm>
            <a:off x="1697400" y="5262840"/>
            <a:ext cx="2779200" cy="34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9"/>
              </a:lnSpc>
            </a:pPr>
            <a:r>
              <a:rPr lang="en-US" sz="21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Avatar Management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2" name="TextBox 18"/>
          <p:cNvSpPr/>
          <p:nvPr/>
        </p:nvSpPr>
        <p:spPr>
          <a:xfrm>
            <a:off x="1697400" y="5720400"/>
            <a:ext cx="566568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Profile image upload and avatar customization.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3" name="Freeform 19" descr="preencoded.png"/>
          <p:cNvSpPr/>
          <p:nvPr/>
        </p:nvSpPr>
        <p:spPr>
          <a:xfrm>
            <a:off x="1073520" y="6423120"/>
            <a:ext cx="324360" cy="324360"/>
          </a:xfrm>
          <a:custGeom>
            <a:avLst/>
            <a:gdLst>
              <a:gd name="textAreaLeft" fmla="*/ 0 w 324360"/>
              <a:gd name="textAreaRight" fmla="*/ 325440 w 324360"/>
              <a:gd name="textAreaTop" fmla="*/ 0 h 324360"/>
              <a:gd name="textAreaBottom" fmla="*/ 325440 h 324360"/>
            </a:gdLst>
            <a:ahLst/>
            <a:cxnLst/>
            <a:rect l="textAreaLeft" t="textAreaTop" r="textAreaRight" b="textAreaBottom"/>
            <a:pathLst>
              <a:path w="325488" h="325488">
                <a:moveTo>
                  <a:pt x="0" y="0"/>
                </a:moveTo>
                <a:lnTo>
                  <a:pt x="325489" y="0"/>
                </a:lnTo>
                <a:lnTo>
                  <a:pt x="325489" y="325489"/>
                </a:lnTo>
                <a:lnTo>
                  <a:pt x="0" y="32548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34" name="TextBox 20"/>
          <p:cNvSpPr/>
          <p:nvPr/>
        </p:nvSpPr>
        <p:spPr>
          <a:xfrm>
            <a:off x="1697400" y="6406920"/>
            <a:ext cx="2712240" cy="34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9"/>
              </a:lnSpc>
            </a:pPr>
            <a:r>
              <a:rPr lang="en-US" sz="21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Timezone Settings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5" name="TextBox 21"/>
          <p:cNvSpPr/>
          <p:nvPr/>
        </p:nvSpPr>
        <p:spPr>
          <a:xfrm>
            <a:off x="1697400" y="6864480"/>
            <a:ext cx="566568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Adjust timezone for accurate timestamp display.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6" name="Freeform 22" descr="preencoded.png"/>
          <p:cNvSpPr/>
          <p:nvPr/>
        </p:nvSpPr>
        <p:spPr>
          <a:xfrm>
            <a:off x="1073520" y="7567200"/>
            <a:ext cx="324360" cy="324360"/>
          </a:xfrm>
          <a:custGeom>
            <a:avLst/>
            <a:gdLst>
              <a:gd name="textAreaLeft" fmla="*/ 0 w 324360"/>
              <a:gd name="textAreaRight" fmla="*/ 325440 w 324360"/>
              <a:gd name="textAreaTop" fmla="*/ 0 h 324360"/>
              <a:gd name="textAreaBottom" fmla="*/ 325440 h 324360"/>
            </a:gdLst>
            <a:ahLst/>
            <a:cxnLst/>
            <a:rect l="textAreaLeft" t="textAreaTop" r="textAreaRight" b="textAreaBottom"/>
            <a:pathLst>
              <a:path w="325488" h="325488">
                <a:moveTo>
                  <a:pt x="0" y="0"/>
                </a:moveTo>
                <a:lnTo>
                  <a:pt x="325489" y="0"/>
                </a:lnTo>
                <a:lnTo>
                  <a:pt x="325489" y="325488"/>
                </a:lnTo>
                <a:lnTo>
                  <a:pt x="0" y="32548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37" name="TextBox 23"/>
          <p:cNvSpPr/>
          <p:nvPr/>
        </p:nvSpPr>
        <p:spPr>
          <a:xfrm>
            <a:off x="1697400" y="7551000"/>
            <a:ext cx="2712240" cy="34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619"/>
              </a:lnSpc>
            </a:pPr>
            <a:r>
              <a:rPr lang="en-US" sz="21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Account Security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8" name="TextBox 24"/>
          <p:cNvSpPr/>
          <p:nvPr/>
        </p:nvSpPr>
        <p:spPr>
          <a:xfrm>
            <a:off x="1697400" y="8008560"/>
            <a:ext cx="5665680" cy="66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07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Manage password and authentication settings for secure access.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39" name="Group 25"/>
          <p:cNvGrpSpPr/>
          <p:nvPr/>
        </p:nvGrpSpPr>
        <p:grpSpPr>
          <a:xfrm>
            <a:off x="7903080" y="4195800"/>
            <a:ext cx="9400680" cy="4636800"/>
            <a:chOff x="7903080" y="4195800"/>
            <a:chExt cx="9400680" cy="4636800"/>
          </a:xfrm>
        </p:grpSpPr>
        <p:sp>
          <p:nvSpPr>
            <p:cNvPr id="1540" name="Freeform 26" descr="preencoded.png"/>
            <p:cNvSpPr/>
            <p:nvPr/>
          </p:nvSpPr>
          <p:spPr>
            <a:xfrm>
              <a:off x="7903080" y="4195800"/>
              <a:ext cx="9400680" cy="4636800"/>
            </a:xfrm>
            <a:custGeom>
              <a:avLst/>
              <a:gdLst>
                <a:gd name="textAreaLeft" fmla="*/ 0 w 9400680"/>
                <a:gd name="textAreaRight" fmla="*/ 9401760 w 9400680"/>
                <a:gd name="textAreaTop" fmla="*/ 0 h 4636800"/>
                <a:gd name="textAreaBottom" fmla="*/ 4637880 h 4636800"/>
              </a:gdLst>
              <a:ahLst/>
              <a:cxnLst/>
              <a:rect l="textAreaLeft" t="textAreaTop" r="textAreaRight" b="textAreaBottom"/>
              <a:pathLst>
                <a:path w="12535916" h="6183884">
                  <a:moveTo>
                    <a:pt x="0" y="0"/>
                  </a:moveTo>
                  <a:lnTo>
                    <a:pt x="12535916" y="0"/>
                  </a:lnTo>
                  <a:lnTo>
                    <a:pt x="12535916" y="6183884"/>
                  </a:lnTo>
                  <a:lnTo>
                    <a:pt x="0" y="6183884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41" name="TextBox 27"/>
          <p:cNvSpPr/>
          <p:nvPr/>
        </p:nvSpPr>
        <p:spPr>
          <a:xfrm>
            <a:off x="534960" y="9160200"/>
            <a:ext cx="17217000" cy="31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1840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user_provider_api_keys table — encrypted API keys for each user's chosen LLM provider.     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2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40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3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544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545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546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547" name="Group 6"/>
          <p:cNvGrpSpPr/>
          <p:nvPr/>
        </p:nvGrpSpPr>
        <p:grpSpPr>
          <a:xfrm>
            <a:off x="992160" y="842400"/>
            <a:ext cx="1201680" cy="335520"/>
            <a:chOff x="992160" y="842400"/>
            <a:chExt cx="1201680" cy="335520"/>
          </a:xfrm>
        </p:grpSpPr>
        <p:sp>
          <p:nvSpPr>
            <p:cNvPr id="1548" name="Freeform 7"/>
            <p:cNvSpPr/>
            <p:nvPr/>
          </p:nvSpPr>
          <p:spPr>
            <a:xfrm>
              <a:off x="992160" y="842400"/>
              <a:ext cx="1201680" cy="335520"/>
            </a:xfrm>
            <a:custGeom>
              <a:avLst/>
              <a:gdLst>
                <a:gd name="textAreaLeft" fmla="*/ 0 w 1201680"/>
                <a:gd name="textAreaRight" fmla="*/ 1202760 w 1201680"/>
                <a:gd name="textAreaTop" fmla="*/ 0 h 335520"/>
                <a:gd name="textAreaBottom" fmla="*/ 336600 h 335520"/>
              </a:gdLst>
              <a:ahLst/>
              <a:cxnLst/>
              <a:rect l="textAreaLeft" t="textAreaTop" r="textAreaRight" b="textAreaBottom"/>
              <a:pathLst>
                <a:path w="1603756" h="448818">
                  <a:moveTo>
                    <a:pt x="0" y="191389"/>
                  </a:moveTo>
                  <a:cubicBezTo>
                    <a:pt x="0" y="85725"/>
                    <a:pt x="85725" y="0"/>
                    <a:pt x="191389" y="0"/>
                  </a:cubicBezTo>
                  <a:lnTo>
                    <a:pt x="1412367" y="0"/>
                  </a:lnTo>
                  <a:cubicBezTo>
                    <a:pt x="1518031" y="0"/>
                    <a:pt x="1603756" y="85725"/>
                    <a:pt x="1603756" y="191389"/>
                  </a:cubicBezTo>
                  <a:lnTo>
                    <a:pt x="1603756" y="257429"/>
                  </a:lnTo>
                  <a:cubicBezTo>
                    <a:pt x="1603756" y="363093"/>
                    <a:pt x="1518031" y="448818"/>
                    <a:pt x="1412367" y="448818"/>
                  </a:cubicBezTo>
                  <a:lnTo>
                    <a:pt x="191389" y="448818"/>
                  </a:lnTo>
                  <a:cubicBezTo>
                    <a:pt x="85725" y="448818"/>
                    <a:pt x="0" y="363220"/>
                    <a:pt x="0" y="257429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49" name="TextBox 8"/>
          <p:cNvSpPr/>
          <p:nvPr/>
        </p:nvSpPr>
        <p:spPr>
          <a:xfrm>
            <a:off x="1111680" y="864000"/>
            <a:ext cx="1877040" cy="25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641"/>
              </a:lnSpc>
            </a:pPr>
            <a:r>
              <a:rPr lang="en-US" sz="1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TECH STACK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0" name="TextBox 9"/>
          <p:cNvSpPr/>
          <p:nvPr/>
        </p:nvSpPr>
        <p:spPr>
          <a:xfrm>
            <a:off x="5243400" y="1216080"/>
            <a:ext cx="7799760" cy="64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4867"/>
              </a:lnSpc>
            </a:pPr>
            <a:r>
              <a:rPr lang="en-US" sz="39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Complete Technology Stack</a:t>
            </a:r>
            <a:endParaRPr lang="en-US" sz="3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51" name="Group 10"/>
          <p:cNvGrpSpPr/>
          <p:nvPr/>
        </p:nvGrpSpPr>
        <p:grpSpPr>
          <a:xfrm>
            <a:off x="1352160" y="2068200"/>
            <a:ext cx="1850040" cy="1850040"/>
            <a:chOff x="1352160" y="2068200"/>
            <a:chExt cx="1850040" cy="1850040"/>
          </a:xfrm>
        </p:grpSpPr>
        <p:sp>
          <p:nvSpPr>
            <p:cNvPr id="1552" name="Freeform 11" descr="preencoded.png"/>
            <p:cNvSpPr/>
            <p:nvPr/>
          </p:nvSpPr>
          <p:spPr>
            <a:xfrm>
              <a:off x="1352160" y="2068200"/>
              <a:ext cx="1850040" cy="1850040"/>
            </a:xfrm>
            <a:custGeom>
              <a:avLst/>
              <a:gdLst>
                <a:gd name="textAreaLeft" fmla="*/ 0 w 1850040"/>
                <a:gd name="textAreaRight" fmla="*/ 1851120 w 1850040"/>
                <a:gd name="textAreaTop" fmla="*/ 0 h 1850040"/>
                <a:gd name="textAreaBottom" fmla="*/ 1851120 h 1850040"/>
              </a:gdLst>
              <a:ahLst/>
              <a:cxnLst/>
              <a:rect l="textAreaLeft" t="textAreaTop" r="textAreaRight" b="textAreaBottom"/>
              <a:pathLst>
                <a:path w="2468118" h="2468118">
                  <a:moveTo>
                    <a:pt x="0" y="0"/>
                  </a:moveTo>
                  <a:lnTo>
                    <a:pt x="2468118" y="0"/>
                  </a:lnTo>
                  <a:lnTo>
                    <a:pt x="2468118" y="2468118"/>
                  </a:lnTo>
                  <a:lnTo>
                    <a:pt x="0" y="2468118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53" name="TextBox 12"/>
          <p:cNvSpPr/>
          <p:nvPr/>
        </p:nvSpPr>
        <p:spPr>
          <a:xfrm>
            <a:off x="992160" y="4084920"/>
            <a:ext cx="2570040" cy="63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370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React 18 + Tailwind CSS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4" name="TextBox 13"/>
          <p:cNvSpPr/>
          <p:nvPr/>
        </p:nvSpPr>
        <p:spPr>
          <a:xfrm>
            <a:off x="992160" y="4763160"/>
            <a:ext cx="2570040" cy="58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052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Frontend UI — Interactive SPA, responsive layouts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55" name="Group 14"/>
          <p:cNvGrpSpPr/>
          <p:nvPr/>
        </p:nvGrpSpPr>
        <p:grpSpPr>
          <a:xfrm>
            <a:off x="4098600" y="2068200"/>
            <a:ext cx="1850040" cy="1850040"/>
            <a:chOff x="4098600" y="2068200"/>
            <a:chExt cx="1850040" cy="1850040"/>
          </a:xfrm>
        </p:grpSpPr>
        <p:sp>
          <p:nvSpPr>
            <p:cNvPr id="1556" name="Freeform 15" descr="preencoded.png"/>
            <p:cNvSpPr/>
            <p:nvPr/>
          </p:nvSpPr>
          <p:spPr>
            <a:xfrm>
              <a:off x="4098600" y="2068200"/>
              <a:ext cx="1850040" cy="1850040"/>
            </a:xfrm>
            <a:custGeom>
              <a:avLst/>
              <a:gdLst>
                <a:gd name="textAreaLeft" fmla="*/ 0 w 1850040"/>
                <a:gd name="textAreaRight" fmla="*/ 1851120 w 1850040"/>
                <a:gd name="textAreaTop" fmla="*/ 0 h 1850040"/>
                <a:gd name="textAreaBottom" fmla="*/ 1851120 h 1850040"/>
              </a:gdLst>
              <a:ahLst/>
              <a:cxnLst/>
              <a:rect l="textAreaLeft" t="textAreaTop" r="textAreaRight" b="textAreaBottom"/>
              <a:pathLst>
                <a:path w="2468372" h="2468372">
                  <a:moveTo>
                    <a:pt x="0" y="0"/>
                  </a:moveTo>
                  <a:lnTo>
                    <a:pt x="2468372" y="0"/>
                  </a:lnTo>
                  <a:lnTo>
                    <a:pt x="2468372" y="2468372"/>
                  </a:lnTo>
                  <a:lnTo>
                    <a:pt x="0" y="2468372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57" name="TextBox 16"/>
          <p:cNvSpPr/>
          <p:nvPr/>
        </p:nvSpPr>
        <p:spPr>
          <a:xfrm>
            <a:off x="3738600" y="4084920"/>
            <a:ext cx="2570400" cy="63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370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Framer Motion + Lucide React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8" name="TextBox 17"/>
          <p:cNvSpPr/>
          <p:nvPr/>
        </p:nvSpPr>
        <p:spPr>
          <a:xfrm>
            <a:off x="3738600" y="4763160"/>
            <a:ext cx="2570400" cy="58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052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UI Layer — Animations, transitions, icons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59" name="Group 18"/>
          <p:cNvGrpSpPr/>
          <p:nvPr/>
        </p:nvGrpSpPr>
        <p:grpSpPr>
          <a:xfrm>
            <a:off x="6845040" y="2068200"/>
            <a:ext cx="1850040" cy="1850040"/>
            <a:chOff x="6845040" y="2068200"/>
            <a:chExt cx="1850040" cy="1850040"/>
          </a:xfrm>
        </p:grpSpPr>
        <p:sp>
          <p:nvSpPr>
            <p:cNvPr id="1560" name="Freeform 19" descr="preencoded.png"/>
            <p:cNvSpPr/>
            <p:nvPr/>
          </p:nvSpPr>
          <p:spPr>
            <a:xfrm>
              <a:off x="6845040" y="2068200"/>
              <a:ext cx="1850040" cy="1850040"/>
            </a:xfrm>
            <a:custGeom>
              <a:avLst/>
              <a:gdLst>
                <a:gd name="textAreaLeft" fmla="*/ 0 w 1850040"/>
                <a:gd name="textAreaRight" fmla="*/ 1851120 w 1850040"/>
                <a:gd name="textAreaTop" fmla="*/ 0 h 1850040"/>
                <a:gd name="textAreaBottom" fmla="*/ 1851120 h 1850040"/>
              </a:gdLst>
              <a:ahLst/>
              <a:cxnLst/>
              <a:rect l="textAreaLeft" t="textAreaTop" r="textAreaRight" b="textAreaBottom"/>
              <a:pathLst>
                <a:path w="2468372" h="2468372">
                  <a:moveTo>
                    <a:pt x="0" y="0"/>
                  </a:moveTo>
                  <a:lnTo>
                    <a:pt x="2468372" y="0"/>
                  </a:lnTo>
                  <a:lnTo>
                    <a:pt x="2468372" y="2468372"/>
                  </a:lnTo>
                  <a:lnTo>
                    <a:pt x="0" y="2468372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61" name="TextBox 20"/>
          <p:cNvSpPr/>
          <p:nvPr/>
        </p:nvSpPr>
        <p:spPr>
          <a:xfrm>
            <a:off x="6485040" y="4084920"/>
            <a:ext cx="2570400" cy="63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370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FastAPI (Python 3.12)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2" name="TextBox 21"/>
          <p:cNvSpPr/>
          <p:nvPr/>
        </p:nvSpPr>
        <p:spPr>
          <a:xfrm>
            <a:off x="6485040" y="4763160"/>
            <a:ext cx="2570400" cy="77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052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Backend (MVC) — REST APIs, business logic, AI orchestration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63" name="Group 22"/>
          <p:cNvGrpSpPr/>
          <p:nvPr/>
        </p:nvGrpSpPr>
        <p:grpSpPr>
          <a:xfrm>
            <a:off x="9591480" y="2068200"/>
            <a:ext cx="1850040" cy="1850040"/>
            <a:chOff x="9591480" y="2068200"/>
            <a:chExt cx="1850040" cy="1850040"/>
          </a:xfrm>
        </p:grpSpPr>
        <p:sp>
          <p:nvSpPr>
            <p:cNvPr id="1564" name="Freeform 23" descr="preencoded.png"/>
            <p:cNvSpPr/>
            <p:nvPr/>
          </p:nvSpPr>
          <p:spPr>
            <a:xfrm>
              <a:off x="9591480" y="2068200"/>
              <a:ext cx="1850040" cy="1850040"/>
            </a:xfrm>
            <a:custGeom>
              <a:avLst/>
              <a:gdLst>
                <a:gd name="textAreaLeft" fmla="*/ 0 w 1850040"/>
                <a:gd name="textAreaRight" fmla="*/ 1851120 w 1850040"/>
                <a:gd name="textAreaTop" fmla="*/ 0 h 1850040"/>
                <a:gd name="textAreaBottom" fmla="*/ 1851120 h 1850040"/>
              </a:gdLst>
              <a:ahLst/>
              <a:cxnLst/>
              <a:rect l="textAreaLeft" t="textAreaTop" r="textAreaRight" b="textAreaBottom"/>
              <a:pathLst>
                <a:path w="2468372" h="2468372">
                  <a:moveTo>
                    <a:pt x="0" y="0"/>
                  </a:moveTo>
                  <a:lnTo>
                    <a:pt x="2468372" y="0"/>
                  </a:lnTo>
                  <a:lnTo>
                    <a:pt x="2468372" y="2468372"/>
                  </a:lnTo>
                  <a:lnTo>
                    <a:pt x="0" y="2468372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4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65" name="TextBox 24"/>
          <p:cNvSpPr/>
          <p:nvPr/>
        </p:nvSpPr>
        <p:spPr>
          <a:xfrm>
            <a:off x="9271080" y="4084920"/>
            <a:ext cx="2490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370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Ollama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6" name="TextBox 25"/>
          <p:cNvSpPr/>
          <p:nvPr/>
        </p:nvSpPr>
        <p:spPr>
          <a:xfrm>
            <a:off x="9231480" y="4451760"/>
            <a:ext cx="2570400" cy="85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052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AI Runtime — Local LLM inference (Qwen Series, LLaMA 3, Mistral 7B)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67" name="Group 26"/>
          <p:cNvGrpSpPr/>
          <p:nvPr/>
        </p:nvGrpSpPr>
        <p:grpSpPr>
          <a:xfrm>
            <a:off x="12337920" y="2068200"/>
            <a:ext cx="1850040" cy="1850040"/>
            <a:chOff x="12337920" y="2068200"/>
            <a:chExt cx="1850040" cy="1850040"/>
          </a:xfrm>
        </p:grpSpPr>
        <p:sp>
          <p:nvSpPr>
            <p:cNvPr id="1568" name="Freeform 27" descr="preencoded.png"/>
            <p:cNvSpPr/>
            <p:nvPr/>
          </p:nvSpPr>
          <p:spPr>
            <a:xfrm>
              <a:off x="12337920" y="2068200"/>
              <a:ext cx="1850040" cy="1850040"/>
            </a:xfrm>
            <a:custGeom>
              <a:avLst/>
              <a:gdLst>
                <a:gd name="textAreaLeft" fmla="*/ 0 w 1850040"/>
                <a:gd name="textAreaRight" fmla="*/ 1851120 w 1850040"/>
                <a:gd name="textAreaTop" fmla="*/ 0 h 1850040"/>
                <a:gd name="textAreaBottom" fmla="*/ 1851120 h 1850040"/>
              </a:gdLst>
              <a:ahLst/>
              <a:cxnLst/>
              <a:rect l="textAreaLeft" t="textAreaTop" r="textAreaRight" b="textAreaBottom"/>
              <a:pathLst>
                <a:path w="2468372" h="2468372">
                  <a:moveTo>
                    <a:pt x="0" y="0"/>
                  </a:moveTo>
                  <a:lnTo>
                    <a:pt x="2468372" y="0"/>
                  </a:lnTo>
                  <a:lnTo>
                    <a:pt x="2468372" y="2468372"/>
                  </a:lnTo>
                  <a:lnTo>
                    <a:pt x="0" y="2468372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5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69" name="TextBox 28"/>
          <p:cNvSpPr/>
          <p:nvPr/>
        </p:nvSpPr>
        <p:spPr>
          <a:xfrm>
            <a:off x="12017520" y="4084920"/>
            <a:ext cx="2490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370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LangChain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0" name="TextBox 29"/>
          <p:cNvSpPr/>
          <p:nvPr/>
        </p:nvSpPr>
        <p:spPr>
          <a:xfrm>
            <a:off x="11977920" y="4451760"/>
            <a:ext cx="2570400" cy="85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052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RAG Pipeline — Document retrieval and prompt construction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71" name="Group 30"/>
          <p:cNvGrpSpPr/>
          <p:nvPr/>
        </p:nvGrpSpPr>
        <p:grpSpPr>
          <a:xfrm>
            <a:off x="15084360" y="2068200"/>
            <a:ext cx="1850040" cy="1850040"/>
            <a:chOff x="15084360" y="2068200"/>
            <a:chExt cx="1850040" cy="1850040"/>
          </a:xfrm>
        </p:grpSpPr>
        <p:sp>
          <p:nvSpPr>
            <p:cNvPr id="1572" name="Freeform 31" descr="preencoded.png"/>
            <p:cNvSpPr/>
            <p:nvPr/>
          </p:nvSpPr>
          <p:spPr>
            <a:xfrm>
              <a:off x="15084360" y="2068200"/>
              <a:ext cx="1850040" cy="1850040"/>
            </a:xfrm>
            <a:custGeom>
              <a:avLst/>
              <a:gdLst>
                <a:gd name="textAreaLeft" fmla="*/ 0 w 1850040"/>
                <a:gd name="textAreaRight" fmla="*/ 1851120 w 1850040"/>
                <a:gd name="textAreaTop" fmla="*/ 0 h 1850040"/>
                <a:gd name="textAreaBottom" fmla="*/ 1851120 h 1850040"/>
              </a:gdLst>
              <a:ahLst/>
              <a:cxnLst/>
              <a:rect l="textAreaLeft" t="textAreaTop" r="textAreaRight" b="textAreaBottom"/>
              <a:pathLst>
                <a:path w="2468372" h="2468372">
                  <a:moveTo>
                    <a:pt x="0" y="0"/>
                  </a:moveTo>
                  <a:lnTo>
                    <a:pt x="2468372" y="0"/>
                  </a:lnTo>
                  <a:lnTo>
                    <a:pt x="2468372" y="2468372"/>
                  </a:lnTo>
                  <a:lnTo>
                    <a:pt x="0" y="2468372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6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73" name="TextBox 32"/>
          <p:cNvSpPr/>
          <p:nvPr/>
        </p:nvSpPr>
        <p:spPr>
          <a:xfrm>
            <a:off x="14763960" y="4084920"/>
            <a:ext cx="2490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370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Qdrant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4" name="TextBox 33"/>
          <p:cNvSpPr/>
          <p:nvPr/>
        </p:nvSpPr>
        <p:spPr>
          <a:xfrm>
            <a:off x="14724360" y="4451760"/>
            <a:ext cx="2570400" cy="85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052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Vector Database — Semantic document search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75" name="Group 34"/>
          <p:cNvGrpSpPr/>
          <p:nvPr/>
        </p:nvGrpSpPr>
        <p:grpSpPr>
          <a:xfrm>
            <a:off x="1352160" y="5896440"/>
            <a:ext cx="1850040" cy="1850040"/>
            <a:chOff x="1352160" y="5896440"/>
            <a:chExt cx="1850040" cy="1850040"/>
          </a:xfrm>
        </p:grpSpPr>
        <p:sp>
          <p:nvSpPr>
            <p:cNvPr id="1576" name="Freeform 35" descr="preencoded.png"/>
            <p:cNvSpPr/>
            <p:nvPr/>
          </p:nvSpPr>
          <p:spPr>
            <a:xfrm>
              <a:off x="1352160" y="5896440"/>
              <a:ext cx="1850040" cy="1850040"/>
            </a:xfrm>
            <a:custGeom>
              <a:avLst/>
              <a:gdLst>
                <a:gd name="textAreaLeft" fmla="*/ 0 w 1850040"/>
                <a:gd name="textAreaRight" fmla="*/ 1851120 w 1850040"/>
                <a:gd name="textAreaTop" fmla="*/ 0 h 1850040"/>
                <a:gd name="textAreaBottom" fmla="*/ 1851120 h 1850040"/>
              </a:gdLst>
              <a:ahLst/>
              <a:cxnLst/>
              <a:rect l="textAreaLeft" t="textAreaTop" r="textAreaRight" b="textAreaBottom"/>
              <a:pathLst>
                <a:path w="2468118" h="2468118">
                  <a:moveTo>
                    <a:pt x="0" y="0"/>
                  </a:moveTo>
                  <a:lnTo>
                    <a:pt x="2468118" y="0"/>
                  </a:lnTo>
                  <a:lnTo>
                    <a:pt x="2468118" y="2468118"/>
                  </a:lnTo>
                  <a:lnTo>
                    <a:pt x="0" y="2468118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7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77" name="TextBox 36"/>
          <p:cNvSpPr/>
          <p:nvPr/>
        </p:nvSpPr>
        <p:spPr>
          <a:xfrm>
            <a:off x="992160" y="7913160"/>
            <a:ext cx="2570040" cy="63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370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Sentence Transformers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8" name="TextBox 37"/>
          <p:cNvSpPr/>
          <p:nvPr/>
        </p:nvSpPr>
        <p:spPr>
          <a:xfrm>
            <a:off x="992160" y="8591400"/>
            <a:ext cx="2570040" cy="58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052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Embedding Model — Text-to-vector conversion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79" name="Group 38"/>
          <p:cNvGrpSpPr/>
          <p:nvPr/>
        </p:nvGrpSpPr>
        <p:grpSpPr>
          <a:xfrm>
            <a:off x="4098600" y="5896440"/>
            <a:ext cx="1850040" cy="1850040"/>
            <a:chOff x="4098600" y="5896440"/>
            <a:chExt cx="1850040" cy="1850040"/>
          </a:xfrm>
        </p:grpSpPr>
        <p:sp>
          <p:nvSpPr>
            <p:cNvPr id="1580" name="Freeform 39" descr="preencoded.png"/>
            <p:cNvSpPr/>
            <p:nvPr/>
          </p:nvSpPr>
          <p:spPr>
            <a:xfrm>
              <a:off x="4098600" y="5896440"/>
              <a:ext cx="1850040" cy="1850040"/>
            </a:xfrm>
            <a:custGeom>
              <a:avLst/>
              <a:gdLst>
                <a:gd name="textAreaLeft" fmla="*/ 0 w 1850040"/>
                <a:gd name="textAreaRight" fmla="*/ 1851120 w 1850040"/>
                <a:gd name="textAreaTop" fmla="*/ 0 h 1850040"/>
                <a:gd name="textAreaBottom" fmla="*/ 1851120 h 1850040"/>
              </a:gdLst>
              <a:ahLst/>
              <a:cxnLst/>
              <a:rect l="textAreaLeft" t="textAreaTop" r="textAreaRight" b="textAreaBottom"/>
              <a:pathLst>
                <a:path w="2468372" h="2468372">
                  <a:moveTo>
                    <a:pt x="0" y="0"/>
                  </a:moveTo>
                  <a:lnTo>
                    <a:pt x="2468372" y="0"/>
                  </a:lnTo>
                  <a:lnTo>
                    <a:pt x="2468372" y="2468372"/>
                  </a:lnTo>
                  <a:lnTo>
                    <a:pt x="0" y="2468372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8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81" name="TextBox 40"/>
          <p:cNvSpPr/>
          <p:nvPr/>
        </p:nvSpPr>
        <p:spPr>
          <a:xfrm>
            <a:off x="3778200" y="7913520"/>
            <a:ext cx="2490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370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PostgreSQL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2" name="TextBox 41"/>
          <p:cNvSpPr/>
          <p:nvPr/>
        </p:nvSpPr>
        <p:spPr>
          <a:xfrm>
            <a:off x="3738600" y="8280360"/>
            <a:ext cx="2570400" cy="85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052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Relational DB — Users, projects, messages, metadata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83" name="Group 42"/>
          <p:cNvGrpSpPr/>
          <p:nvPr/>
        </p:nvGrpSpPr>
        <p:grpSpPr>
          <a:xfrm>
            <a:off x="6845040" y="5896440"/>
            <a:ext cx="1850040" cy="1850040"/>
            <a:chOff x="6845040" y="5896440"/>
            <a:chExt cx="1850040" cy="1850040"/>
          </a:xfrm>
        </p:grpSpPr>
        <p:sp>
          <p:nvSpPr>
            <p:cNvPr id="1584" name="Freeform 43" descr="preencoded.png"/>
            <p:cNvSpPr/>
            <p:nvPr/>
          </p:nvSpPr>
          <p:spPr>
            <a:xfrm>
              <a:off x="6845040" y="5896440"/>
              <a:ext cx="1850040" cy="1850040"/>
            </a:xfrm>
            <a:custGeom>
              <a:avLst/>
              <a:gdLst>
                <a:gd name="textAreaLeft" fmla="*/ 0 w 1850040"/>
                <a:gd name="textAreaRight" fmla="*/ 1851120 w 1850040"/>
                <a:gd name="textAreaTop" fmla="*/ 0 h 1850040"/>
                <a:gd name="textAreaBottom" fmla="*/ 1851120 h 1850040"/>
              </a:gdLst>
              <a:ahLst/>
              <a:cxnLst/>
              <a:rect l="textAreaLeft" t="textAreaTop" r="textAreaRight" b="textAreaBottom"/>
              <a:pathLst>
                <a:path w="2468372" h="2468372">
                  <a:moveTo>
                    <a:pt x="0" y="0"/>
                  </a:moveTo>
                  <a:lnTo>
                    <a:pt x="2468372" y="0"/>
                  </a:lnTo>
                  <a:lnTo>
                    <a:pt x="2468372" y="2468372"/>
                  </a:lnTo>
                  <a:lnTo>
                    <a:pt x="0" y="2468372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9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85" name="TextBox 44"/>
          <p:cNvSpPr/>
          <p:nvPr/>
        </p:nvSpPr>
        <p:spPr>
          <a:xfrm>
            <a:off x="6485040" y="7913520"/>
            <a:ext cx="2570400" cy="63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370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SQLAlchemy + Pydantic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6" name="TextBox 45"/>
          <p:cNvSpPr/>
          <p:nvPr/>
        </p:nvSpPr>
        <p:spPr>
          <a:xfrm>
            <a:off x="6485040" y="8591400"/>
            <a:ext cx="2570400" cy="85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052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ORM + Validation — Schema management and data validation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87" name="Group 46"/>
          <p:cNvGrpSpPr/>
          <p:nvPr/>
        </p:nvGrpSpPr>
        <p:grpSpPr>
          <a:xfrm>
            <a:off x="9591480" y="5896440"/>
            <a:ext cx="1850040" cy="1850040"/>
            <a:chOff x="9591480" y="5896440"/>
            <a:chExt cx="1850040" cy="1850040"/>
          </a:xfrm>
        </p:grpSpPr>
        <p:sp>
          <p:nvSpPr>
            <p:cNvPr id="1588" name="Freeform 47" descr="preencoded.png"/>
            <p:cNvSpPr/>
            <p:nvPr/>
          </p:nvSpPr>
          <p:spPr>
            <a:xfrm>
              <a:off x="9591480" y="5896440"/>
              <a:ext cx="1850040" cy="1850040"/>
            </a:xfrm>
            <a:custGeom>
              <a:avLst/>
              <a:gdLst>
                <a:gd name="textAreaLeft" fmla="*/ 0 w 1850040"/>
                <a:gd name="textAreaRight" fmla="*/ 1851120 w 1850040"/>
                <a:gd name="textAreaTop" fmla="*/ 0 h 1850040"/>
                <a:gd name="textAreaBottom" fmla="*/ 1851120 h 1850040"/>
              </a:gdLst>
              <a:ahLst/>
              <a:cxnLst/>
              <a:rect l="textAreaLeft" t="textAreaTop" r="textAreaRight" b="textAreaBottom"/>
              <a:pathLst>
                <a:path w="2468372" h="2468372">
                  <a:moveTo>
                    <a:pt x="0" y="0"/>
                  </a:moveTo>
                  <a:lnTo>
                    <a:pt x="2468372" y="0"/>
                  </a:lnTo>
                  <a:lnTo>
                    <a:pt x="2468372" y="2468372"/>
                  </a:lnTo>
                  <a:lnTo>
                    <a:pt x="0" y="2468372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0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89" name="TextBox 48"/>
          <p:cNvSpPr/>
          <p:nvPr/>
        </p:nvSpPr>
        <p:spPr>
          <a:xfrm>
            <a:off x="9271080" y="7913520"/>
            <a:ext cx="2490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370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ezdxf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0" name="TextBox 49"/>
          <p:cNvSpPr/>
          <p:nvPr/>
        </p:nvSpPr>
        <p:spPr>
          <a:xfrm>
            <a:off x="9231480" y="8280360"/>
            <a:ext cx="2570400" cy="85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052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CAD Engine — DXF file generation (AutoCAD Release 2010)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91" name="Group 50"/>
          <p:cNvGrpSpPr/>
          <p:nvPr/>
        </p:nvGrpSpPr>
        <p:grpSpPr>
          <a:xfrm>
            <a:off x="12337920" y="5896440"/>
            <a:ext cx="1850040" cy="1850040"/>
            <a:chOff x="12337920" y="5896440"/>
            <a:chExt cx="1850040" cy="1850040"/>
          </a:xfrm>
        </p:grpSpPr>
        <p:sp>
          <p:nvSpPr>
            <p:cNvPr id="1592" name="Freeform 51" descr="preencoded.png"/>
            <p:cNvSpPr/>
            <p:nvPr/>
          </p:nvSpPr>
          <p:spPr>
            <a:xfrm>
              <a:off x="12337920" y="5896440"/>
              <a:ext cx="1850040" cy="1850040"/>
            </a:xfrm>
            <a:custGeom>
              <a:avLst/>
              <a:gdLst>
                <a:gd name="textAreaLeft" fmla="*/ 0 w 1850040"/>
                <a:gd name="textAreaRight" fmla="*/ 1851120 w 1850040"/>
                <a:gd name="textAreaTop" fmla="*/ 0 h 1850040"/>
                <a:gd name="textAreaBottom" fmla="*/ 1851120 h 1850040"/>
              </a:gdLst>
              <a:ahLst/>
              <a:cxnLst/>
              <a:rect l="textAreaLeft" t="textAreaTop" r="textAreaRight" b="textAreaBottom"/>
              <a:pathLst>
                <a:path w="2468372" h="2468372">
                  <a:moveTo>
                    <a:pt x="0" y="0"/>
                  </a:moveTo>
                  <a:lnTo>
                    <a:pt x="2468372" y="0"/>
                  </a:lnTo>
                  <a:lnTo>
                    <a:pt x="2468372" y="2468372"/>
                  </a:lnTo>
                  <a:lnTo>
                    <a:pt x="0" y="2468372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1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93" name="TextBox 52"/>
          <p:cNvSpPr/>
          <p:nvPr/>
        </p:nvSpPr>
        <p:spPr>
          <a:xfrm>
            <a:off x="12017520" y="7913520"/>
            <a:ext cx="2490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370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JWT + OAuth 2.0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4" name="TextBox 53"/>
          <p:cNvSpPr/>
          <p:nvPr/>
        </p:nvSpPr>
        <p:spPr>
          <a:xfrm>
            <a:off x="11977920" y="8280360"/>
            <a:ext cx="2570400" cy="85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052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Authentication — Secure user sessions and Google Sign-In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95" name="Group 54"/>
          <p:cNvGrpSpPr/>
          <p:nvPr/>
        </p:nvGrpSpPr>
        <p:grpSpPr>
          <a:xfrm>
            <a:off x="15084360" y="5896440"/>
            <a:ext cx="1850040" cy="1850040"/>
            <a:chOff x="15084360" y="5896440"/>
            <a:chExt cx="1850040" cy="1850040"/>
          </a:xfrm>
        </p:grpSpPr>
        <p:sp>
          <p:nvSpPr>
            <p:cNvPr id="1596" name="Freeform 55" descr="preencoded.png"/>
            <p:cNvSpPr/>
            <p:nvPr/>
          </p:nvSpPr>
          <p:spPr>
            <a:xfrm>
              <a:off x="15084360" y="5896440"/>
              <a:ext cx="1850040" cy="1850040"/>
            </a:xfrm>
            <a:custGeom>
              <a:avLst/>
              <a:gdLst>
                <a:gd name="textAreaLeft" fmla="*/ 0 w 1850040"/>
                <a:gd name="textAreaRight" fmla="*/ 1851120 w 1850040"/>
                <a:gd name="textAreaTop" fmla="*/ 0 h 1850040"/>
                <a:gd name="textAreaBottom" fmla="*/ 1851120 h 1850040"/>
              </a:gdLst>
              <a:ahLst/>
              <a:cxnLst/>
              <a:rect l="textAreaLeft" t="textAreaTop" r="textAreaRight" b="textAreaBottom"/>
              <a:pathLst>
                <a:path w="2468372" h="2468372">
                  <a:moveTo>
                    <a:pt x="0" y="0"/>
                  </a:moveTo>
                  <a:lnTo>
                    <a:pt x="2468372" y="0"/>
                  </a:lnTo>
                  <a:lnTo>
                    <a:pt x="2468372" y="2468372"/>
                  </a:lnTo>
                  <a:lnTo>
                    <a:pt x="0" y="2468372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12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597" name="TextBox 56"/>
          <p:cNvSpPr/>
          <p:nvPr/>
        </p:nvSpPr>
        <p:spPr>
          <a:xfrm>
            <a:off x="14724360" y="7913520"/>
            <a:ext cx="2570400" cy="631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370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Docker + Docker Compose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8" name="TextBox 57"/>
          <p:cNvSpPr/>
          <p:nvPr/>
        </p:nvSpPr>
        <p:spPr>
          <a:xfrm>
            <a:off x="14724360" y="8591400"/>
            <a:ext cx="2570400" cy="85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052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Deployment — Containerized multi-service deployment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9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41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0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601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602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603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604" name="Group 6"/>
          <p:cNvGrpSpPr/>
          <p:nvPr/>
        </p:nvGrpSpPr>
        <p:grpSpPr>
          <a:xfrm>
            <a:off x="992160" y="794520"/>
            <a:ext cx="3122280" cy="531720"/>
            <a:chOff x="992160" y="794520"/>
            <a:chExt cx="3122280" cy="531720"/>
          </a:xfrm>
        </p:grpSpPr>
        <p:sp>
          <p:nvSpPr>
            <p:cNvPr id="1605" name="Freeform 7"/>
            <p:cNvSpPr/>
            <p:nvPr/>
          </p:nvSpPr>
          <p:spPr>
            <a:xfrm>
              <a:off x="992160" y="794520"/>
              <a:ext cx="3122280" cy="531720"/>
            </a:xfrm>
            <a:custGeom>
              <a:avLst/>
              <a:gdLst>
                <a:gd name="textAreaLeft" fmla="*/ 0 w 3122280"/>
                <a:gd name="textAreaRight" fmla="*/ 3123360 w 312228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4164330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3892169" y="0"/>
                  </a:lnTo>
                  <a:cubicBezTo>
                    <a:pt x="4042537" y="0"/>
                    <a:pt x="4164330" y="121920"/>
                    <a:pt x="4164330" y="272161"/>
                  </a:cubicBezTo>
                  <a:lnTo>
                    <a:pt x="4164330" y="438150"/>
                  </a:lnTo>
                  <a:cubicBezTo>
                    <a:pt x="4164330" y="588518"/>
                    <a:pt x="4042410" y="710311"/>
                    <a:pt x="3892169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606" name="TextBox 8"/>
          <p:cNvSpPr/>
          <p:nvPr/>
        </p:nvSpPr>
        <p:spPr>
          <a:xfrm>
            <a:off x="1162440" y="793800"/>
            <a:ext cx="369648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PRESENTER TRANSITION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7" name="TextBox 9"/>
          <p:cNvSpPr/>
          <p:nvPr/>
        </p:nvSpPr>
        <p:spPr>
          <a:xfrm>
            <a:off x="795240" y="1421640"/>
            <a:ext cx="16696080" cy="90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863"/>
              </a:lnSpc>
            </a:pP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    </a:t>
            </a:r>
            <a:r>
              <a:rPr lang="en-US" sz="5500" b="1" u="none" strike="noStrike">
                <a:solidFill>
                  <a:srgbClr val="1A3A5C"/>
                </a:solidFill>
                <a:effectLst/>
                <a:uFillTx/>
                <a:latin typeface="Fraunces Bold"/>
                <a:ea typeface="Fraunces Bold"/>
              </a:rPr>
              <a:t>Testing, Evaluation &amp; Conclusion</a:t>
            </a: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08" name="Group 10"/>
          <p:cNvGrpSpPr/>
          <p:nvPr/>
        </p:nvGrpSpPr>
        <p:grpSpPr>
          <a:xfrm>
            <a:off x="788040" y="2751840"/>
            <a:ext cx="8213040" cy="5967000"/>
            <a:chOff x="788040" y="2751840"/>
            <a:chExt cx="8213040" cy="5967000"/>
          </a:xfrm>
        </p:grpSpPr>
        <p:sp>
          <p:nvSpPr>
            <p:cNvPr id="1609" name="Freeform 11"/>
            <p:cNvSpPr/>
            <p:nvPr/>
          </p:nvSpPr>
          <p:spPr>
            <a:xfrm>
              <a:off x="788040" y="2751840"/>
              <a:ext cx="8213040" cy="5967000"/>
            </a:xfrm>
            <a:custGeom>
              <a:avLst/>
              <a:gdLst>
                <a:gd name="textAreaLeft" fmla="*/ 0 w 8213040"/>
                <a:gd name="textAreaRight" fmla="*/ 8214120 w 8213040"/>
                <a:gd name="textAreaTop" fmla="*/ 0 h 5967000"/>
                <a:gd name="textAreaBottom" fmla="*/ 5968080 h 5967000"/>
              </a:gdLst>
              <a:ahLst/>
              <a:cxnLst/>
              <a:rect l="textAreaLeft" t="textAreaTop" r="textAreaRight" b="textAreaBottom"/>
              <a:pathLst>
                <a:path w="10952353" h="7957312">
                  <a:moveTo>
                    <a:pt x="0" y="544322"/>
                  </a:moveTo>
                  <a:cubicBezTo>
                    <a:pt x="0" y="243713"/>
                    <a:pt x="243713" y="0"/>
                    <a:pt x="544322" y="0"/>
                  </a:cubicBezTo>
                  <a:lnTo>
                    <a:pt x="10408031" y="0"/>
                  </a:lnTo>
                  <a:cubicBezTo>
                    <a:pt x="10708640" y="0"/>
                    <a:pt x="10952353" y="243713"/>
                    <a:pt x="10952353" y="544322"/>
                  </a:cubicBezTo>
                  <a:lnTo>
                    <a:pt x="10952353" y="7412990"/>
                  </a:lnTo>
                  <a:cubicBezTo>
                    <a:pt x="10952353" y="7713599"/>
                    <a:pt x="10708640" y="7957312"/>
                    <a:pt x="10408031" y="7957312"/>
                  </a:cubicBezTo>
                  <a:lnTo>
                    <a:pt x="544322" y="7957312"/>
                  </a:lnTo>
                  <a:cubicBezTo>
                    <a:pt x="243713" y="7957312"/>
                    <a:pt x="0" y="7713599"/>
                    <a:pt x="0" y="7412990"/>
                  </a:cubicBez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610" name="TextBox 12"/>
          <p:cNvSpPr/>
          <p:nvPr/>
        </p:nvSpPr>
        <p:spPr>
          <a:xfrm>
            <a:off x="1071720" y="2883240"/>
            <a:ext cx="7646040" cy="239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4309"/>
              </a:lnSpc>
            </a:pPr>
            <a:r>
              <a:rPr lang="en-US" sz="27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Returning        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4309"/>
              </a:lnSpc>
            </a:pPr>
            <a:r>
              <a:rPr lang="en-US" sz="27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Youssef will present the final section —           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4309"/>
              </a:lnSpc>
            </a:pPr>
            <a:r>
              <a:rPr lang="en-US" sz="27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Testing strategy, accuracy evaluation,           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4309"/>
              </a:lnSpc>
            </a:pPr>
            <a:r>
              <a:rPr lang="en-US" sz="27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performance benchmarks, and conclusion.         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1" name="Freeform 13" descr="preencoded.png"/>
          <p:cNvSpPr/>
          <p:nvPr/>
        </p:nvSpPr>
        <p:spPr>
          <a:xfrm>
            <a:off x="9605520" y="3084840"/>
            <a:ext cx="424080" cy="424080"/>
          </a:xfrm>
          <a:custGeom>
            <a:avLst/>
            <a:gdLst>
              <a:gd name="textAreaLeft" fmla="*/ 0 w 424080"/>
              <a:gd name="textAreaRight" fmla="*/ 425160 w 424080"/>
              <a:gd name="textAreaTop" fmla="*/ 0 h 424080"/>
              <a:gd name="textAreaBottom" fmla="*/ 425160 h 424080"/>
            </a:gdLst>
            <a:ahLst/>
            <a:cxnLst/>
            <a:rect l="textAreaLeft" t="textAreaTop" r="textAreaRight" b="textAreaBottom"/>
            <a:pathLst>
              <a:path w="425206" h="425206">
                <a:moveTo>
                  <a:pt x="0" y="0"/>
                </a:moveTo>
                <a:lnTo>
                  <a:pt x="425206" y="0"/>
                </a:lnTo>
                <a:lnTo>
                  <a:pt x="425206" y="425206"/>
                </a:lnTo>
                <a:lnTo>
                  <a:pt x="0" y="4252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12" name="TextBox 14"/>
          <p:cNvSpPr/>
          <p:nvPr/>
        </p:nvSpPr>
        <p:spPr>
          <a:xfrm>
            <a:off x="10420920" y="2966040"/>
            <a:ext cx="688356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Testing Strategy — Unit, Integration, System, Accuracy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3" name="Freeform 15" descr="preencoded.png"/>
          <p:cNvSpPr/>
          <p:nvPr/>
        </p:nvSpPr>
        <p:spPr>
          <a:xfrm>
            <a:off x="9605520" y="4559040"/>
            <a:ext cx="424080" cy="424080"/>
          </a:xfrm>
          <a:custGeom>
            <a:avLst/>
            <a:gdLst>
              <a:gd name="textAreaLeft" fmla="*/ 0 w 424080"/>
              <a:gd name="textAreaRight" fmla="*/ 425160 w 424080"/>
              <a:gd name="textAreaTop" fmla="*/ 0 h 424080"/>
              <a:gd name="textAreaBottom" fmla="*/ 425160 h 424080"/>
            </a:gdLst>
            <a:ahLst/>
            <a:cxnLst/>
            <a:rect l="textAreaLeft" t="textAreaTop" r="textAreaRight" b="textAreaBottom"/>
            <a:pathLst>
              <a:path w="425206" h="425206">
                <a:moveTo>
                  <a:pt x="0" y="0"/>
                </a:moveTo>
                <a:lnTo>
                  <a:pt x="425206" y="0"/>
                </a:lnTo>
                <a:lnTo>
                  <a:pt x="425206" y="425206"/>
                </a:lnTo>
                <a:lnTo>
                  <a:pt x="0" y="4252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14" name="TextBox 16"/>
          <p:cNvSpPr/>
          <p:nvPr/>
        </p:nvSpPr>
        <p:spPr>
          <a:xfrm>
            <a:off x="10420920" y="4440240"/>
            <a:ext cx="688356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Accuracy Metrics — DGSR, AFC, Validation Accuracy, DGT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5" name="Freeform 17" descr="preencoded.png"/>
          <p:cNvSpPr/>
          <p:nvPr/>
        </p:nvSpPr>
        <p:spPr>
          <a:xfrm>
            <a:off x="9605520" y="6033600"/>
            <a:ext cx="424080" cy="424080"/>
          </a:xfrm>
          <a:custGeom>
            <a:avLst/>
            <a:gdLst>
              <a:gd name="textAreaLeft" fmla="*/ 0 w 424080"/>
              <a:gd name="textAreaRight" fmla="*/ 425160 w 424080"/>
              <a:gd name="textAreaTop" fmla="*/ 0 h 424080"/>
              <a:gd name="textAreaBottom" fmla="*/ 425160 h 424080"/>
            </a:gdLst>
            <a:ahLst/>
            <a:cxnLst/>
            <a:rect l="textAreaLeft" t="textAreaTop" r="textAreaRight" b="textAreaBottom"/>
            <a:pathLst>
              <a:path w="425206" h="425206">
                <a:moveTo>
                  <a:pt x="0" y="0"/>
                </a:moveTo>
                <a:lnTo>
                  <a:pt x="425206" y="0"/>
                </a:lnTo>
                <a:lnTo>
                  <a:pt x="425206" y="425206"/>
                </a:lnTo>
                <a:lnTo>
                  <a:pt x="0" y="4252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16" name="TextBox 18"/>
          <p:cNvSpPr/>
          <p:nvPr/>
        </p:nvSpPr>
        <p:spPr>
          <a:xfrm>
            <a:off x="10420920" y="5914440"/>
            <a:ext cx="688356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Performance Benchmarks — latency, memory, concurrent users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7" name="Freeform 19" descr="preencoded.png"/>
          <p:cNvSpPr/>
          <p:nvPr/>
        </p:nvSpPr>
        <p:spPr>
          <a:xfrm>
            <a:off x="9605520" y="7507800"/>
            <a:ext cx="424080" cy="424080"/>
          </a:xfrm>
          <a:custGeom>
            <a:avLst/>
            <a:gdLst>
              <a:gd name="textAreaLeft" fmla="*/ 0 w 424080"/>
              <a:gd name="textAreaRight" fmla="*/ 425160 w 424080"/>
              <a:gd name="textAreaTop" fmla="*/ 0 h 424080"/>
              <a:gd name="textAreaBottom" fmla="*/ 425160 h 424080"/>
            </a:gdLst>
            <a:ahLst/>
            <a:cxnLst/>
            <a:rect l="textAreaLeft" t="textAreaTop" r="textAreaRight" b="textAreaBottom"/>
            <a:pathLst>
              <a:path w="425206" h="425206">
                <a:moveTo>
                  <a:pt x="0" y="0"/>
                </a:moveTo>
                <a:lnTo>
                  <a:pt x="425206" y="0"/>
                </a:lnTo>
                <a:lnTo>
                  <a:pt x="425206" y="425206"/>
                </a:lnTo>
                <a:lnTo>
                  <a:pt x="0" y="4252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18" name="TextBox 20"/>
          <p:cNvSpPr/>
          <p:nvPr/>
        </p:nvSpPr>
        <p:spPr>
          <a:xfrm>
            <a:off x="10420920" y="7389000"/>
            <a:ext cx="688356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Conclusion &amp; Future Work — what we achieved and what comes next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9" name="TextBox 21"/>
          <p:cNvSpPr/>
          <p:nvPr/>
        </p:nvSpPr>
        <p:spPr>
          <a:xfrm>
            <a:off x="534960" y="8934120"/>
            <a:ext cx="1721700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</a:t>
            </a:r>
            <a:r>
              <a:rPr lang="en-US" sz="2200" b="0" i="1" u="none" strike="noStrike">
                <a:solidFill>
                  <a:srgbClr val="405449"/>
                </a:solidFill>
                <a:effectLst/>
                <a:uFillTx/>
                <a:latin typeface="Arimo Italics"/>
                <a:ea typeface="Arimo Italics"/>
              </a:rPr>
              <a:t>From frontend experience to system validation →</a:t>
            </a: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0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42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1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622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623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624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625" name="Group 6"/>
          <p:cNvGrpSpPr/>
          <p:nvPr/>
        </p:nvGrpSpPr>
        <p:grpSpPr>
          <a:xfrm>
            <a:off x="992160" y="794880"/>
            <a:ext cx="3077280" cy="531720"/>
            <a:chOff x="992160" y="794880"/>
            <a:chExt cx="3077280" cy="531720"/>
          </a:xfrm>
        </p:grpSpPr>
        <p:sp>
          <p:nvSpPr>
            <p:cNvPr id="1626" name="Freeform 7"/>
            <p:cNvSpPr/>
            <p:nvPr/>
          </p:nvSpPr>
          <p:spPr>
            <a:xfrm>
              <a:off x="992160" y="794880"/>
              <a:ext cx="3077280" cy="531720"/>
            </a:xfrm>
            <a:custGeom>
              <a:avLst/>
              <a:gdLst>
                <a:gd name="textAreaLeft" fmla="*/ 0 w 3077280"/>
                <a:gd name="textAreaRight" fmla="*/ 3078360 w 307728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4104386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3832225" y="0"/>
                  </a:lnTo>
                  <a:cubicBezTo>
                    <a:pt x="3982593" y="0"/>
                    <a:pt x="4104386" y="121920"/>
                    <a:pt x="4104386" y="272161"/>
                  </a:cubicBezTo>
                  <a:lnTo>
                    <a:pt x="4104386" y="438150"/>
                  </a:lnTo>
                  <a:cubicBezTo>
                    <a:pt x="4104386" y="588518"/>
                    <a:pt x="3982466" y="710311"/>
                    <a:pt x="3832225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627" name="TextBox 8"/>
          <p:cNvSpPr/>
          <p:nvPr/>
        </p:nvSpPr>
        <p:spPr>
          <a:xfrm>
            <a:off x="1162440" y="794160"/>
            <a:ext cx="365148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TESTING &amp; EVALUATION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8" name="TextBox 9"/>
          <p:cNvSpPr/>
          <p:nvPr/>
        </p:nvSpPr>
        <p:spPr>
          <a:xfrm>
            <a:off x="5142600" y="1422000"/>
            <a:ext cx="8001720" cy="90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863"/>
              </a:lnSpc>
            </a:pPr>
            <a:r>
              <a:rPr lang="en-US" sz="55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Testing Strategy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29" name="Group 10"/>
          <p:cNvGrpSpPr/>
          <p:nvPr/>
        </p:nvGrpSpPr>
        <p:grpSpPr>
          <a:xfrm>
            <a:off x="788040" y="2752200"/>
            <a:ext cx="3964320" cy="6738840"/>
            <a:chOff x="788040" y="2752200"/>
            <a:chExt cx="3964320" cy="6738840"/>
          </a:xfrm>
        </p:grpSpPr>
        <p:sp>
          <p:nvSpPr>
            <p:cNvPr id="1630" name="Freeform 11"/>
            <p:cNvSpPr/>
            <p:nvPr/>
          </p:nvSpPr>
          <p:spPr>
            <a:xfrm>
              <a:off x="788040" y="2752200"/>
              <a:ext cx="3964320" cy="6738840"/>
            </a:xfrm>
            <a:custGeom>
              <a:avLst/>
              <a:gdLst>
                <a:gd name="textAreaLeft" fmla="*/ 0 w 3964320"/>
                <a:gd name="textAreaRight" fmla="*/ 3965400 w 3964320"/>
                <a:gd name="textAreaTop" fmla="*/ 0 h 6738840"/>
                <a:gd name="textAreaBottom" fmla="*/ 6739920 h 6738840"/>
              </a:gdLst>
              <a:ahLst/>
              <a:cxnLst/>
              <a:rect l="textAreaLeft" t="textAreaTop" r="textAreaRight" b="textAreaBottom"/>
              <a:pathLst>
                <a:path w="5287137" h="8986775">
                  <a:moveTo>
                    <a:pt x="0" y="544322"/>
                  </a:moveTo>
                  <a:cubicBezTo>
                    <a:pt x="0" y="243713"/>
                    <a:pt x="243713" y="0"/>
                    <a:pt x="544322" y="0"/>
                  </a:cubicBezTo>
                  <a:lnTo>
                    <a:pt x="4742815" y="0"/>
                  </a:lnTo>
                  <a:cubicBezTo>
                    <a:pt x="5043424" y="0"/>
                    <a:pt x="5287137" y="243713"/>
                    <a:pt x="5287137" y="544322"/>
                  </a:cubicBezTo>
                  <a:lnTo>
                    <a:pt x="5287137" y="8442452"/>
                  </a:lnTo>
                  <a:cubicBezTo>
                    <a:pt x="5287137" y="8743062"/>
                    <a:pt x="5043424" y="8986775"/>
                    <a:pt x="4742815" y="8986775"/>
                  </a:cubicBezTo>
                  <a:lnTo>
                    <a:pt x="544322" y="8986775"/>
                  </a:lnTo>
                  <a:cubicBezTo>
                    <a:pt x="243713" y="8986774"/>
                    <a:pt x="0" y="8743061"/>
                    <a:pt x="0" y="8442452"/>
                  </a:cubicBezTo>
                  <a:close/>
                </a:path>
              </a:pathLst>
            </a:custGeom>
            <a:solidFill>
              <a:srgbClr val="AEE4BD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631" name="TextBox 12"/>
          <p:cNvSpPr/>
          <p:nvPr/>
        </p:nvSpPr>
        <p:spPr>
          <a:xfrm>
            <a:off x="1071720" y="3026160"/>
            <a:ext cx="431172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370"/>
              </a:lnSpc>
            </a:pPr>
            <a:r>
              <a:rPr lang="en-US" sz="2700" b="1" u="none" strike="noStrike">
                <a:solidFill>
                  <a:srgbClr val="3B4540"/>
                </a:solidFill>
                <a:effectLst/>
                <a:uFillTx/>
                <a:latin typeface="Fraunces Bold"/>
                <a:ea typeface="Fraunces Bold"/>
              </a:rPr>
              <a:t>Unit Testing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2" name="TextBox 13"/>
          <p:cNvSpPr/>
          <p:nvPr/>
        </p:nvSpPr>
        <p:spPr>
          <a:xfrm>
            <a:off x="1071720" y="3657240"/>
            <a:ext cx="3397320" cy="441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531000" lvl="1" indent="-265320" defTabSz="914400">
              <a:lnSpc>
                <a:spcPts val="3512"/>
              </a:lnSpc>
              <a:buClr>
                <a:srgbClr val="000000"/>
              </a:buClr>
              <a:buFont typeface="Arial"/>
              <a:buChar char="•"/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Arimo Bold"/>
                <a:ea typeface="Arimo Bold"/>
              </a:rPr>
              <a:t>Tool:</a:t>
            </a:r>
            <a:r>
              <a:rPr lang="en-US" sz="22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 pytest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000000"/>
              </a:buClr>
              <a:buFont typeface="Arial"/>
              <a:buChar char="•"/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Arimo Bold"/>
                <a:ea typeface="Arimo Bold"/>
              </a:rPr>
              <a:t>Scope:</a:t>
            </a:r>
            <a:r>
              <a:rPr lang="en-US" sz="22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 Individual backend services, parser modules, utility functions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000000"/>
              </a:buClr>
              <a:buFont typeface="Arial"/>
              <a:buChar char="•"/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Arimo Bold"/>
                <a:ea typeface="Arimo Bold"/>
              </a:rPr>
              <a:t>Goal:</a:t>
            </a:r>
            <a:r>
              <a:rPr lang="en-US" sz="22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 Verify correctness of individual software components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33" name="Group 14"/>
          <p:cNvGrpSpPr/>
          <p:nvPr/>
        </p:nvGrpSpPr>
        <p:grpSpPr>
          <a:xfrm>
            <a:off x="5046480" y="2752200"/>
            <a:ext cx="3964320" cy="6738840"/>
            <a:chOff x="5046480" y="2752200"/>
            <a:chExt cx="3964320" cy="6738840"/>
          </a:xfrm>
        </p:grpSpPr>
        <p:sp>
          <p:nvSpPr>
            <p:cNvPr id="1634" name="Freeform 15"/>
            <p:cNvSpPr/>
            <p:nvPr/>
          </p:nvSpPr>
          <p:spPr>
            <a:xfrm>
              <a:off x="5046480" y="2752200"/>
              <a:ext cx="3964320" cy="6738840"/>
            </a:xfrm>
            <a:custGeom>
              <a:avLst/>
              <a:gdLst>
                <a:gd name="textAreaLeft" fmla="*/ 0 w 3964320"/>
                <a:gd name="textAreaRight" fmla="*/ 3965400 w 3964320"/>
                <a:gd name="textAreaTop" fmla="*/ 0 h 6738840"/>
                <a:gd name="textAreaBottom" fmla="*/ 6739920 h 6738840"/>
              </a:gdLst>
              <a:ahLst/>
              <a:cxnLst/>
              <a:rect l="textAreaLeft" t="textAreaTop" r="textAreaRight" b="textAreaBottom"/>
              <a:pathLst>
                <a:path w="5287137" h="8986775">
                  <a:moveTo>
                    <a:pt x="0" y="544322"/>
                  </a:moveTo>
                  <a:cubicBezTo>
                    <a:pt x="0" y="243713"/>
                    <a:pt x="243713" y="0"/>
                    <a:pt x="544322" y="0"/>
                  </a:cubicBezTo>
                  <a:lnTo>
                    <a:pt x="4742815" y="0"/>
                  </a:lnTo>
                  <a:cubicBezTo>
                    <a:pt x="5043424" y="0"/>
                    <a:pt x="5287137" y="243713"/>
                    <a:pt x="5287137" y="544322"/>
                  </a:cubicBezTo>
                  <a:lnTo>
                    <a:pt x="5287137" y="8442452"/>
                  </a:lnTo>
                  <a:cubicBezTo>
                    <a:pt x="5287137" y="8743062"/>
                    <a:pt x="5043424" y="8986775"/>
                    <a:pt x="4742815" y="8986775"/>
                  </a:cubicBezTo>
                  <a:lnTo>
                    <a:pt x="544322" y="8986775"/>
                  </a:lnTo>
                  <a:cubicBezTo>
                    <a:pt x="243713" y="8986774"/>
                    <a:pt x="0" y="8743061"/>
                    <a:pt x="0" y="8442452"/>
                  </a:cubicBezTo>
                  <a:close/>
                </a:path>
              </a:pathLst>
            </a:custGeom>
            <a:solidFill>
              <a:srgbClr val="FFA44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635" name="TextBox 16"/>
          <p:cNvSpPr/>
          <p:nvPr/>
        </p:nvSpPr>
        <p:spPr>
          <a:xfrm>
            <a:off x="5329800" y="3026160"/>
            <a:ext cx="3397320" cy="89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370"/>
              </a:lnSpc>
            </a:pPr>
            <a:r>
              <a:rPr lang="en-US" sz="2700" b="1" u="none" strike="noStrike">
                <a:solidFill>
                  <a:srgbClr val="3B4540"/>
                </a:solidFill>
                <a:effectLst/>
                <a:uFillTx/>
                <a:latin typeface="Fraunces Bold"/>
                <a:ea typeface="Fraunces Bold"/>
              </a:rPr>
              <a:t>Integration Testing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6" name="TextBox 17"/>
          <p:cNvSpPr/>
          <p:nvPr/>
        </p:nvSpPr>
        <p:spPr>
          <a:xfrm>
            <a:off x="5329800" y="4100040"/>
            <a:ext cx="3397320" cy="495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531000" lvl="1" indent="-265320" defTabSz="914400">
              <a:lnSpc>
                <a:spcPts val="3512"/>
              </a:lnSpc>
              <a:buClr>
                <a:srgbClr val="000000"/>
              </a:buClr>
              <a:buFont typeface="Arial"/>
              <a:buChar char="•"/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Arimo Bold"/>
                <a:ea typeface="Arimo Bold"/>
              </a:rPr>
              <a:t>Tool:</a:t>
            </a:r>
            <a:r>
              <a:rPr lang="en-US" sz="22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 FastAPI TestClient + Integration Test Suite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000000"/>
              </a:buClr>
              <a:buFont typeface="Arial"/>
              <a:buChar char="•"/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Arimo Bold"/>
                <a:ea typeface="Arimo Bold"/>
              </a:rPr>
              <a:t>Scope:</a:t>
            </a:r>
            <a:r>
              <a:rPr lang="en-US" sz="22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 API routes ↔ services ↔ database ↔ RAG subsystem communication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000000"/>
              </a:buClr>
              <a:buFont typeface="Arial"/>
              <a:buChar char="•"/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Arimo Bold"/>
                <a:ea typeface="Arimo Bold"/>
              </a:rPr>
              <a:t>Goal:</a:t>
            </a:r>
            <a:r>
              <a:rPr lang="en-US" sz="22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 Validate interactions between system components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37" name="Group 18"/>
          <p:cNvGrpSpPr/>
          <p:nvPr/>
        </p:nvGrpSpPr>
        <p:grpSpPr>
          <a:xfrm>
            <a:off x="9304560" y="2752200"/>
            <a:ext cx="3964320" cy="6738840"/>
            <a:chOff x="9304560" y="2752200"/>
            <a:chExt cx="3964320" cy="6738840"/>
          </a:xfrm>
        </p:grpSpPr>
        <p:sp>
          <p:nvSpPr>
            <p:cNvPr id="1638" name="Freeform 19"/>
            <p:cNvSpPr/>
            <p:nvPr/>
          </p:nvSpPr>
          <p:spPr>
            <a:xfrm>
              <a:off x="9304560" y="2752200"/>
              <a:ext cx="3964320" cy="6738840"/>
            </a:xfrm>
            <a:custGeom>
              <a:avLst/>
              <a:gdLst>
                <a:gd name="textAreaLeft" fmla="*/ 0 w 3964320"/>
                <a:gd name="textAreaRight" fmla="*/ 3965400 w 3964320"/>
                <a:gd name="textAreaTop" fmla="*/ 0 h 6738840"/>
                <a:gd name="textAreaBottom" fmla="*/ 6739920 h 6738840"/>
              </a:gdLst>
              <a:ahLst/>
              <a:cxnLst/>
              <a:rect l="textAreaLeft" t="textAreaTop" r="textAreaRight" b="textAreaBottom"/>
              <a:pathLst>
                <a:path w="5287137" h="8986775">
                  <a:moveTo>
                    <a:pt x="0" y="544322"/>
                  </a:moveTo>
                  <a:cubicBezTo>
                    <a:pt x="0" y="243713"/>
                    <a:pt x="243713" y="0"/>
                    <a:pt x="544322" y="0"/>
                  </a:cubicBezTo>
                  <a:lnTo>
                    <a:pt x="4742815" y="0"/>
                  </a:lnTo>
                  <a:cubicBezTo>
                    <a:pt x="5043424" y="0"/>
                    <a:pt x="5287137" y="243713"/>
                    <a:pt x="5287137" y="544322"/>
                  </a:cubicBezTo>
                  <a:lnTo>
                    <a:pt x="5287137" y="8442452"/>
                  </a:lnTo>
                  <a:cubicBezTo>
                    <a:pt x="5287137" y="8743062"/>
                    <a:pt x="5043424" y="8986775"/>
                    <a:pt x="4742815" y="8986775"/>
                  </a:cubicBezTo>
                  <a:lnTo>
                    <a:pt x="544322" y="8986775"/>
                  </a:lnTo>
                  <a:cubicBezTo>
                    <a:pt x="243713" y="8986774"/>
                    <a:pt x="0" y="8743061"/>
                    <a:pt x="0" y="8442452"/>
                  </a:cubicBezTo>
                  <a:close/>
                </a:path>
              </a:pathLst>
            </a:custGeom>
            <a:solidFill>
              <a:srgbClr val="4A644E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639" name="TextBox 20"/>
          <p:cNvSpPr/>
          <p:nvPr/>
        </p:nvSpPr>
        <p:spPr>
          <a:xfrm>
            <a:off x="9588240" y="3026160"/>
            <a:ext cx="4311720" cy="45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370"/>
              </a:lnSpc>
            </a:pPr>
            <a:r>
              <a:rPr lang="en-US" sz="2700" b="1" u="none" strike="noStrike">
                <a:solidFill>
                  <a:srgbClr val="FFFFFF"/>
                </a:solidFill>
                <a:effectLst/>
                <a:uFillTx/>
                <a:latin typeface="Fraunces Bold"/>
                <a:ea typeface="Fraunces Bold"/>
              </a:rPr>
              <a:t>System Testing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0" name="TextBox 21"/>
          <p:cNvSpPr/>
          <p:nvPr/>
        </p:nvSpPr>
        <p:spPr>
          <a:xfrm>
            <a:off x="9588240" y="3657240"/>
            <a:ext cx="3397320" cy="438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531000" lvl="1" indent="-265320" defTabSz="914400">
              <a:lnSpc>
                <a:spcPts val="3512"/>
              </a:lnSpc>
              <a:buClr>
                <a:srgbClr val="FFFFFF"/>
              </a:buClr>
              <a:buFont typeface="Arial"/>
              <a:buChar char="•"/>
            </a:pPr>
            <a:r>
              <a:rPr lang="en-US" sz="22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Tool:</a:t>
            </a:r>
            <a:r>
              <a:rPr lang="en-US" sz="22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 Manual testing through the web interface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FFFFFF"/>
              </a:buClr>
              <a:buFont typeface="Arial"/>
              <a:buChar char="•"/>
            </a:pPr>
            <a:r>
              <a:rPr lang="en-US" sz="22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Scope:</a:t>
            </a:r>
            <a:r>
              <a:rPr lang="en-US" sz="22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 Complete end-to-end user workflows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FFFFFF"/>
              </a:buClr>
              <a:buFont typeface="Arial"/>
              <a:buChar char="•"/>
            </a:pPr>
            <a:r>
              <a:rPr lang="en-US" sz="22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Goal:</a:t>
            </a:r>
            <a:r>
              <a:rPr lang="en-US" sz="2200" b="0" u="none" strike="noStrike">
                <a:solidFill>
                  <a:srgbClr val="FFFFFF"/>
                </a:solidFill>
                <a:effectLst/>
                <a:uFillTx/>
                <a:latin typeface="Arimo"/>
                <a:ea typeface="Arimo"/>
              </a:rPr>
              <a:t> Verify major user scenarios execute successfully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41" name="Group 22"/>
          <p:cNvGrpSpPr/>
          <p:nvPr/>
        </p:nvGrpSpPr>
        <p:grpSpPr>
          <a:xfrm>
            <a:off x="13563000" y="2752200"/>
            <a:ext cx="3964320" cy="6738840"/>
            <a:chOff x="13563000" y="2752200"/>
            <a:chExt cx="3964320" cy="6738840"/>
          </a:xfrm>
        </p:grpSpPr>
        <p:sp>
          <p:nvSpPr>
            <p:cNvPr id="1642" name="Freeform 23"/>
            <p:cNvSpPr/>
            <p:nvPr/>
          </p:nvSpPr>
          <p:spPr>
            <a:xfrm>
              <a:off x="13563000" y="2752200"/>
              <a:ext cx="3964320" cy="6738840"/>
            </a:xfrm>
            <a:custGeom>
              <a:avLst/>
              <a:gdLst>
                <a:gd name="textAreaLeft" fmla="*/ 0 w 3964320"/>
                <a:gd name="textAreaRight" fmla="*/ 3965400 w 3964320"/>
                <a:gd name="textAreaTop" fmla="*/ 0 h 6738840"/>
                <a:gd name="textAreaBottom" fmla="*/ 6739920 h 6738840"/>
              </a:gdLst>
              <a:ahLst/>
              <a:cxnLst/>
              <a:rect l="textAreaLeft" t="textAreaTop" r="textAreaRight" b="textAreaBottom"/>
              <a:pathLst>
                <a:path w="5287137" h="8986775">
                  <a:moveTo>
                    <a:pt x="0" y="544322"/>
                  </a:moveTo>
                  <a:cubicBezTo>
                    <a:pt x="0" y="243713"/>
                    <a:pt x="243713" y="0"/>
                    <a:pt x="544322" y="0"/>
                  </a:cubicBezTo>
                  <a:lnTo>
                    <a:pt x="4742815" y="0"/>
                  </a:lnTo>
                  <a:cubicBezTo>
                    <a:pt x="5043424" y="0"/>
                    <a:pt x="5287137" y="243713"/>
                    <a:pt x="5287137" y="544322"/>
                  </a:cubicBezTo>
                  <a:lnTo>
                    <a:pt x="5287137" y="8442452"/>
                  </a:lnTo>
                  <a:cubicBezTo>
                    <a:pt x="5287137" y="8743062"/>
                    <a:pt x="5043424" y="8986775"/>
                    <a:pt x="4742815" y="8986775"/>
                  </a:cubicBezTo>
                  <a:lnTo>
                    <a:pt x="544322" y="8986775"/>
                  </a:lnTo>
                  <a:cubicBezTo>
                    <a:pt x="243713" y="8986774"/>
                    <a:pt x="0" y="8743061"/>
                    <a:pt x="0" y="8442452"/>
                  </a:cubicBezTo>
                  <a:close/>
                </a:path>
              </a:pathLst>
            </a:custGeom>
            <a:solidFill>
              <a:srgbClr val="D8AFF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643" name="TextBox 24"/>
          <p:cNvSpPr/>
          <p:nvPr/>
        </p:nvSpPr>
        <p:spPr>
          <a:xfrm>
            <a:off x="13846320" y="3026160"/>
            <a:ext cx="3397320" cy="89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370"/>
              </a:lnSpc>
            </a:pPr>
            <a:r>
              <a:rPr lang="en-US" sz="2700" b="1" u="none" strike="noStrike">
                <a:solidFill>
                  <a:srgbClr val="3B4540"/>
                </a:solidFill>
                <a:effectLst/>
                <a:uFillTx/>
                <a:latin typeface="Fraunces Bold"/>
                <a:ea typeface="Fraunces Bold"/>
              </a:rPr>
              <a:t>Accuracy Evaluation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4" name="TextBox 25"/>
          <p:cNvSpPr/>
          <p:nvPr/>
        </p:nvSpPr>
        <p:spPr>
          <a:xfrm>
            <a:off x="13846320" y="4100040"/>
            <a:ext cx="3397320" cy="529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marL="531000" lvl="1" indent="-265320" defTabSz="914400">
              <a:lnSpc>
                <a:spcPts val="3512"/>
              </a:lnSpc>
              <a:buClr>
                <a:srgbClr val="000000"/>
              </a:buClr>
              <a:buFont typeface="Arial"/>
              <a:buChar char="•"/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Arimo Bold"/>
                <a:ea typeface="Arimo Bold"/>
              </a:rPr>
              <a:t>Tool:</a:t>
            </a:r>
            <a:r>
              <a:rPr lang="en-US" sz="22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 Custom evaluation metrics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000000"/>
              </a:buClr>
              <a:buFont typeface="Arial"/>
              <a:buChar char="•"/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Arimo Bold"/>
                <a:ea typeface="Arimo Bold"/>
              </a:rPr>
              <a:t>Scope:</a:t>
            </a:r>
            <a:r>
              <a:rPr lang="en-US" sz="22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 AI-generated architectural layouts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31000" lvl="1" indent="-265320" defTabSz="914400">
              <a:lnSpc>
                <a:spcPts val="3512"/>
              </a:lnSpc>
              <a:buClr>
                <a:srgbClr val="000000"/>
              </a:buClr>
              <a:buFont typeface="Arial"/>
              <a:buChar char="•"/>
            </a:pPr>
            <a:r>
              <a:rPr lang="en-US" sz="2200" b="1" u="none" strike="noStrike">
                <a:solidFill>
                  <a:srgbClr val="000000"/>
                </a:solidFill>
                <a:effectLst/>
                <a:uFillTx/>
                <a:latin typeface="Arimo Bold"/>
                <a:ea typeface="Arimo Bold"/>
              </a:rPr>
              <a:t>Goal:</a:t>
            </a:r>
            <a:r>
              <a:rPr lang="en-US" sz="22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 Measure geometric correctness, completeness, dimensional accuracy, EBC compliance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5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43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6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647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648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649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650" name="Group 6"/>
          <p:cNvGrpSpPr/>
          <p:nvPr/>
        </p:nvGrpSpPr>
        <p:grpSpPr>
          <a:xfrm>
            <a:off x="992160" y="815760"/>
            <a:ext cx="2856960" cy="394200"/>
            <a:chOff x="992160" y="815760"/>
            <a:chExt cx="2856960" cy="394200"/>
          </a:xfrm>
        </p:grpSpPr>
        <p:sp>
          <p:nvSpPr>
            <p:cNvPr id="1651" name="Freeform 7"/>
            <p:cNvSpPr/>
            <p:nvPr/>
          </p:nvSpPr>
          <p:spPr>
            <a:xfrm>
              <a:off x="992160" y="815760"/>
              <a:ext cx="2856960" cy="394200"/>
            </a:xfrm>
            <a:custGeom>
              <a:avLst/>
              <a:gdLst>
                <a:gd name="textAreaLeft" fmla="*/ 0 w 2856960"/>
                <a:gd name="textAreaRight" fmla="*/ 2858040 w 2856960"/>
                <a:gd name="textAreaTop" fmla="*/ 0 h 394200"/>
                <a:gd name="textAreaBottom" fmla="*/ 395280 h 394200"/>
              </a:gdLst>
              <a:ahLst/>
              <a:cxnLst/>
              <a:rect l="textAreaLeft" t="textAreaTop" r="textAreaRight" b="textAreaBottom"/>
              <a:pathLst>
                <a:path w="3810762" h="527050">
                  <a:moveTo>
                    <a:pt x="0" y="216916"/>
                  </a:moveTo>
                  <a:cubicBezTo>
                    <a:pt x="0" y="97155"/>
                    <a:pt x="97155" y="0"/>
                    <a:pt x="216916" y="0"/>
                  </a:cubicBezTo>
                  <a:lnTo>
                    <a:pt x="3593846" y="0"/>
                  </a:lnTo>
                  <a:cubicBezTo>
                    <a:pt x="3713607" y="0"/>
                    <a:pt x="3810762" y="97155"/>
                    <a:pt x="3810762" y="216916"/>
                  </a:cubicBezTo>
                  <a:lnTo>
                    <a:pt x="3810762" y="310134"/>
                  </a:lnTo>
                  <a:cubicBezTo>
                    <a:pt x="3810762" y="429895"/>
                    <a:pt x="3713607" y="527050"/>
                    <a:pt x="3593846" y="527050"/>
                  </a:cubicBezTo>
                  <a:lnTo>
                    <a:pt x="216916" y="527050"/>
                  </a:lnTo>
                  <a:cubicBezTo>
                    <a:pt x="97155" y="527050"/>
                    <a:pt x="0" y="429895"/>
                    <a:pt x="0" y="310134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652" name="TextBox 8"/>
          <p:cNvSpPr/>
          <p:nvPr/>
        </p:nvSpPr>
        <p:spPr>
          <a:xfrm>
            <a:off x="1127520" y="826200"/>
            <a:ext cx="3500640" cy="316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015"/>
              </a:lnSpc>
            </a:pPr>
            <a:r>
              <a:rPr lang="en-US" sz="14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EVALUATION — AI ACCURACY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3" name="TextBox 9"/>
          <p:cNvSpPr/>
          <p:nvPr/>
        </p:nvSpPr>
        <p:spPr>
          <a:xfrm>
            <a:off x="3199320" y="1273320"/>
            <a:ext cx="11887920" cy="69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491"/>
              </a:lnSpc>
            </a:pPr>
            <a:r>
              <a:rPr lang="en-US" sz="44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How We Measure CadArena's Accuracy?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54" name="Group 10"/>
          <p:cNvGrpSpPr/>
          <p:nvPr/>
        </p:nvGrpSpPr>
        <p:grpSpPr>
          <a:xfrm>
            <a:off x="992160" y="2258640"/>
            <a:ext cx="5313240" cy="3853800"/>
            <a:chOff x="992160" y="2258640"/>
            <a:chExt cx="5313240" cy="3853800"/>
          </a:xfrm>
        </p:grpSpPr>
        <p:sp>
          <p:nvSpPr>
            <p:cNvPr id="1655" name="Freeform 11"/>
            <p:cNvSpPr/>
            <p:nvPr/>
          </p:nvSpPr>
          <p:spPr>
            <a:xfrm>
              <a:off x="992160" y="2258640"/>
              <a:ext cx="5313240" cy="3853800"/>
            </a:xfrm>
            <a:custGeom>
              <a:avLst/>
              <a:gdLst>
                <a:gd name="textAreaLeft" fmla="*/ 0 w 5313240"/>
                <a:gd name="textAreaRight" fmla="*/ 5314320 w 5313240"/>
                <a:gd name="textAreaTop" fmla="*/ 0 h 3853800"/>
                <a:gd name="textAreaBottom" fmla="*/ 3854880 h 3853800"/>
              </a:gdLst>
              <a:ahLst/>
              <a:cxnLst/>
              <a:rect l="textAreaLeft" t="textAreaTop" r="textAreaRight" b="textAreaBottom"/>
              <a:pathLst>
                <a:path w="7085964" h="5140071">
                  <a:moveTo>
                    <a:pt x="0" y="271145"/>
                  </a:moveTo>
                  <a:cubicBezTo>
                    <a:pt x="0" y="121412"/>
                    <a:pt x="121412" y="0"/>
                    <a:pt x="271145" y="0"/>
                  </a:cubicBezTo>
                  <a:lnTo>
                    <a:pt x="6814820" y="0"/>
                  </a:lnTo>
                  <a:cubicBezTo>
                    <a:pt x="6964552" y="0"/>
                    <a:pt x="7085964" y="121412"/>
                    <a:pt x="7085964" y="271145"/>
                  </a:cubicBezTo>
                  <a:lnTo>
                    <a:pt x="7085964" y="4868926"/>
                  </a:lnTo>
                  <a:cubicBezTo>
                    <a:pt x="7085964" y="5018659"/>
                    <a:pt x="6964552" y="5140071"/>
                    <a:pt x="6814820" y="5140071"/>
                  </a:cubicBezTo>
                  <a:lnTo>
                    <a:pt x="271145" y="5140071"/>
                  </a:lnTo>
                  <a:cubicBezTo>
                    <a:pt x="121412" y="5140071"/>
                    <a:pt x="0" y="5018786"/>
                    <a:pt x="0" y="4868926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656" name="Group 12"/>
          <p:cNvGrpSpPr/>
          <p:nvPr/>
        </p:nvGrpSpPr>
        <p:grpSpPr>
          <a:xfrm>
            <a:off x="3310560" y="2484720"/>
            <a:ext cx="676800" cy="676800"/>
            <a:chOff x="3310560" y="2484720"/>
            <a:chExt cx="676800" cy="676800"/>
          </a:xfrm>
        </p:grpSpPr>
        <p:sp>
          <p:nvSpPr>
            <p:cNvPr id="1657" name="Freeform 13"/>
            <p:cNvSpPr/>
            <p:nvPr/>
          </p:nvSpPr>
          <p:spPr>
            <a:xfrm>
              <a:off x="3310560" y="2484720"/>
              <a:ext cx="676800" cy="676800"/>
            </a:xfrm>
            <a:custGeom>
              <a:avLst/>
              <a:gdLst>
                <a:gd name="textAreaLeft" fmla="*/ 0 w 676800"/>
                <a:gd name="textAreaRight" fmla="*/ 677880 w 676800"/>
                <a:gd name="textAreaTop" fmla="*/ 0 h 676800"/>
                <a:gd name="textAreaBottom" fmla="*/ 677880 h 676800"/>
              </a:gdLst>
              <a:ahLst/>
              <a:cxnLst/>
              <a:rect l="textAreaLeft" t="textAreaTop" r="textAreaRight" b="textAreaBottom"/>
              <a:pathLst>
                <a:path w="903732" h="903732">
                  <a:moveTo>
                    <a:pt x="0" y="451866"/>
                  </a:moveTo>
                  <a:cubicBezTo>
                    <a:pt x="0" y="202311"/>
                    <a:pt x="202311" y="0"/>
                    <a:pt x="451866" y="0"/>
                  </a:cubicBezTo>
                  <a:cubicBezTo>
                    <a:pt x="701421" y="0"/>
                    <a:pt x="903732" y="202311"/>
                    <a:pt x="903732" y="451866"/>
                  </a:cubicBezTo>
                  <a:cubicBezTo>
                    <a:pt x="903732" y="701421"/>
                    <a:pt x="701421" y="903732"/>
                    <a:pt x="451866" y="903732"/>
                  </a:cubicBezTo>
                  <a:cubicBezTo>
                    <a:pt x="202311" y="903732"/>
                    <a:pt x="0" y="701421"/>
                    <a:pt x="0" y="451866"/>
                  </a:cubicBez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658" name="Group 14"/>
          <p:cNvGrpSpPr/>
          <p:nvPr/>
        </p:nvGrpSpPr>
        <p:grpSpPr>
          <a:xfrm>
            <a:off x="3497040" y="2633040"/>
            <a:ext cx="303840" cy="380160"/>
            <a:chOff x="3497040" y="2633040"/>
            <a:chExt cx="303840" cy="380160"/>
          </a:xfrm>
        </p:grpSpPr>
        <p:sp>
          <p:nvSpPr>
            <p:cNvPr id="1659" name="Freeform 15"/>
            <p:cNvSpPr/>
            <p:nvPr/>
          </p:nvSpPr>
          <p:spPr>
            <a:xfrm>
              <a:off x="3497040" y="2633040"/>
              <a:ext cx="303840" cy="380160"/>
            </a:xfrm>
            <a:custGeom>
              <a:avLst/>
              <a:gdLst>
                <a:gd name="textAreaLeft" fmla="*/ 0 w 303840"/>
                <a:gd name="textAreaRight" fmla="*/ 304920 w 303840"/>
                <a:gd name="textAreaTop" fmla="*/ 0 h 380160"/>
                <a:gd name="textAreaBottom" fmla="*/ 381240 h 380160"/>
              </a:gdLst>
              <a:ahLst/>
              <a:cxnLst/>
              <a:rect l="textAreaLeft" t="textAreaTop" r="textAreaRight" b="textAreaBottom"/>
              <a:pathLst>
                <a:path w="406597" h="508197">
                  <a:moveTo>
                    <a:pt x="0" y="0"/>
                  </a:moveTo>
                  <a:lnTo>
                    <a:pt x="406597" y="0"/>
                  </a:lnTo>
                  <a:lnTo>
                    <a:pt x="406597" y="508197"/>
                  </a:lnTo>
                  <a:lnTo>
                    <a:pt x="0" y="508197"/>
                  </a:lnTo>
                  <a:close/>
                </a:path>
              </a:pathLst>
            </a:custGeom>
            <a:blipFill rotWithShape="0">
              <a:blip r:embed="rId1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660" name="TextBox 16"/>
            <p:cNvSpPr/>
            <p:nvPr/>
          </p:nvSpPr>
          <p:spPr>
            <a:xfrm>
              <a:off x="3497040" y="2640240"/>
              <a:ext cx="303840" cy="372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2880"/>
                </a:lnSpc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Fraunces"/>
                  <a:ea typeface="Fraunces"/>
                </a:rPr>
                <a:t>1</a:t>
              </a:r>
              <a:endPara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661" name="TextBox 17"/>
          <p:cNvSpPr/>
          <p:nvPr/>
        </p:nvSpPr>
        <p:spPr>
          <a:xfrm>
            <a:off x="1218240" y="3332880"/>
            <a:ext cx="4861440" cy="71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Design Generation Success Rate (DGSR)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2" name="TextBox 18"/>
          <p:cNvSpPr/>
          <p:nvPr/>
        </p:nvSpPr>
        <p:spPr>
          <a:xfrm>
            <a:off x="1218240" y="4099320"/>
            <a:ext cx="4861440" cy="178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449"/>
              </a:lnSpc>
            </a:pPr>
            <a:r>
              <a:rPr lang="en-US" sz="17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Formula: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(Successful Generations / Total Prompts) × 100%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449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 generation is successful if the complete pipeline executes and DXF renders without errors.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63" name="Group 19"/>
          <p:cNvGrpSpPr/>
          <p:nvPr/>
        </p:nvGrpSpPr>
        <p:grpSpPr>
          <a:xfrm>
            <a:off x="6486840" y="2258640"/>
            <a:ext cx="5313240" cy="3853800"/>
            <a:chOff x="6486840" y="2258640"/>
            <a:chExt cx="5313240" cy="3853800"/>
          </a:xfrm>
        </p:grpSpPr>
        <p:sp>
          <p:nvSpPr>
            <p:cNvPr id="1664" name="Freeform 20"/>
            <p:cNvSpPr/>
            <p:nvPr/>
          </p:nvSpPr>
          <p:spPr>
            <a:xfrm>
              <a:off x="6486840" y="2258640"/>
              <a:ext cx="5313240" cy="3853800"/>
            </a:xfrm>
            <a:custGeom>
              <a:avLst/>
              <a:gdLst>
                <a:gd name="textAreaLeft" fmla="*/ 0 w 5313240"/>
                <a:gd name="textAreaRight" fmla="*/ 5314320 w 5313240"/>
                <a:gd name="textAreaTop" fmla="*/ 0 h 3853800"/>
                <a:gd name="textAreaBottom" fmla="*/ 3854880 h 3853800"/>
              </a:gdLst>
              <a:ahLst/>
              <a:cxnLst/>
              <a:rect l="textAreaLeft" t="textAreaTop" r="textAreaRight" b="textAreaBottom"/>
              <a:pathLst>
                <a:path w="7085964" h="5140071">
                  <a:moveTo>
                    <a:pt x="0" y="271145"/>
                  </a:moveTo>
                  <a:cubicBezTo>
                    <a:pt x="0" y="121412"/>
                    <a:pt x="121412" y="0"/>
                    <a:pt x="271145" y="0"/>
                  </a:cubicBezTo>
                  <a:lnTo>
                    <a:pt x="6814820" y="0"/>
                  </a:lnTo>
                  <a:cubicBezTo>
                    <a:pt x="6964552" y="0"/>
                    <a:pt x="7085964" y="121412"/>
                    <a:pt x="7085964" y="271145"/>
                  </a:cubicBezTo>
                  <a:lnTo>
                    <a:pt x="7085964" y="4868926"/>
                  </a:lnTo>
                  <a:cubicBezTo>
                    <a:pt x="7085964" y="5018659"/>
                    <a:pt x="6964552" y="5140071"/>
                    <a:pt x="6814820" y="5140071"/>
                  </a:cubicBezTo>
                  <a:lnTo>
                    <a:pt x="271145" y="5140071"/>
                  </a:lnTo>
                  <a:cubicBezTo>
                    <a:pt x="121412" y="5140071"/>
                    <a:pt x="0" y="5018786"/>
                    <a:pt x="0" y="4868926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665" name="Group 21"/>
          <p:cNvGrpSpPr/>
          <p:nvPr/>
        </p:nvGrpSpPr>
        <p:grpSpPr>
          <a:xfrm>
            <a:off x="8804880" y="2484720"/>
            <a:ext cx="676800" cy="676800"/>
            <a:chOff x="8804880" y="2484720"/>
            <a:chExt cx="676800" cy="676800"/>
          </a:xfrm>
        </p:grpSpPr>
        <p:sp>
          <p:nvSpPr>
            <p:cNvPr id="1666" name="Freeform 22"/>
            <p:cNvSpPr/>
            <p:nvPr/>
          </p:nvSpPr>
          <p:spPr>
            <a:xfrm>
              <a:off x="8804880" y="2484720"/>
              <a:ext cx="676800" cy="676800"/>
            </a:xfrm>
            <a:custGeom>
              <a:avLst/>
              <a:gdLst>
                <a:gd name="textAreaLeft" fmla="*/ 0 w 676800"/>
                <a:gd name="textAreaRight" fmla="*/ 677880 w 676800"/>
                <a:gd name="textAreaTop" fmla="*/ 0 h 676800"/>
                <a:gd name="textAreaBottom" fmla="*/ 677880 h 676800"/>
              </a:gdLst>
              <a:ahLst/>
              <a:cxnLst/>
              <a:rect l="textAreaLeft" t="textAreaTop" r="textAreaRight" b="textAreaBottom"/>
              <a:pathLst>
                <a:path w="903732" h="903732">
                  <a:moveTo>
                    <a:pt x="0" y="451866"/>
                  </a:moveTo>
                  <a:cubicBezTo>
                    <a:pt x="0" y="202311"/>
                    <a:pt x="202311" y="0"/>
                    <a:pt x="451866" y="0"/>
                  </a:cubicBezTo>
                  <a:cubicBezTo>
                    <a:pt x="701421" y="0"/>
                    <a:pt x="903732" y="202311"/>
                    <a:pt x="903732" y="451866"/>
                  </a:cubicBezTo>
                  <a:cubicBezTo>
                    <a:pt x="903732" y="701421"/>
                    <a:pt x="701421" y="903732"/>
                    <a:pt x="451866" y="903732"/>
                  </a:cubicBezTo>
                  <a:cubicBezTo>
                    <a:pt x="202311" y="903732"/>
                    <a:pt x="0" y="701421"/>
                    <a:pt x="0" y="451866"/>
                  </a:cubicBezTo>
                  <a:close/>
                </a:path>
              </a:pathLst>
            </a:custGeom>
            <a:solidFill>
              <a:srgbClr val="2196F3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667" name="Group 23"/>
          <p:cNvGrpSpPr/>
          <p:nvPr/>
        </p:nvGrpSpPr>
        <p:grpSpPr>
          <a:xfrm>
            <a:off x="8991360" y="2633040"/>
            <a:ext cx="303840" cy="380160"/>
            <a:chOff x="8991360" y="2633040"/>
            <a:chExt cx="303840" cy="380160"/>
          </a:xfrm>
        </p:grpSpPr>
        <p:sp>
          <p:nvSpPr>
            <p:cNvPr id="1668" name="Freeform 24"/>
            <p:cNvSpPr/>
            <p:nvPr/>
          </p:nvSpPr>
          <p:spPr>
            <a:xfrm>
              <a:off x="8991360" y="2633040"/>
              <a:ext cx="303840" cy="380160"/>
            </a:xfrm>
            <a:custGeom>
              <a:avLst/>
              <a:gdLst>
                <a:gd name="textAreaLeft" fmla="*/ 0 w 303840"/>
                <a:gd name="textAreaRight" fmla="*/ 304920 w 303840"/>
                <a:gd name="textAreaTop" fmla="*/ 0 h 380160"/>
                <a:gd name="textAreaBottom" fmla="*/ 381240 h 380160"/>
              </a:gdLst>
              <a:ahLst/>
              <a:cxnLst/>
              <a:rect l="textAreaLeft" t="textAreaTop" r="textAreaRight" b="textAreaBottom"/>
              <a:pathLst>
                <a:path w="406597" h="508197">
                  <a:moveTo>
                    <a:pt x="0" y="0"/>
                  </a:moveTo>
                  <a:lnTo>
                    <a:pt x="406597" y="0"/>
                  </a:lnTo>
                  <a:lnTo>
                    <a:pt x="406597" y="508197"/>
                  </a:lnTo>
                  <a:lnTo>
                    <a:pt x="0" y="508197"/>
                  </a:lnTo>
                  <a:close/>
                </a:path>
              </a:pathLst>
            </a:custGeom>
            <a:blipFill rotWithShape="0">
              <a:blip r:embed="rId2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669" name="TextBox 25"/>
            <p:cNvSpPr/>
            <p:nvPr/>
          </p:nvSpPr>
          <p:spPr>
            <a:xfrm>
              <a:off x="8991360" y="2640240"/>
              <a:ext cx="303840" cy="372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2880"/>
                </a:lnSpc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Fraunces"/>
                  <a:ea typeface="Fraunces"/>
                </a:rPr>
                <a:t>2</a:t>
              </a:r>
              <a:endPara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670" name="TextBox 26"/>
          <p:cNvSpPr/>
          <p:nvPr/>
        </p:nvSpPr>
        <p:spPr>
          <a:xfrm>
            <a:off x="6712560" y="3332880"/>
            <a:ext cx="4861440" cy="71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Architectural Feature Completeness (AFC)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1" name="TextBox 27"/>
          <p:cNvSpPr/>
          <p:nvPr/>
        </p:nvSpPr>
        <p:spPr>
          <a:xfrm>
            <a:off x="6712560" y="4099320"/>
            <a:ext cx="4861440" cy="146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449"/>
              </a:lnSpc>
            </a:pPr>
            <a:r>
              <a:rPr lang="en-US" sz="17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Formula: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(Generated Features / Requested Features) × 100%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449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Measures whether all requested rooms and elements appear in the output.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72" name="Group 28"/>
          <p:cNvGrpSpPr/>
          <p:nvPr/>
        </p:nvGrpSpPr>
        <p:grpSpPr>
          <a:xfrm>
            <a:off x="11981160" y="2258640"/>
            <a:ext cx="5313600" cy="3853800"/>
            <a:chOff x="11981160" y="2258640"/>
            <a:chExt cx="5313600" cy="3853800"/>
          </a:xfrm>
        </p:grpSpPr>
        <p:sp>
          <p:nvSpPr>
            <p:cNvPr id="1673" name="Freeform 29"/>
            <p:cNvSpPr/>
            <p:nvPr/>
          </p:nvSpPr>
          <p:spPr>
            <a:xfrm>
              <a:off x="11981160" y="2258640"/>
              <a:ext cx="5313600" cy="3853800"/>
            </a:xfrm>
            <a:custGeom>
              <a:avLst/>
              <a:gdLst>
                <a:gd name="textAreaLeft" fmla="*/ 0 w 5313600"/>
                <a:gd name="textAreaRight" fmla="*/ 5314680 w 5313600"/>
                <a:gd name="textAreaTop" fmla="*/ 0 h 3853800"/>
                <a:gd name="textAreaBottom" fmla="*/ 3854880 h 3853800"/>
              </a:gdLst>
              <a:ahLst/>
              <a:cxnLst/>
              <a:rect l="textAreaLeft" t="textAreaTop" r="textAreaRight" b="textAreaBottom"/>
              <a:pathLst>
                <a:path w="7086219" h="5140071">
                  <a:moveTo>
                    <a:pt x="0" y="271145"/>
                  </a:moveTo>
                  <a:cubicBezTo>
                    <a:pt x="0" y="121412"/>
                    <a:pt x="121412" y="0"/>
                    <a:pt x="271145" y="0"/>
                  </a:cubicBezTo>
                  <a:lnTo>
                    <a:pt x="6815074" y="0"/>
                  </a:lnTo>
                  <a:cubicBezTo>
                    <a:pt x="6964807" y="0"/>
                    <a:pt x="7086219" y="121412"/>
                    <a:pt x="7086219" y="271145"/>
                  </a:cubicBezTo>
                  <a:lnTo>
                    <a:pt x="7086219" y="4868926"/>
                  </a:lnTo>
                  <a:cubicBezTo>
                    <a:pt x="7086219" y="5018659"/>
                    <a:pt x="6964807" y="5140071"/>
                    <a:pt x="6815074" y="5140071"/>
                  </a:cubicBezTo>
                  <a:lnTo>
                    <a:pt x="271145" y="5140071"/>
                  </a:lnTo>
                  <a:cubicBezTo>
                    <a:pt x="121412" y="5140071"/>
                    <a:pt x="0" y="5018786"/>
                    <a:pt x="0" y="4868926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674" name="Group 30"/>
          <p:cNvGrpSpPr/>
          <p:nvPr/>
        </p:nvGrpSpPr>
        <p:grpSpPr>
          <a:xfrm>
            <a:off x="14299560" y="2484720"/>
            <a:ext cx="676800" cy="676800"/>
            <a:chOff x="14299560" y="2484720"/>
            <a:chExt cx="676800" cy="676800"/>
          </a:xfrm>
        </p:grpSpPr>
        <p:sp>
          <p:nvSpPr>
            <p:cNvPr id="1675" name="Freeform 31"/>
            <p:cNvSpPr/>
            <p:nvPr/>
          </p:nvSpPr>
          <p:spPr>
            <a:xfrm>
              <a:off x="14299560" y="2484720"/>
              <a:ext cx="676800" cy="676800"/>
            </a:xfrm>
            <a:custGeom>
              <a:avLst/>
              <a:gdLst>
                <a:gd name="textAreaLeft" fmla="*/ 0 w 676800"/>
                <a:gd name="textAreaRight" fmla="*/ 677880 w 676800"/>
                <a:gd name="textAreaTop" fmla="*/ 0 h 676800"/>
                <a:gd name="textAreaBottom" fmla="*/ 677880 h 676800"/>
              </a:gdLst>
              <a:ahLst/>
              <a:cxnLst/>
              <a:rect l="textAreaLeft" t="textAreaTop" r="textAreaRight" b="textAreaBottom"/>
              <a:pathLst>
                <a:path w="903732" h="903732">
                  <a:moveTo>
                    <a:pt x="0" y="451866"/>
                  </a:moveTo>
                  <a:cubicBezTo>
                    <a:pt x="0" y="202311"/>
                    <a:pt x="202311" y="0"/>
                    <a:pt x="451866" y="0"/>
                  </a:cubicBezTo>
                  <a:cubicBezTo>
                    <a:pt x="701421" y="0"/>
                    <a:pt x="903732" y="202311"/>
                    <a:pt x="903732" y="451866"/>
                  </a:cubicBezTo>
                  <a:cubicBezTo>
                    <a:pt x="903732" y="701421"/>
                    <a:pt x="701421" y="903732"/>
                    <a:pt x="451866" y="903732"/>
                  </a:cubicBezTo>
                  <a:cubicBezTo>
                    <a:pt x="202311" y="903732"/>
                    <a:pt x="0" y="701421"/>
                    <a:pt x="0" y="451866"/>
                  </a:cubicBezTo>
                  <a:close/>
                </a:path>
              </a:pathLst>
            </a:custGeom>
            <a:solidFill>
              <a:srgbClr val="8BC34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676" name="Group 32"/>
          <p:cNvGrpSpPr/>
          <p:nvPr/>
        </p:nvGrpSpPr>
        <p:grpSpPr>
          <a:xfrm>
            <a:off x="14486040" y="2633040"/>
            <a:ext cx="303840" cy="380160"/>
            <a:chOff x="14486040" y="2633040"/>
            <a:chExt cx="303840" cy="380160"/>
          </a:xfrm>
        </p:grpSpPr>
        <p:sp>
          <p:nvSpPr>
            <p:cNvPr id="1677" name="Freeform 33"/>
            <p:cNvSpPr/>
            <p:nvPr/>
          </p:nvSpPr>
          <p:spPr>
            <a:xfrm>
              <a:off x="14486040" y="2633040"/>
              <a:ext cx="303840" cy="380160"/>
            </a:xfrm>
            <a:custGeom>
              <a:avLst/>
              <a:gdLst>
                <a:gd name="textAreaLeft" fmla="*/ 0 w 303840"/>
                <a:gd name="textAreaRight" fmla="*/ 304920 w 303840"/>
                <a:gd name="textAreaTop" fmla="*/ 0 h 380160"/>
                <a:gd name="textAreaBottom" fmla="*/ 381240 h 380160"/>
              </a:gdLst>
              <a:ahLst/>
              <a:cxnLst/>
              <a:rect l="textAreaLeft" t="textAreaTop" r="textAreaRight" b="textAreaBottom"/>
              <a:pathLst>
                <a:path w="406597" h="508197">
                  <a:moveTo>
                    <a:pt x="0" y="0"/>
                  </a:moveTo>
                  <a:lnTo>
                    <a:pt x="406597" y="0"/>
                  </a:lnTo>
                  <a:lnTo>
                    <a:pt x="406597" y="508197"/>
                  </a:lnTo>
                  <a:lnTo>
                    <a:pt x="0" y="508197"/>
                  </a:lnTo>
                  <a:close/>
                </a:path>
              </a:pathLst>
            </a:custGeom>
            <a:blipFill rotWithShape="0">
              <a:blip r:embed="rId3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678" name="TextBox 34"/>
            <p:cNvSpPr/>
            <p:nvPr/>
          </p:nvSpPr>
          <p:spPr>
            <a:xfrm>
              <a:off x="14486040" y="2640240"/>
              <a:ext cx="303840" cy="372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2880"/>
                </a:lnSpc>
              </a:pPr>
              <a:r>
                <a:rPr lang="en-US" sz="2400" b="0" u="none" strike="noStrike">
                  <a:solidFill>
                    <a:srgbClr val="000000"/>
                  </a:solidFill>
                  <a:effectLst/>
                  <a:uFillTx/>
                  <a:latin typeface="Fraunces"/>
                  <a:ea typeface="Fraunces"/>
                </a:rPr>
                <a:t>3</a:t>
              </a:r>
              <a:endPara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679" name="TextBox 35"/>
          <p:cNvSpPr/>
          <p:nvPr/>
        </p:nvSpPr>
        <p:spPr>
          <a:xfrm>
            <a:off x="12845880" y="3332880"/>
            <a:ext cx="3584160" cy="36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Validation Accuracy (VA)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0" name="TextBox 36"/>
          <p:cNvSpPr/>
          <p:nvPr/>
        </p:nvSpPr>
        <p:spPr>
          <a:xfrm>
            <a:off x="12206880" y="3746160"/>
            <a:ext cx="4861800" cy="146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449"/>
              </a:lnSpc>
            </a:pPr>
            <a:r>
              <a:rPr lang="en-US" sz="17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Formula: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(Correctly Classified Violations / Total Violation Checks) × 100%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449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Measures how accurately the EBC validator detects and classifies violations.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81" name="Group 37"/>
          <p:cNvGrpSpPr/>
          <p:nvPr/>
        </p:nvGrpSpPr>
        <p:grpSpPr>
          <a:xfrm>
            <a:off x="992160" y="6293880"/>
            <a:ext cx="8060760" cy="3176280"/>
            <a:chOff x="992160" y="6293880"/>
            <a:chExt cx="8060760" cy="3176280"/>
          </a:xfrm>
        </p:grpSpPr>
        <p:sp>
          <p:nvSpPr>
            <p:cNvPr id="1682" name="Freeform 38"/>
            <p:cNvSpPr/>
            <p:nvPr/>
          </p:nvSpPr>
          <p:spPr>
            <a:xfrm>
              <a:off x="992160" y="6293880"/>
              <a:ext cx="8060760" cy="3176280"/>
            </a:xfrm>
            <a:custGeom>
              <a:avLst/>
              <a:gdLst>
                <a:gd name="textAreaLeft" fmla="*/ 0 w 8060760"/>
                <a:gd name="textAreaRight" fmla="*/ 8061840 w 8060760"/>
                <a:gd name="textAreaTop" fmla="*/ 0 h 3176280"/>
                <a:gd name="textAreaBottom" fmla="*/ 3177360 h 3176280"/>
              </a:gdLst>
              <a:ahLst/>
              <a:cxnLst/>
              <a:rect l="textAreaLeft" t="textAreaTop" r="textAreaRight" b="textAreaBottom"/>
              <a:pathLst>
                <a:path w="10749026" h="4236466">
                  <a:moveTo>
                    <a:pt x="0" y="271145"/>
                  </a:moveTo>
                  <a:cubicBezTo>
                    <a:pt x="0" y="121412"/>
                    <a:pt x="121412" y="0"/>
                    <a:pt x="271145" y="0"/>
                  </a:cubicBezTo>
                  <a:lnTo>
                    <a:pt x="10477881" y="0"/>
                  </a:lnTo>
                  <a:cubicBezTo>
                    <a:pt x="10627614" y="0"/>
                    <a:pt x="10749026" y="121412"/>
                    <a:pt x="10749026" y="271145"/>
                  </a:cubicBezTo>
                  <a:lnTo>
                    <a:pt x="10749026" y="3965321"/>
                  </a:lnTo>
                  <a:cubicBezTo>
                    <a:pt x="10749026" y="4115054"/>
                    <a:pt x="10627614" y="4236466"/>
                    <a:pt x="10477881" y="4236466"/>
                  </a:cubicBezTo>
                  <a:lnTo>
                    <a:pt x="271145" y="4236466"/>
                  </a:lnTo>
                  <a:cubicBezTo>
                    <a:pt x="121412" y="4236466"/>
                    <a:pt x="0" y="4115054"/>
                    <a:pt x="0" y="3965321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683" name="Group 39"/>
          <p:cNvGrpSpPr/>
          <p:nvPr/>
        </p:nvGrpSpPr>
        <p:grpSpPr>
          <a:xfrm>
            <a:off x="4684320" y="6519600"/>
            <a:ext cx="676800" cy="676800"/>
            <a:chOff x="4684320" y="6519600"/>
            <a:chExt cx="676800" cy="676800"/>
          </a:xfrm>
        </p:grpSpPr>
        <p:sp>
          <p:nvSpPr>
            <p:cNvPr id="1684" name="Freeform 40"/>
            <p:cNvSpPr/>
            <p:nvPr/>
          </p:nvSpPr>
          <p:spPr>
            <a:xfrm>
              <a:off x="4684320" y="6519600"/>
              <a:ext cx="676800" cy="676800"/>
            </a:xfrm>
            <a:custGeom>
              <a:avLst/>
              <a:gdLst>
                <a:gd name="textAreaLeft" fmla="*/ 0 w 676800"/>
                <a:gd name="textAreaRight" fmla="*/ 677880 w 676800"/>
                <a:gd name="textAreaTop" fmla="*/ 0 h 676800"/>
                <a:gd name="textAreaBottom" fmla="*/ 677880 h 676800"/>
              </a:gdLst>
              <a:ahLst/>
              <a:cxnLst/>
              <a:rect l="textAreaLeft" t="textAreaTop" r="textAreaRight" b="textAreaBottom"/>
              <a:pathLst>
                <a:path w="903732" h="903732">
                  <a:moveTo>
                    <a:pt x="0" y="451866"/>
                  </a:moveTo>
                  <a:cubicBezTo>
                    <a:pt x="0" y="202311"/>
                    <a:pt x="202311" y="0"/>
                    <a:pt x="451866" y="0"/>
                  </a:cubicBezTo>
                  <a:cubicBezTo>
                    <a:pt x="701421" y="0"/>
                    <a:pt x="903732" y="202311"/>
                    <a:pt x="903732" y="451866"/>
                  </a:cubicBezTo>
                  <a:cubicBezTo>
                    <a:pt x="903732" y="701421"/>
                    <a:pt x="701421" y="903732"/>
                    <a:pt x="451866" y="903732"/>
                  </a:cubicBezTo>
                  <a:cubicBezTo>
                    <a:pt x="202311" y="903732"/>
                    <a:pt x="0" y="701421"/>
                    <a:pt x="0" y="451866"/>
                  </a:cubicBezTo>
                  <a:close/>
                </a:path>
              </a:pathLst>
            </a:custGeom>
            <a:solidFill>
              <a:srgbClr val="FFD7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685" name="Group 41"/>
          <p:cNvGrpSpPr/>
          <p:nvPr/>
        </p:nvGrpSpPr>
        <p:grpSpPr>
          <a:xfrm>
            <a:off x="4870440" y="6667920"/>
            <a:ext cx="303840" cy="380160"/>
            <a:chOff x="4870440" y="6667920"/>
            <a:chExt cx="303840" cy="380160"/>
          </a:xfrm>
        </p:grpSpPr>
        <p:sp>
          <p:nvSpPr>
            <p:cNvPr id="1686" name="Freeform 42"/>
            <p:cNvSpPr/>
            <p:nvPr/>
          </p:nvSpPr>
          <p:spPr>
            <a:xfrm>
              <a:off x="4870440" y="6667920"/>
              <a:ext cx="303840" cy="380160"/>
            </a:xfrm>
            <a:custGeom>
              <a:avLst/>
              <a:gdLst>
                <a:gd name="textAreaLeft" fmla="*/ 0 w 303840"/>
                <a:gd name="textAreaRight" fmla="*/ 304920 w 303840"/>
                <a:gd name="textAreaTop" fmla="*/ 0 h 380160"/>
                <a:gd name="textAreaBottom" fmla="*/ 381240 h 380160"/>
              </a:gdLst>
              <a:ahLst/>
              <a:cxnLst/>
              <a:rect l="textAreaLeft" t="textAreaTop" r="textAreaRight" b="textAreaBottom"/>
              <a:pathLst>
                <a:path w="406597" h="508197">
                  <a:moveTo>
                    <a:pt x="0" y="0"/>
                  </a:moveTo>
                  <a:lnTo>
                    <a:pt x="406597" y="0"/>
                  </a:lnTo>
                  <a:lnTo>
                    <a:pt x="406597" y="508197"/>
                  </a:lnTo>
                  <a:lnTo>
                    <a:pt x="0" y="508197"/>
                  </a:lnTo>
                  <a:close/>
                </a:path>
              </a:pathLst>
            </a:custGeom>
            <a:blipFill rotWithShape="0">
              <a:blip r:embed="rId4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687" name="TextBox 43"/>
            <p:cNvSpPr/>
            <p:nvPr/>
          </p:nvSpPr>
          <p:spPr>
            <a:xfrm>
              <a:off x="4870440" y="6675120"/>
              <a:ext cx="303840" cy="372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2880"/>
                </a:lnSpc>
              </a:pPr>
              <a:r>
                <a:rPr lang="en-US" sz="2400" b="0" u="none" strike="noStrike">
                  <a:solidFill>
                    <a:srgbClr val="000000"/>
                  </a:solidFill>
                  <a:effectLst/>
                  <a:uFillTx/>
                  <a:latin typeface="Fraunces"/>
                  <a:ea typeface="Fraunces"/>
                </a:rPr>
                <a:t>4</a:t>
              </a:r>
              <a:endPara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688" name="TextBox 44"/>
          <p:cNvSpPr/>
          <p:nvPr/>
        </p:nvSpPr>
        <p:spPr>
          <a:xfrm>
            <a:off x="2825280" y="7367760"/>
            <a:ext cx="4394160" cy="36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Design Generation Time (DGT)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9" name="TextBox 45"/>
          <p:cNvSpPr/>
          <p:nvPr/>
        </p:nvSpPr>
        <p:spPr>
          <a:xfrm>
            <a:off x="1218240" y="7781040"/>
            <a:ext cx="7608960" cy="11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449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Total time from prompt submission to floor plan display in the Design Studio.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449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Reported as: Average / Minimum / Maximum across test cases.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90" name="Group 46"/>
          <p:cNvGrpSpPr/>
          <p:nvPr/>
        </p:nvGrpSpPr>
        <p:grpSpPr>
          <a:xfrm>
            <a:off x="9234000" y="6293880"/>
            <a:ext cx="8060760" cy="3176280"/>
            <a:chOff x="9234000" y="6293880"/>
            <a:chExt cx="8060760" cy="3176280"/>
          </a:xfrm>
        </p:grpSpPr>
        <p:sp>
          <p:nvSpPr>
            <p:cNvPr id="1691" name="Freeform 47"/>
            <p:cNvSpPr/>
            <p:nvPr/>
          </p:nvSpPr>
          <p:spPr>
            <a:xfrm>
              <a:off x="9234000" y="6293880"/>
              <a:ext cx="8060760" cy="3176280"/>
            </a:xfrm>
            <a:custGeom>
              <a:avLst/>
              <a:gdLst>
                <a:gd name="textAreaLeft" fmla="*/ 0 w 8060760"/>
                <a:gd name="textAreaRight" fmla="*/ 8061840 w 8060760"/>
                <a:gd name="textAreaTop" fmla="*/ 0 h 3176280"/>
                <a:gd name="textAreaBottom" fmla="*/ 3177360 h 3176280"/>
              </a:gdLst>
              <a:ahLst/>
              <a:cxnLst/>
              <a:rect l="textAreaLeft" t="textAreaTop" r="textAreaRight" b="textAreaBottom"/>
              <a:pathLst>
                <a:path w="10749152" h="4236466">
                  <a:moveTo>
                    <a:pt x="0" y="271145"/>
                  </a:moveTo>
                  <a:cubicBezTo>
                    <a:pt x="0" y="121412"/>
                    <a:pt x="121412" y="0"/>
                    <a:pt x="271145" y="0"/>
                  </a:cubicBezTo>
                  <a:lnTo>
                    <a:pt x="10478008" y="0"/>
                  </a:lnTo>
                  <a:cubicBezTo>
                    <a:pt x="10627740" y="0"/>
                    <a:pt x="10749152" y="121412"/>
                    <a:pt x="10749152" y="271145"/>
                  </a:cubicBezTo>
                  <a:lnTo>
                    <a:pt x="10749152" y="3965321"/>
                  </a:lnTo>
                  <a:cubicBezTo>
                    <a:pt x="10749152" y="4115054"/>
                    <a:pt x="10627740" y="4236466"/>
                    <a:pt x="10478008" y="4236466"/>
                  </a:cubicBezTo>
                  <a:lnTo>
                    <a:pt x="271145" y="4236466"/>
                  </a:lnTo>
                  <a:cubicBezTo>
                    <a:pt x="121412" y="4236466"/>
                    <a:pt x="0" y="4115054"/>
                    <a:pt x="0" y="3965321"/>
                  </a:cubicBezTo>
                  <a:close/>
                </a:path>
              </a:pathLst>
            </a:custGeom>
            <a:solidFill>
              <a:srgbClr val="E8F3E8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692" name="Group 48"/>
          <p:cNvGrpSpPr/>
          <p:nvPr/>
        </p:nvGrpSpPr>
        <p:grpSpPr>
          <a:xfrm>
            <a:off x="12925800" y="6519600"/>
            <a:ext cx="676800" cy="676800"/>
            <a:chOff x="12925800" y="6519600"/>
            <a:chExt cx="676800" cy="676800"/>
          </a:xfrm>
        </p:grpSpPr>
        <p:sp>
          <p:nvSpPr>
            <p:cNvPr id="1693" name="Freeform 49"/>
            <p:cNvSpPr/>
            <p:nvPr/>
          </p:nvSpPr>
          <p:spPr>
            <a:xfrm>
              <a:off x="12925800" y="6519600"/>
              <a:ext cx="676800" cy="676800"/>
            </a:xfrm>
            <a:custGeom>
              <a:avLst/>
              <a:gdLst>
                <a:gd name="textAreaLeft" fmla="*/ 0 w 676800"/>
                <a:gd name="textAreaRight" fmla="*/ 677880 w 676800"/>
                <a:gd name="textAreaTop" fmla="*/ 0 h 676800"/>
                <a:gd name="textAreaBottom" fmla="*/ 677880 h 676800"/>
              </a:gdLst>
              <a:ahLst/>
              <a:cxnLst/>
              <a:rect l="textAreaLeft" t="textAreaTop" r="textAreaRight" b="textAreaBottom"/>
              <a:pathLst>
                <a:path w="903732" h="903732">
                  <a:moveTo>
                    <a:pt x="0" y="451866"/>
                  </a:moveTo>
                  <a:cubicBezTo>
                    <a:pt x="0" y="202311"/>
                    <a:pt x="202311" y="0"/>
                    <a:pt x="451866" y="0"/>
                  </a:cubicBezTo>
                  <a:cubicBezTo>
                    <a:pt x="701421" y="0"/>
                    <a:pt x="903732" y="202311"/>
                    <a:pt x="903732" y="451866"/>
                  </a:cubicBezTo>
                  <a:cubicBezTo>
                    <a:pt x="903732" y="701421"/>
                    <a:pt x="701421" y="903732"/>
                    <a:pt x="451866" y="903732"/>
                  </a:cubicBezTo>
                  <a:cubicBezTo>
                    <a:pt x="202311" y="903732"/>
                    <a:pt x="0" y="701421"/>
                    <a:pt x="0" y="451866"/>
                  </a:cubicBezTo>
                  <a:close/>
                </a:path>
              </a:pathLst>
            </a:custGeom>
            <a:solidFill>
              <a:srgbClr val="00808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694" name="Group 50"/>
          <p:cNvGrpSpPr/>
          <p:nvPr/>
        </p:nvGrpSpPr>
        <p:grpSpPr>
          <a:xfrm>
            <a:off x="13112280" y="6667920"/>
            <a:ext cx="303840" cy="380160"/>
            <a:chOff x="13112280" y="6667920"/>
            <a:chExt cx="303840" cy="380160"/>
          </a:xfrm>
        </p:grpSpPr>
        <p:sp>
          <p:nvSpPr>
            <p:cNvPr id="1695" name="Freeform 51"/>
            <p:cNvSpPr/>
            <p:nvPr/>
          </p:nvSpPr>
          <p:spPr>
            <a:xfrm>
              <a:off x="13112280" y="6667920"/>
              <a:ext cx="303840" cy="380160"/>
            </a:xfrm>
            <a:custGeom>
              <a:avLst/>
              <a:gdLst>
                <a:gd name="textAreaLeft" fmla="*/ 0 w 303840"/>
                <a:gd name="textAreaRight" fmla="*/ 304920 w 303840"/>
                <a:gd name="textAreaTop" fmla="*/ 0 h 380160"/>
                <a:gd name="textAreaBottom" fmla="*/ 381240 h 380160"/>
              </a:gdLst>
              <a:ahLst/>
              <a:cxnLst/>
              <a:rect l="textAreaLeft" t="textAreaTop" r="textAreaRight" b="textAreaBottom"/>
              <a:pathLst>
                <a:path w="406597" h="508197">
                  <a:moveTo>
                    <a:pt x="0" y="0"/>
                  </a:moveTo>
                  <a:lnTo>
                    <a:pt x="406597" y="0"/>
                  </a:lnTo>
                  <a:lnTo>
                    <a:pt x="406597" y="508197"/>
                  </a:lnTo>
                  <a:lnTo>
                    <a:pt x="0" y="508197"/>
                  </a:lnTo>
                  <a:close/>
                </a:path>
              </a:pathLst>
            </a:custGeom>
            <a:blipFill rotWithShape="0">
              <a:blip r:embed="rId5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696" name="TextBox 52"/>
            <p:cNvSpPr/>
            <p:nvPr/>
          </p:nvSpPr>
          <p:spPr>
            <a:xfrm>
              <a:off x="13112280" y="6675120"/>
              <a:ext cx="303840" cy="372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2880"/>
                </a:lnSpc>
              </a:pPr>
              <a:r>
                <a:rPr lang="en-US" sz="2400" b="0" u="none" strike="noStrike">
                  <a:solidFill>
                    <a:srgbClr val="FFFFFF"/>
                  </a:solidFill>
                  <a:effectLst/>
                  <a:uFillTx/>
                  <a:latin typeface="Fraunces"/>
                  <a:ea typeface="Fraunces"/>
                </a:rPr>
                <a:t>5</a:t>
              </a:r>
              <a:endPara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697" name="TextBox 53"/>
          <p:cNvSpPr/>
          <p:nvPr/>
        </p:nvSpPr>
        <p:spPr>
          <a:xfrm>
            <a:off x="10918800" y="7367760"/>
            <a:ext cx="4690440" cy="36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744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DXF Export Success Rate (DESR)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8" name="TextBox 54"/>
          <p:cNvSpPr/>
          <p:nvPr/>
        </p:nvSpPr>
        <p:spPr>
          <a:xfrm>
            <a:off x="9459720" y="7781040"/>
            <a:ext cx="7608960" cy="146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449"/>
              </a:lnSpc>
            </a:pPr>
            <a:r>
              <a:rPr lang="en-US" sz="1700" b="1" u="none" strike="noStrike">
                <a:solidFill>
                  <a:srgbClr val="405449"/>
                </a:solidFill>
                <a:effectLst/>
                <a:uFillTx/>
                <a:latin typeface="Arimo Bold"/>
                <a:ea typeface="Arimo Bold"/>
              </a:rPr>
              <a:t>Formula: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(Successfully Exported DXF / Total Generated Layouts) × 100%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449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 success = file generated without errors AND opens correctly in CAD software.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9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44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0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701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702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703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704" name="Group 6"/>
          <p:cNvGrpSpPr/>
          <p:nvPr/>
        </p:nvGrpSpPr>
        <p:grpSpPr>
          <a:xfrm>
            <a:off x="992160" y="826200"/>
            <a:ext cx="2782800" cy="466200"/>
            <a:chOff x="992160" y="826200"/>
            <a:chExt cx="2782800" cy="466200"/>
          </a:xfrm>
        </p:grpSpPr>
        <p:sp>
          <p:nvSpPr>
            <p:cNvPr id="1705" name="Freeform 7"/>
            <p:cNvSpPr/>
            <p:nvPr/>
          </p:nvSpPr>
          <p:spPr>
            <a:xfrm>
              <a:off x="992160" y="826200"/>
              <a:ext cx="2782800" cy="466200"/>
            </a:xfrm>
            <a:custGeom>
              <a:avLst/>
              <a:gdLst>
                <a:gd name="textAreaLeft" fmla="*/ 0 w 2782800"/>
                <a:gd name="textAreaRight" fmla="*/ 2783880 w 2782800"/>
                <a:gd name="textAreaTop" fmla="*/ 0 h 466200"/>
                <a:gd name="textAreaBottom" fmla="*/ 467280 h 466200"/>
              </a:gdLst>
              <a:ahLst/>
              <a:cxnLst/>
              <a:rect l="textAreaLeft" t="textAreaTop" r="textAreaRight" b="textAreaBottom"/>
              <a:pathLst>
                <a:path w="3711702" h="623062">
                  <a:moveTo>
                    <a:pt x="0" y="246634"/>
                  </a:moveTo>
                  <a:cubicBezTo>
                    <a:pt x="0" y="110490"/>
                    <a:pt x="110490" y="0"/>
                    <a:pt x="246634" y="0"/>
                  </a:cubicBezTo>
                  <a:lnTo>
                    <a:pt x="3465068" y="0"/>
                  </a:lnTo>
                  <a:cubicBezTo>
                    <a:pt x="3601339" y="0"/>
                    <a:pt x="3711702" y="110490"/>
                    <a:pt x="3711702" y="246634"/>
                  </a:cubicBezTo>
                  <a:lnTo>
                    <a:pt x="3711702" y="376428"/>
                  </a:lnTo>
                  <a:cubicBezTo>
                    <a:pt x="3711702" y="512699"/>
                    <a:pt x="3601212" y="623062"/>
                    <a:pt x="3465068" y="623062"/>
                  </a:cubicBezTo>
                  <a:lnTo>
                    <a:pt x="246634" y="623062"/>
                  </a:lnTo>
                  <a:cubicBezTo>
                    <a:pt x="110490" y="623062"/>
                    <a:pt x="0" y="512699"/>
                    <a:pt x="0" y="376428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706" name="TextBox 8"/>
          <p:cNvSpPr/>
          <p:nvPr/>
        </p:nvSpPr>
        <p:spPr>
          <a:xfrm>
            <a:off x="1146240" y="836640"/>
            <a:ext cx="3389040" cy="37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3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EVALUATION — RESULTS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7" name="TextBox 9"/>
          <p:cNvSpPr/>
          <p:nvPr/>
        </p:nvSpPr>
        <p:spPr>
          <a:xfrm>
            <a:off x="992160" y="1357920"/>
            <a:ext cx="16302600" cy="163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239"/>
              </a:lnSpc>
            </a:pPr>
            <a:r>
              <a:rPr lang="en-US" sz="50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    </a:t>
            </a:r>
            <a:r>
              <a:rPr lang="en-US" sz="50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Accuracy Evaluation — All Objectives Achieved</a:t>
            </a:r>
            <a:r>
              <a:rPr lang="en-US" sz="50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</a:t>
            </a:r>
            <a:endParaRPr lang="en-US" sz="5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08" name="Group 10"/>
          <p:cNvGrpSpPr/>
          <p:nvPr/>
        </p:nvGrpSpPr>
        <p:grpSpPr>
          <a:xfrm>
            <a:off x="987480" y="3336840"/>
            <a:ext cx="16311960" cy="6127560"/>
            <a:chOff x="987480" y="3336840"/>
            <a:chExt cx="16311960" cy="6127560"/>
          </a:xfrm>
        </p:grpSpPr>
        <p:sp>
          <p:nvSpPr>
            <p:cNvPr id="1709" name="Freeform 11"/>
            <p:cNvSpPr/>
            <p:nvPr/>
          </p:nvSpPr>
          <p:spPr>
            <a:xfrm>
              <a:off x="987480" y="3336840"/>
              <a:ext cx="16311960" cy="6127560"/>
            </a:xfrm>
            <a:custGeom>
              <a:avLst/>
              <a:gdLst>
                <a:gd name="textAreaLeft" fmla="*/ 0 w 16311960"/>
                <a:gd name="textAreaRight" fmla="*/ 16313040 w 16311960"/>
                <a:gd name="textAreaTop" fmla="*/ 0 h 6127560"/>
                <a:gd name="textAreaBottom" fmla="*/ 6128640 h 6127560"/>
              </a:gdLst>
              <a:ahLst/>
              <a:cxnLst/>
              <a:rect l="textAreaLeft" t="textAreaTop" r="textAreaRight" b="textAreaBottom"/>
              <a:pathLst>
                <a:path w="21750655" h="8171434">
                  <a:moveTo>
                    <a:pt x="0" y="308737"/>
                  </a:moveTo>
                  <a:cubicBezTo>
                    <a:pt x="0" y="138303"/>
                    <a:pt x="138303" y="0"/>
                    <a:pt x="308737" y="0"/>
                  </a:cubicBezTo>
                  <a:lnTo>
                    <a:pt x="21441918" y="0"/>
                  </a:lnTo>
                  <a:cubicBezTo>
                    <a:pt x="21612479" y="0"/>
                    <a:pt x="21750655" y="138303"/>
                    <a:pt x="21750655" y="308737"/>
                  </a:cubicBezTo>
                  <a:lnTo>
                    <a:pt x="21750655" y="7862697"/>
                  </a:lnTo>
                  <a:cubicBezTo>
                    <a:pt x="21750655" y="8033258"/>
                    <a:pt x="21612352" y="8171434"/>
                    <a:pt x="21441918" y="8171434"/>
                  </a:cubicBezTo>
                  <a:lnTo>
                    <a:pt x="308737" y="8171434"/>
                  </a:lnTo>
                  <a:cubicBezTo>
                    <a:pt x="138303" y="8171434"/>
                    <a:pt x="0" y="8033258"/>
                    <a:pt x="0" y="7862697"/>
                  </a:cubicBezTo>
                  <a:close/>
                </a:path>
              </a:pathLst>
            </a:custGeom>
            <a:blipFill rotWithShape="0">
              <a:blip r:embed="rId1">
                <a:alphaModFix amt="0"/>
              </a:blip>
              <a:srcRect/>
              <a:stretch/>
            </a:blipFill>
            <a:ln cap="sq" w="9526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710" name="Group 12"/>
          <p:cNvGrpSpPr/>
          <p:nvPr/>
        </p:nvGrpSpPr>
        <p:grpSpPr>
          <a:xfrm>
            <a:off x="1001880" y="3351240"/>
            <a:ext cx="16281720" cy="689040"/>
            <a:chOff x="1001880" y="3351240"/>
            <a:chExt cx="16281720" cy="689040"/>
          </a:xfrm>
        </p:grpSpPr>
        <p:sp>
          <p:nvSpPr>
            <p:cNvPr id="1711" name="Freeform 13"/>
            <p:cNvSpPr/>
            <p:nvPr/>
          </p:nvSpPr>
          <p:spPr>
            <a:xfrm>
              <a:off x="1001880" y="3351240"/>
              <a:ext cx="16281720" cy="689040"/>
            </a:xfrm>
            <a:custGeom>
              <a:avLst/>
              <a:gdLst>
                <a:gd name="textAreaLeft" fmla="*/ 0 w 16281720"/>
                <a:gd name="textAreaRight" fmla="*/ 16282800 w 16281720"/>
                <a:gd name="textAreaTop" fmla="*/ 0 h 689040"/>
                <a:gd name="textAreaBottom" fmla="*/ 690120 h 689040"/>
              </a:gdLst>
              <a:ahLst/>
              <a:cxnLst/>
              <a:rect l="textAreaLeft" t="textAreaTop" r="textAreaRight" b="textAreaBottom"/>
              <a:pathLst>
                <a:path w="21710396" h="920115">
                  <a:moveTo>
                    <a:pt x="0" y="0"/>
                  </a:moveTo>
                  <a:lnTo>
                    <a:pt x="21710396" y="0"/>
                  </a:lnTo>
                  <a:lnTo>
                    <a:pt x="21710396" y="920115"/>
                  </a:lnTo>
                  <a:lnTo>
                    <a:pt x="0" y="920115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712" name="Group 14"/>
          <p:cNvGrpSpPr/>
          <p:nvPr/>
        </p:nvGrpSpPr>
        <p:grpSpPr>
          <a:xfrm>
            <a:off x="1003680" y="3351240"/>
            <a:ext cx="5425920" cy="689040"/>
            <a:chOff x="1003680" y="3351240"/>
            <a:chExt cx="5425920" cy="689040"/>
          </a:xfrm>
        </p:grpSpPr>
        <p:sp>
          <p:nvSpPr>
            <p:cNvPr id="1713" name="Freeform 15"/>
            <p:cNvSpPr/>
            <p:nvPr/>
          </p:nvSpPr>
          <p:spPr>
            <a:xfrm>
              <a:off x="1003680" y="3351240"/>
              <a:ext cx="5425920" cy="689040"/>
            </a:xfrm>
            <a:custGeom>
              <a:avLst/>
              <a:gdLst>
                <a:gd name="textAreaLeft" fmla="*/ 0 w 5425920"/>
                <a:gd name="textAreaRight" fmla="*/ 5427000 w 5425920"/>
                <a:gd name="textAreaTop" fmla="*/ 0 h 689040"/>
                <a:gd name="textAreaBottom" fmla="*/ 690120 h 689040"/>
              </a:gdLst>
              <a:ahLst/>
              <a:cxnLst/>
              <a:rect l="textAreaLeft" t="textAreaTop" r="textAreaRight" b="textAreaBottom"/>
              <a:pathLst>
                <a:path w="7236079" h="920115">
                  <a:moveTo>
                    <a:pt x="0" y="0"/>
                  </a:moveTo>
                  <a:lnTo>
                    <a:pt x="7236079" y="0"/>
                  </a:lnTo>
                  <a:lnTo>
                    <a:pt x="7236079" y="920115"/>
                  </a:lnTo>
                  <a:lnTo>
                    <a:pt x="0" y="920115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714" name="TextBox 16"/>
          <p:cNvSpPr/>
          <p:nvPr/>
        </p:nvSpPr>
        <p:spPr>
          <a:xfrm>
            <a:off x="1260360" y="3433680"/>
            <a:ext cx="5821920" cy="45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Metric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15" name="Group 17"/>
          <p:cNvGrpSpPr/>
          <p:nvPr/>
        </p:nvGrpSpPr>
        <p:grpSpPr>
          <a:xfrm>
            <a:off x="6430680" y="3351240"/>
            <a:ext cx="5425920" cy="689040"/>
            <a:chOff x="6430680" y="3351240"/>
            <a:chExt cx="5425920" cy="689040"/>
          </a:xfrm>
        </p:grpSpPr>
        <p:sp>
          <p:nvSpPr>
            <p:cNvPr id="1716" name="Freeform 18"/>
            <p:cNvSpPr/>
            <p:nvPr/>
          </p:nvSpPr>
          <p:spPr>
            <a:xfrm>
              <a:off x="6430680" y="3351240"/>
              <a:ext cx="5425920" cy="689040"/>
            </a:xfrm>
            <a:custGeom>
              <a:avLst/>
              <a:gdLst>
                <a:gd name="textAreaLeft" fmla="*/ 0 w 5425920"/>
                <a:gd name="textAreaRight" fmla="*/ 5427000 w 5425920"/>
                <a:gd name="textAreaTop" fmla="*/ 0 h 689040"/>
                <a:gd name="textAreaBottom" fmla="*/ 690120 h 689040"/>
              </a:gdLst>
              <a:ahLst/>
              <a:cxnLst/>
              <a:rect l="textAreaLeft" t="textAreaTop" r="textAreaRight" b="textAreaBottom"/>
              <a:pathLst>
                <a:path w="7236079" h="920115">
                  <a:moveTo>
                    <a:pt x="0" y="0"/>
                  </a:moveTo>
                  <a:lnTo>
                    <a:pt x="7236079" y="0"/>
                  </a:lnTo>
                  <a:lnTo>
                    <a:pt x="7236079" y="920115"/>
                  </a:lnTo>
                  <a:lnTo>
                    <a:pt x="0" y="920115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717" name="TextBox 19"/>
          <p:cNvSpPr/>
          <p:nvPr/>
        </p:nvSpPr>
        <p:spPr>
          <a:xfrm>
            <a:off x="6692040" y="3433680"/>
            <a:ext cx="5816880" cy="45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Evaluation Objective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18" name="Group 20"/>
          <p:cNvGrpSpPr/>
          <p:nvPr/>
        </p:nvGrpSpPr>
        <p:grpSpPr>
          <a:xfrm>
            <a:off x="11857680" y="3351240"/>
            <a:ext cx="5425920" cy="689040"/>
            <a:chOff x="11857680" y="3351240"/>
            <a:chExt cx="5425920" cy="689040"/>
          </a:xfrm>
        </p:grpSpPr>
        <p:sp>
          <p:nvSpPr>
            <p:cNvPr id="1719" name="Freeform 21"/>
            <p:cNvSpPr/>
            <p:nvPr/>
          </p:nvSpPr>
          <p:spPr>
            <a:xfrm>
              <a:off x="11857680" y="3351240"/>
              <a:ext cx="5425920" cy="689040"/>
            </a:xfrm>
            <a:custGeom>
              <a:avLst/>
              <a:gdLst>
                <a:gd name="textAreaLeft" fmla="*/ 0 w 5425920"/>
                <a:gd name="textAreaRight" fmla="*/ 5427000 w 5425920"/>
                <a:gd name="textAreaTop" fmla="*/ 0 h 689040"/>
                <a:gd name="textAreaBottom" fmla="*/ 690120 h 689040"/>
              </a:gdLst>
              <a:ahLst/>
              <a:cxnLst/>
              <a:rect l="textAreaLeft" t="textAreaTop" r="textAreaRight" b="textAreaBottom"/>
              <a:pathLst>
                <a:path w="7236079" h="920115">
                  <a:moveTo>
                    <a:pt x="0" y="0"/>
                  </a:moveTo>
                  <a:lnTo>
                    <a:pt x="7236079" y="0"/>
                  </a:lnTo>
                  <a:lnTo>
                    <a:pt x="7236079" y="920115"/>
                  </a:lnTo>
                  <a:lnTo>
                    <a:pt x="0" y="920115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720" name="TextBox 22"/>
          <p:cNvSpPr/>
          <p:nvPr/>
        </p:nvSpPr>
        <p:spPr>
          <a:xfrm>
            <a:off x="12119040" y="3433680"/>
            <a:ext cx="5821920" cy="45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Observed Result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21" name="Group 23"/>
          <p:cNvGrpSpPr/>
          <p:nvPr/>
        </p:nvGrpSpPr>
        <p:grpSpPr>
          <a:xfrm>
            <a:off x="1001880" y="4041360"/>
            <a:ext cx="16281720" cy="1080720"/>
            <a:chOff x="1001880" y="4041360"/>
            <a:chExt cx="16281720" cy="1080720"/>
          </a:xfrm>
        </p:grpSpPr>
        <p:sp>
          <p:nvSpPr>
            <p:cNvPr id="1722" name="Freeform 24"/>
            <p:cNvSpPr/>
            <p:nvPr/>
          </p:nvSpPr>
          <p:spPr>
            <a:xfrm>
              <a:off x="1001880" y="4041360"/>
              <a:ext cx="16281720" cy="1080720"/>
            </a:xfrm>
            <a:custGeom>
              <a:avLst/>
              <a:gdLst>
                <a:gd name="textAreaLeft" fmla="*/ 0 w 16281720"/>
                <a:gd name="textAreaRight" fmla="*/ 16282800 w 16281720"/>
                <a:gd name="textAreaTop" fmla="*/ 0 h 1080720"/>
                <a:gd name="textAreaBottom" fmla="*/ 1081800 h 1080720"/>
              </a:gdLst>
              <a:ahLst/>
              <a:cxnLst/>
              <a:rect l="textAreaLeft" t="textAreaTop" r="textAreaRight" b="textAreaBottom"/>
              <a:pathLst>
                <a:path w="21710396" h="1442593">
                  <a:moveTo>
                    <a:pt x="0" y="0"/>
                  </a:moveTo>
                  <a:lnTo>
                    <a:pt x="21710396" y="0"/>
                  </a:lnTo>
                  <a:lnTo>
                    <a:pt x="21710396" y="1442593"/>
                  </a:lnTo>
                  <a:lnTo>
                    <a:pt x="0" y="1442593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723" name="TextBox 25"/>
          <p:cNvSpPr/>
          <p:nvPr/>
        </p:nvSpPr>
        <p:spPr>
          <a:xfrm>
            <a:off x="1260360" y="4123800"/>
            <a:ext cx="5821920" cy="45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Design Generation Success Rate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4" name="TextBox 26"/>
          <p:cNvSpPr/>
          <p:nvPr/>
        </p:nvSpPr>
        <p:spPr>
          <a:xfrm>
            <a:off x="6692040" y="4123800"/>
            <a:ext cx="4902480" cy="84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Generate complete layouts without runtime errors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5" name="TextBox 27"/>
          <p:cNvSpPr/>
          <p:nvPr/>
        </p:nvSpPr>
        <p:spPr>
          <a:xfrm>
            <a:off x="12119040" y="4123800"/>
            <a:ext cx="4907520" cy="84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1" u="none" strike="noStrike">
                <a:solidFill>
                  <a:srgbClr val="8BC34A"/>
                </a:solidFill>
                <a:effectLst/>
                <a:uFillTx/>
                <a:latin typeface="Arimo Bold"/>
                <a:ea typeface="Arimo Bold"/>
              </a:rPr>
              <a:t>✓ Successfully generated for all evaluated scenarios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26" name="Group 28"/>
          <p:cNvGrpSpPr/>
          <p:nvPr/>
        </p:nvGrpSpPr>
        <p:grpSpPr>
          <a:xfrm>
            <a:off x="1001880" y="5123160"/>
            <a:ext cx="16281720" cy="1080720"/>
            <a:chOff x="1001880" y="5123160"/>
            <a:chExt cx="16281720" cy="1080720"/>
          </a:xfrm>
        </p:grpSpPr>
        <p:sp>
          <p:nvSpPr>
            <p:cNvPr id="1727" name="Freeform 29"/>
            <p:cNvSpPr/>
            <p:nvPr/>
          </p:nvSpPr>
          <p:spPr>
            <a:xfrm>
              <a:off x="1001880" y="5123160"/>
              <a:ext cx="16281720" cy="1080720"/>
            </a:xfrm>
            <a:custGeom>
              <a:avLst/>
              <a:gdLst>
                <a:gd name="textAreaLeft" fmla="*/ 0 w 16281720"/>
                <a:gd name="textAreaRight" fmla="*/ 16282800 w 16281720"/>
                <a:gd name="textAreaTop" fmla="*/ 0 h 1080720"/>
                <a:gd name="textAreaBottom" fmla="*/ 1081800 h 1080720"/>
              </a:gdLst>
              <a:ahLst/>
              <a:cxnLst/>
              <a:rect l="textAreaLeft" t="textAreaTop" r="textAreaRight" b="textAreaBottom"/>
              <a:pathLst>
                <a:path w="21710396" h="1442593">
                  <a:moveTo>
                    <a:pt x="0" y="0"/>
                  </a:moveTo>
                  <a:lnTo>
                    <a:pt x="21710396" y="0"/>
                  </a:lnTo>
                  <a:lnTo>
                    <a:pt x="21710396" y="1442593"/>
                  </a:lnTo>
                  <a:lnTo>
                    <a:pt x="0" y="1442593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728" name="TextBox 30"/>
          <p:cNvSpPr/>
          <p:nvPr/>
        </p:nvSpPr>
        <p:spPr>
          <a:xfrm>
            <a:off x="1260360" y="5205600"/>
            <a:ext cx="5821920" cy="45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Architectural Feature Completeness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9" name="TextBox 31"/>
          <p:cNvSpPr/>
          <p:nvPr/>
        </p:nvSpPr>
        <p:spPr>
          <a:xfrm>
            <a:off x="6692040" y="5205600"/>
            <a:ext cx="4902480" cy="84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Preserve all requested rooms and features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0" name="TextBox 32"/>
          <p:cNvSpPr/>
          <p:nvPr/>
        </p:nvSpPr>
        <p:spPr>
          <a:xfrm>
            <a:off x="12119040" y="5205600"/>
            <a:ext cx="4907520" cy="84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1" u="none" strike="noStrike">
                <a:solidFill>
                  <a:srgbClr val="8BC34A"/>
                </a:solidFill>
                <a:effectLst/>
                <a:uFillTx/>
                <a:latin typeface="Arimo Bold"/>
                <a:ea typeface="Arimo Bold"/>
              </a:rPr>
              <a:t>✓ All requested rooms correctly represented in outputs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31" name="Group 33"/>
          <p:cNvGrpSpPr/>
          <p:nvPr/>
        </p:nvGrpSpPr>
        <p:grpSpPr>
          <a:xfrm>
            <a:off x="1001880" y="6205320"/>
            <a:ext cx="16281720" cy="1080720"/>
            <a:chOff x="1001880" y="6205320"/>
            <a:chExt cx="16281720" cy="1080720"/>
          </a:xfrm>
        </p:grpSpPr>
        <p:sp>
          <p:nvSpPr>
            <p:cNvPr id="1732" name="Freeform 34"/>
            <p:cNvSpPr/>
            <p:nvPr/>
          </p:nvSpPr>
          <p:spPr>
            <a:xfrm>
              <a:off x="1001880" y="6205320"/>
              <a:ext cx="16281720" cy="1080720"/>
            </a:xfrm>
            <a:custGeom>
              <a:avLst/>
              <a:gdLst>
                <a:gd name="textAreaLeft" fmla="*/ 0 w 16281720"/>
                <a:gd name="textAreaRight" fmla="*/ 16282800 w 16281720"/>
                <a:gd name="textAreaTop" fmla="*/ 0 h 1080720"/>
                <a:gd name="textAreaBottom" fmla="*/ 1081800 h 1080720"/>
              </a:gdLst>
              <a:ahLst/>
              <a:cxnLst/>
              <a:rect l="textAreaLeft" t="textAreaTop" r="textAreaRight" b="textAreaBottom"/>
              <a:pathLst>
                <a:path w="21710396" h="1442593">
                  <a:moveTo>
                    <a:pt x="0" y="0"/>
                  </a:moveTo>
                  <a:lnTo>
                    <a:pt x="21710396" y="0"/>
                  </a:lnTo>
                  <a:lnTo>
                    <a:pt x="21710396" y="1442593"/>
                  </a:lnTo>
                  <a:lnTo>
                    <a:pt x="0" y="1442593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733" name="TextBox 35"/>
          <p:cNvSpPr/>
          <p:nvPr/>
        </p:nvSpPr>
        <p:spPr>
          <a:xfrm>
            <a:off x="1260360" y="6287760"/>
            <a:ext cx="5821920" cy="45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Validation Accuracy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4" name="TextBox 36"/>
          <p:cNvSpPr/>
          <p:nvPr/>
        </p:nvSpPr>
        <p:spPr>
          <a:xfrm>
            <a:off x="6692040" y="6287760"/>
            <a:ext cx="4902480" cy="84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Correctly detect EBC constraint violations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5" name="TextBox 37"/>
          <p:cNvSpPr/>
          <p:nvPr/>
        </p:nvSpPr>
        <p:spPr>
          <a:xfrm>
            <a:off x="12119040" y="6287760"/>
            <a:ext cx="4907520" cy="84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1" u="none" strike="noStrike">
                <a:solidFill>
                  <a:srgbClr val="8BC34A"/>
                </a:solidFill>
                <a:effectLst/>
                <a:uFillTx/>
                <a:latin typeface="Arimo Bold"/>
                <a:ea typeface="Arimo Bold"/>
              </a:rPr>
              <a:t>✓ Validation module correctly identified valid and invalid designs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36" name="Group 38"/>
          <p:cNvGrpSpPr/>
          <p:nvPr/>
        </p:nvGrpSpPr>
        <p:grpSpPr>
          <a:xfrm>
            <a:off x="1001880" y="7287120"/>
            <a:ext cx="16281720" cy="1080720"/>
            <a:chOff x="1001880" y="7287120"/>
            <a:chExt cx="16281720" cy="1080720"/>
          </a:xfrm>
        </p:grpSpPr>
        <p:sp>
          <p:nvSpPr>
            <p:cNvPr id="1737" name="Freeform 39"/>
            <p:cNvSpPr/>
            <p:nvPr/>
          </p:nvSpPr>
          <p:spPr>
            <a:xfrm>
              <a:off x="1001880" y="7287120"/>
              <a:ext cx="16281720" cy="1080720"/>
            </a:xfrm>
            <a:custGeom>
              <a:avLst/>
              <a:gdLst>
                <a:gd name="textAreaLeft" fmla="*/ 0 w 16281720"/>
                <a:gd name="textAreaRight" fmla="*/ 16282800 w 16281720"/>
                <a:gd name="textAreaTop" fmla="*/ 0 h 1080720"/>
                <a:gd name="textAreaBottom" fmla="*/ 1081800 h 1080720"/>
              </a:gdLst>
              <a:ahLst/>
              <a:cxnLst/>
              <a:rect l="textAreaLeft" t="textAreaTop" r="textAreaRight" b="textAreaBottom"/>
              <a:pathLst>
                <a:path w="21710396" h="1442593">
                  <a:moveTo>
                    <a:pt x="0" y="0"/>
                  </a:moveTo>
                  <a:lnTo>
                    <a:pt x="21710396" y="0"/>
                  </a:lnTo>
                  <a:lnTo>
                    <a:pt x="21710396" y="1442593"/>
                  </a:lnTo>
                  <a:lnTo>
                    <a:pt x="0" y="1442593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738" name="TextBox 40"/>
          <p:cNvSpPr/>
          <p:nvPr/>
        </p:nvSpPr>
        <p:spPr>
          <a:xfrm>
            <a:off x="1260360" y="7369560"/>
            <a:ext cx="5821920" cy="45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Design Generation Time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9" name="TextBox 41"/>
          <p:cNvSpPr/>
          <p:nvPr/>
        </p:nvSpPr>
        <p:spPr>
          <a:xfrm>
            <a:off x="6692040" y="7369560"/>
            <a:ext cx="5816880" cy="45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Provide interactive response time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0" name="TextBox 42"/>
          <p:cNvSpPr/>
          <p:nvPr/>
        </p:nvSpPr>
        <p:spPr>
          <a:xfrm>
            <a:off x="12119040" y="7369560"/>
            <a:ext cx="4907520" cy="84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1" u="none" strike="noStrike">
                <a:solidFill>
                  <a:srgbClr val="8BC34A"/>
                </a:solidFill>
                <a:effectLst/>
                <a:uFillTx/>
                <a:latin typeface="Arimo Bold"/>
                <a:ea typeface="Arimo Bold"/>
              </a:rPr>
              <a:t>✓ Generation completed within acceptable interactive time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41" name="Group 43"/>
          <p:cNvGrpSpPr/>
          <p:nvPr/>
        </p:nvGrpSpPr>
        <p:grpSpPr>
          <a:xfrm>
            <a:off x="1001880" y="8369280"/>
            <a:ext cx="16281720" cy="1080720"/>
            <a:chOff x="1001880" y="8369280"/>
            <a:chExt cx="16281720" cy="1080720"/>
          </a:xfrm>
        </p:grpSpPr>
        <p:sp>
          <p:nvSpPr>
            <p:cNvPr id="1742" name="Freeform 44"/>
            <p:cNvSpPr/>
            <p:nvPr/>
          </p:nvSpPr>
          <p:spPr>
            <a:xfrm>
              <a:off x="1001880" y="8369280"/>
              <a:ext cx="16281720" cy="1080720"/>
            </a:xfrm>
            <a:custGeom>
              <a:avLst/>
              <a:gdLst>
                <a:gd name="textAreaLeft" fmla="*/ 0 w 16281720"/>
                <a:gd name="textAreaRight" fmla="*/ 16282800 w 16281720"/>
                <a:gd name="textAreaTop" fmla="*/ 0 h 1080720"/>
                <a:gd name="textAreaBottom" fmla="*/ 1081800 h 1080720"/>
              </a:gdLst>
              <a:ahLst/>
              <a:cxnLst/>
              <a:rect l="textAreaLeft" t="textAreaTop" r="textAreaRight" b="textAreaBottom"/>
              <a:pathLst>
                <a:path w="21710396" h="1442593">
                  <a:moveTo>
                    <a:pt x="0" y="0"/>
                  </a:moveTo>
                  <a:lnTo>
                    <a:pt x="21710396" y="0"/>
                  </a:lnTo>
                  <a:lnTo>
                    <a:pt x="21710396" y="1442593"/>
                  </a:lnTo>
                  <a:lnTo>
                    <a:pt x="0" y="1442593"/>
                  </a:lnTo>
                  <a:close/>
                </a:path>
              </a:pathLst>
            </a:cu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743" name="TextBox 45"/>
          <p:cNvSpPr/>
          <p:nvPr/>
        </p:nvSpPr>
        <p:spPr>
          <a:xfrm>
            <a:off x="1260360" y="8451720"/>
            <a:ext cx="5821920" cy="45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DXF Export Success Rate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4" name="TextBox 46"/>
          <p:cNvSpPr/>
          <p:nvPr/>
        </p:nvSpPr>
        <p:spPr>
          <a:xfrm>
            <a:off x="6692040" y="8451720"/>
            <a:ext cx="5816880" cy="45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Produce downloadable CAD drawings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5" name="TextBox 47"/>
          <p:cNvSpPr/>
          <p:nvPr/>
        </p:nvSpPr>
        <p:spPr>
          <a:xfrm>
            <a:off x="12119040" y="8451720"/>
            <a:ext cx="4907520" cy="84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47"/>
              </a:lnSpc>
            </a:pPr>
            <a:r>
              <a:rPr lang="en-US" sz="2000" b="1" u="none" strike="noStrike">
                <a:solidFill>
                  <a:srgbClr val="8BC34A"/>
                </a:solidFill>
                <a:effectLst/>
                <a:uFillTx/>
                <a:latin typeface="Arimo Bold"/>
                <a:ea typeface="Arimo Bold"/>
              </a:rPr>
              <a:t>✓ All DXF files generated and opened correctly in CAD software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6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45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7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748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749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750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751" name="Group 6"/>
          <p:cNvGrpSpPr/>
          <p:nvPr/>
        </p:nvGrpSpPr>
        <p:grpSpPr>
          <a:xfrm>
            <a:off x="992160" y="940320"/>
            <a:ext cx="2942280" cy="384120"/>
            <a:chOff x="992160" y="940320"/>
            <a:chExt cx="2942280" cy="384120"/>
          </a:xfrm>
        </p:grpSpPr>
        <p:sp>
          <p:nvSpPr>
            <p:cNvPr id="1752" name="Freeform 7"/>
            <p:cNvSpPr/>
            <p:nvPr/>
          </p:nvSpPr>
          <p:spPr>
            <a:xfrm>
              <a:off x="992160" y="940320"/>
              <a:ext cx="2942280" cy="384120"/>
            </a:xfrm>
            <a:custGeom>
              <a:avLst/>
              <a:gdLst>
                <a:gd name="textAreaLeft" fmla="*/ 0 w 2942280"/>
                <a:gd name="textAreaRight" fmla="*/ 2943360 w 2942280"/>
                <a:gd name="textAreaTop" fmla="*/ 0 h 384120"/>
                <a:gd name="textAreaBottom" fmla="*/ 385200 h 384120"/>
              </a:gdLst>
              <a:ahLst/>
              <a:cxnLst/>
              <a:rect l="textAreaLeft" t="textAreaTop" r="textAreaRight" b="textAreaBottom"/>
              <a:pathLst>
                <a:path w="3924681" h="513588">
                  <a:moveTo>
                    <a:pt x="0" y="212598"/>
                  </a:moveTo>
                  <a:cubicBezTo>
                    <a:pt x="0" y="95250"/>
                    <a:pt x="95250" y="0"/>
                    <a:pt x="212598" y="0"/>
                  </a:cubicBezTo>
                  <a:lnTo>
                    <a:pt x="3712083" y="0"/>
                  </a:lnTo>
                  <a:cubicBezTo>
                    <a:pt x="3829558" y="0"/>
                    <a:pt x="3924681" y="95250"/>
                    <a:pt x="3924681" y="212598"/>
                  </a:cubicBezTo>
                  <a:lnTo>
                    <a:pt x="3924681" y="300990"/>
                  </a:lnTo>
                  <a:cubicBezTo>
                    <a:pt x="3924681" y="418465"/>
                    <a:pt x="3829431" y="513588"/>
                    <a:pt x="3712083" y="513588"/>
                  </a:cubicBezTo>
                  <a:lnTo>
                    <a:pt x="212598" y="513588"/>
                  </a:lnTo>
                  <a:cubicBezTo>
                    <a:pt x="95250" y="513715"/>
                    <a:pt x="0" y="418592"/>
                    <a:pt x="0" y="301117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753" name="TextBox 8"/>
          <p:cNvSpPr/>
          <p:nvPr/>
        </p:nvSpPr>
        <p:spPr>
          <a:xfrm>
            <a:off x="1125000" y="959040"/>
            <a:ext cx="3591000" cy="29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1857"/>
              </a:lnSpc>
            </a:pPr>
            <a:r>
              <a:rPr lang="en-US" sz="13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EVALUATION — PERFORMANCE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4" name="TextBox 9"/>
          <p:cNvSpPr/>
          <p:nvPr/>
        </p:nvSpPr>
        <p:spPr>
          <a:xfrm>
            <a:off x="2478600" y="1375560"/>
            <a:ext cx="13329720" cy="71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366"/>
              </a:lnSpc>
            </a:pPr>
            <a:r>
              <a:rPr lang="en-US" sz="43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    </a:t>
            </a:r>
            <a:r>
              <a:rPr lang="en-US" sz="43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Performance Benchmark Results</a:t>
            </a:r>
            <a:r>
              <a:rPr lang="en-US" sz="43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</a:t>
            </a:r>
            <a:endParaRPr lang="en-US" sz="4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5" name="TextBox 10"/>
          <p:cNvSpPr/>
          <p:nvPr/>
        </p:nvSpPr>
        <p:spPr>
          <a:xfrm>
            <a:off x="992160" y="2571480"/>
            <a:ext cx="5289120" cy="61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678"/>
              </a:lnSpc>
            </a:pPr>
            <a:r>
              <a:rPr lang="en-US" sz="5700" b="0" u="none" strike="noStrike">
                <a:solidFill>
                  <a:srgbClr val="8BC34A"/>
                </a:solidFill>
                <a:effectLst/>
                <a:uFillTx/>
                <a:latin typeface="Fraunces"/>
                <a:ea typeface="Fraunces"/>
              </a:rPr>
              <a:t>2.1s</a:t>
            </a:r>
            <a:endParaRPr lang="en-US" sz="5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6" name="TextBox 11"/>
          <p:cNvSpPr/>
          <p:nvPr/>
        </p:nvSpPr>
        <p:spPr>
          <a:xfrm>
            <a:off x="1522080" y="3419280"/>
            <a:ext cx="4229640" cy="35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619"/>
              </a:lnSpc>
            </a:pPr>
            <a:r>
              <a:rPr lang="en-US" sz="21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Fastest single-user generation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7" name="TextBox 12"/>
          <p:cNvSpPr/>
          <p:nvPr/>
        </p:nvSpPr>
        <p:spPr>
          <a:xfrm>
            <a:off x="992160" y="3821400"/>
            <a:ext cx="528912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Studio apartment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8" name="TextBox 13"/>
          <p:cNvSpPr/>
          <p:nvPr/>
        </p:nvSpPr>
        <p:spPr>
          <a:xfrm>
            <a:off x="6498720" y="2571480"/>
            <a:ext cx="5289480" cy="61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678"/>
              </a:lnSpc>
            </a:pPr>
            <a:r>
              <a:rPr lang="en-US" sz="5700" b="0" u="none" strike="noStrike">
                <a:solidFill>
                  <a:srgbClr val="0F2F4B"/>
                </a:solidFill>
                <a:effectLst/>
                <a:uFillTx/>
                <a:latin typeface="Fraunces"/>
                <a:ea typeface="Fraunces"/>
              </a:rPr>
              <a:t>13.8s</a:t>
            </a:r>
            <a:endParaRPr lang="en-US" sz="5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9" name="TextBox 14"/>
          <p:cNvSpPr/>
          <p:nvPr/>
        </p:nvSpPr>
        <p:spPr>
          <a:xfrm>
            <a:off x="7725960" y="3419280"/>
            <a:ext cx="2835000" cy="35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619"/>
              </a:lnSpc>
            </a:pPr>
            <a:r>
              <a:rPr lang="en-US" sz="21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50 concurrent users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0" name="TextBox 15"/>
          <p:cNvSpPr/>
          <p:nvPr/>
        </p:nvSpPr>
        <p:spPr>
          <a:xfrm>
            <a:off x="6498720" y="3821400"/>
            <a:ext cx="52894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Stress test — marginal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1" name="TextBox 16"/>
          <p:cNvSpPr/>
          <p:nvPr/>
        </p:nvSpPr>
        <p:spPr>
          <a:xfrm>
            <a:off x="12005280" y="2571480"/>
            <a:ext cx="5289480" cy="61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5678"/>
              </a:lnSpc>
            </a:pPr>
            <a:r>
              <a:rPr lang="en-US" sz="5700" b="0" u="none" strike="noStrike">
                <a:solidFill>
                  <a:srgbClr val="FFD700"/>
                </a:solidFill>
                <a:effectLst/>
                <a:uFillTx/>
                <a:latin typeface="Fraunces"/>
                <a:ea typeface="Fraunces"/>
              </a:rPr>
              <a:t>Stable</a:t>
            </a:r>
            <a:endParaRPr lang="en-US" sz="5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2" name="TextBox 17"/>
          <p:cNvSpPr/>
          <p:nvPr/>
        </p:nvSpPr>
        <p:spPr>
          <a:xfrm>
            <a:off x="12006360" y="3419280"/>
            <a:ext cx="5287320" cy="35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619"/>
              </a:lnSpc>
            </a:pPr>
            <a:r>
              <a:rPr lang="en-US" sz="21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WebSocket 1-hour continuous session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3" name="TextBox 18"/>
          <p:cNvSpPr/>
          <p:nvPr/>
        </p:nvSpPr>
        <p:spPr>
          <a:xfrm>
            <a:off x="12005280" y="3821400"/>
            <a:ext cx="52894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Zero interruptions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64" name="Group 19"/>
          <p:cNvGrpSpPr/>
          <p:nvPr/>
        </p:nvGrpSpPr>
        <p:grpSpPr>
          <a:xfrm>
            <a:off x="987480" y="4383720"/>
            <a:ext cx="16311960" cy="4519440"/>
            <a:chOff x="987480" y="4383720"/>
            <a:chExt cx="16311960" cy="4519440"/>
          </a:xfrm>
        </p:grpSpPr>
        <p:sp>
          <p:nvSpPr>
            <p:cNvPr id="1765" name="Freeform 20"/>
            <p:cNvSpPr/>
            <p:nvPr/>
          </p:nvSpPr>
          <p:spPr>
            <a:xfrm>
              <a:off x="987480" y="4383720"/>
              <a:ext cx="16311960" cy="4519440"/>
            </a:xfrm>
            <a:custGeom>
              <a:avLst/>
              <a:gdLst>
                <a:gd name="textAreaLeft" fmla="*/ 0 w 16311960"/>
                <a:gd name="textAreaRight" fmla="*/ 16313040 w 16311960"/>
                <a:gd name="textAreaTop" fmla="*/ 0 h 4519440"/>
                <a:gd name="textAreaBottom" fmla="*/ 4520520 h 4519440"/>
              </a:gdLst>
              <a:ahLst/>
              <a:cxnLst/>
              <a:rect l="textAreaLeft" t="textAreaTop" r="textAreaRight" b="textAreaBottom"/>
              <a:pathLst>
                <a:path w="21750655" h="6027293">
                  <a:moveTo>
                    <a:pt x="0" y="266319"/>
                  </a:moveTo>
                  <a:cubicBezTo>
                    <a:pt x="0" y="119253"/>
                    <a:pt x="119253" y="0"/>
                    <a:pt x="266319" y="0"/>
                  </a:cubicBezTo>
                  <a:lnTo>
                    <a:pt x="21484337" y="0"/>
                  </a:lnTo>
                  <a:cubicBezTo>
                    <a:pt x="21631402" y="0"/>
                    <a:pt x="21750655" y="119253"/>
                    <a:pt x="21750655" y="266319"/>
                  </a:cubicBezTo>
                  <a:lnTo>
                    <a:pt x="21750655" y="5760974"/>
                  </a:lnTo>
                  <a:cubicBezTo>
                    <a:pt x="21750655" y="5908040"/>
                    <a:pt x="21631402" y="6027293"/>
                    <a:pt x="21484337" y="6027293"/>
                  </a:cubicBezTo>
                  <a:lnTo>
                    <a:pt x="266319" y="6027293"/>
                  </a:lnTo>
                  <a:cubicBezTo>
                    <a:pt x="119253" y="6027293"/>
                    <a:pt x="0" y="5908040"/>
                    <a:pt x="0" y="5760974"/>
                  </a:cubicBezTo>
                  <a:close/>
                </a:path>
              </a:pathLst>
            </a:custGeom>
            <a:blipFill rotWithShape="0">
              <a:blip r:embed="rId1">
                <a:alphaModFix amt="0"/>
              </a:blip>
              <a:srcRect/>
              <a:stretch/>
            </a:blipFill>
            <a:ln cap="sq" w="9526">
              <a:solidFill>
                <a:srgbClr val="00000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766" name="Group 21"/>
          <p:cNvGrpSpPr/>
          <p:nvPr/>
        </p:nvGrpSpPr>
        <p:grpSpPr>
          <a:xfrm>
            <a:off x="1002240" y="4398120"/>
            <a:ext cx="3468960" cy="861120"/>
            <a:chOff x="1002240" y="4398120"/>
            <a:chExt cx="3468960" cy="861120"/>
          </a:xfrm>
        </p:grpSpPr>
        <p:sp>
          <p:nvSpPr>
            <p:cNvPr id="1767" name="Freeform 22"/>
            <p:cNvSpPr/>
            <p:nvPr/>
          </p:nvSpPr>
          <p:spPr>
            <a:xfrm>
              <a:off x="1002240" y="4398120"/>
              <a:ext cx="3468960" cy="861120"/>
            </a:xfrm>
            <a:custGeom>
              <a:avLst/>
              <a:gdLst>
                <a:gd name="textAreaLeft" fmla="*/ 0 w 3468960"/>
                <a:gd name="textAreaRight" fmla="*/ 3470040 w 3468960"/>
                <a:gd name="textAreaTop" fmla="*/ 0 h 861120"/>
                <a:gd name="textAreaBottom" fmla="*/ 862200 h 861120"/>
              </a:gdLst>
              <a:ahLst/>
              <a:cxnLst/>
              <a:rect l="textAreaLeft" t="textAreaTop" r="textAreaRight" b="textAreaBottom"/>
              <a:pathLst>
                <a:path w="4626737" h="1149731">
                  <a:moveTo>
                    <a:pt x="0" y="0"/>
                  </a:moveTo>
                  <a:lnTo>
                    <a:pt x="4626737" y="0"/>
                  </a:lnTo>
                  <a:lnTo>
                    <a:pt x="4626737" y="1149731"/>
                  </a:lnTo>
                  <a:lnTo>
                    <a:pt x="0" y="1149731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768" name="TextBox 23"/>
          <p:cNvSpPr/>
          <p:nvPr/>
        </p:nvSpPr>
        <p:spPr>
          <a:xfrm>
            <a:off x="635400" y="4656960"/>
            <a:ext cx="39358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Scenario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69" name="Group 24"/>
          <p:cNvGrpSpPr/>
          <p:nvPr/>
        </p:nvGrpSpPr>
        <p:grpSpPr>
          <a:xfrm>
            <a:off x="4472280" y="4398120"/>
            <a:ext cx="1969200" cy="861120"/>
            <a:chOff x="4472280" y="4398120"/>
            <a:chExt cx="1969200" cy="861120"/>
          </a:xfrm>
        </p:grpSpPr>
        <p:sp>
          <p:nvSpPr>
            <p:cNvPr id="1770" name="Freeform 25"/>
            <p:cNvSpPr/>
            <p:nvPr/>
          </p:nvSpPr>
          <p:spPr>
            <a:xfrm>
              <a:off x="4472280" y="4398120"/>
              <a:ext cx="1969200" cy="861120"/>
            </a:xfrm>
            <a:custGeom>
              <a:avLst/>
              <a:gdLst>
                <a:gd name="textAreaLeft" fmla="*/ 0 w 1969200"/>
                <a:gd name="textAreaRight" fmla="*/ 1970280 w 1969200"/>
                <a:gd name="textAreaTop" fmla="*/ 0 h 861120"/>
                <a:gd name="textAreaBottom" fmla="*/ 862200 h 861120"/>
              </a:gdLst>
              <a:ahLst/>
              <a:cxnLst/>
              <a:rect l="textAreaLeft" t="textAreaTop" r="textAreaRight" b="textAreaBottom"/>
              <a:pathLst>
                <a:path w="2627122" h="1149731">
                  <a:moveTo>
                    <a:pt x="0" y="0"/>
                  </a:moveTo>
                  <a:lnTo>
                    <a:pt x="2627122" y="0"/>
                  </a:lnTo>
                  <a:lnTo>
                    <a:pt x="2627122" y="1149731"/>
                  </a:lnTo>
                  <a:lnTo>
                    <a:pt x="0" y="1149731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771" name="TextBox 26"/>
          <p:cNvSpPr/>
          <p:nvPr/>
        </p:nvSpPr>
        <p:spPr>
          <a:xfrm>
            <a:off x="4925520" y="4398120"/>
            <a:ext cx="15166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Users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72" name="Group 27"/>
          <p:cNvGrpSpPr/>
          <p:nvPr/>
        </p:nvGrpSpPr>
        <p:grpSpPr>
          <a:xfrm>
            <a:off x="6442920" y="4398120"/>
            <a:ext cx="2501640" cy="861120"/>
            <a:chOff x="6442920" y="4398120"/>
            <a:chExt cx="2501640" cy="861120"/>
          </a:xfrm>
        </p:grpSpPr>
        <p:sp>
          <p:nvSpPr>
            <p:cNvPr id="1773" name="Freeform 28"/>
            <p:cNvSpPr/>
            <p:nvPr/>
          </p:nvSpPr>
          <p:spPr>
            <a:xfrm>
              <a:off x="6442920" y="4398120"/>
              <a:ext cx="2501640" cy="861120"/>
            </a:xfrm>
            <a:custGeom>
              <a:avLst/>
              <a:gdLst>
                <a:gd name="textAreaLeft" fmla="*/ 0 w 2501640"/>
                <a:gd name="textAreaRight" fmla="*/ 2502720 w 2501640"/>
                <a:gd name="textAreaTop" fmla="*/ 0 h 861120"/>
                <a:gd name="textAreaBottom" fmla="*/ 862200 h 861120"/>
              </a:gdLst>
              <a:ahLst/>
              <a:cxnLst/>
              <a:rect l="textAreaLeft" t="textAreaTop" r="textAreaRight" b="textAreaBottom"/>
              <a:pathLst>
                <a:path w="3337179" h="1149731">
                  <a:moveTo>
                    <a:pt x="0" y="0"/>
                  </a:moveTo>
                  <a:lnTo>
                    <a:pt x="3337179" y="0"/>
                  </a:lnTo>
                  <a:lnTo>
                    <a:pt x="3337179" y="1149731"/>
                  </a:lnTo>
                  <a:lnTo>
                    <a:pt x="0" y="1149731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774" name="TextBox 29"/>
          <p:cNvSpPr/>
          <p:nvPr/>
        </p:nvSpPr>
        <p:spPr>
          <a:xfrm>
            <a:off x="6980760" y="4373640"/>
            <a:ext cx="20494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Avg Latency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75" name="Group 30"/>
          <p:cNvGrpSpPr/>
          <p:nvPr/>
        </p:nvGrpSpPr>
        <p:grpSpPr>
          <a:xfrm>
            <a:off x="8945640" y="4398120"/>
            <a:ext cx="3306240" cy="861120"/>
            <a:chOff x="8945640" y="4398120"/>
            <a:chExt cx="3306240" cy="861120"/>
          </a:xfrm>
        </p:grpSpPr>
        <p:sp>
          <p:nvSpPr>
            <p:cNvPr id="1776" name="Freeform 31"/>
            <p:cNvSpPr/>
            <p:nvPr/>
          </p:nvSpPr>
          <p:spPr>
            <a:xfrm>
              <a:off x="8945640" y="4398120"/>
              <a:ext cx="3306240" cy="861120"/>
            </a:xfrm>
            <a:custGeom>
              <a:avLst/>
              <a:gdLst>
                <a:gd name="textAreaLeft" fmla="*/ 0 w 3306240"/>
                <a:gd name="textAreaRight" fmla="*/ 3307320 w 3306240"/>
                <a:gd name="textAreaTop" fmla="*/ 0 h 861120"/>
                <a:gd name="textAreaBottom" fmla="*/ 862200 h 861120"/>
              </a:gdLst>
              <a:ahLst/>
              <a:cxnLst/>
              <a:rect l="textAreaLeft" t="textAreaTop" r="textAreaRight" b="textAreaBottom"/>
              <a:pathLst>
                <a:path w="4409694" h="1149731">
                  <a:moveTo>
                    <a:pt x="0" y="0"/>
                  </a:moveTo>
                  <a:lnTo>
                    <a:pt x="4409694" y="0"/>
                  </a:lnTo>
                  <a:lnTo>
                    <a:pt x="4409694" y="1149731"/>
                  </a:lnTo>
                  <a:lnTo>
                    <a:pt x="0" y="1149731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777" name="TextBox 32"/>
          <p:cNvSpPr/>
          <p:nvPr/>
        </p:nvSpPr>
        <p:spPr>
          <a:xfrm>
            <a:off x="9171720" y="4643280"/>
            <a:ext cx="2853720" cy="61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</a:t>
            </a: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Peak Memory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78" name="Group 33"/>
          <p:cNvGrpSpPr/>
          <p:nvPr/>
        </p:nvGrpSpPr>
        <p:grpSpPr>
          <a:xfrm>
            <a:off x="12252960" y="4398120"/>
            <a:ext cx="1627200" cy="861120"/>
            <a:chOff x="12252960" y="4398120"/>
            <a:chExt cx="1627200" cy="861120"/>
          </a:xfrm>
        </p:grpSpPr>
        <p:sp>
          <p:nvSpPr>
            <p:cNvPr id="1779" name="Freeform 34"/>
            <p:cNvSpPr/>
            <p:nvPr/>
          </p:nvSpPr>
          <p:spPr>
            <a:xfrm>
              <a:off x="12252960" y="4398120"/>
              <a:ext cx="1627200" cy="861120"/>
            </a:xfrm>
            <a:custGeom>
              <a:avLst/>
              <a:gdLst>
                <a:gd name="textAreaLeft" fmla="*/ 0 w 1627200"/>
                <a:gd name="textAreaRight" fmla="*/ 1628280 w 1627200"/>
                <a:gd name="textAreaTop" fmla="*/ 0 h 861120"/>
                <a:gd name="textAreaBottom" fmla="*/ 862200 h 861120"/>
              </a:gdLst>
              <a:ahLst/>
              <a:cxnLst/>
              <a:rect l="textAreaLeft" t="textAreaTop" r="textAreaRight" b="textAreaBottom"/>
              <a:pathLst>
                <a:path w="2171065" h="1149731">
                  <a:moveTo>
                    <a:pt x="0" y="0"/>
                  </a:moveTo>
                  <a:lnTo>
                    <a:pt x="2171065" y="0"/>
                  </a:lnTo>
                  <a:lnTo>
                    <a:pt x="2171065" y="1149731"/>
                  </a:lnTo>
                  <a:lnTo>
                    <a:pt x="0" y="1149731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780" name="TextBox 35"/>
          <p:cNvSpPr/>
          <p:nvPr/>
        </p:nvSpPr>
        <p:spPr>
          <a:xfrm>
            <a:off x="12344400" y="4398120"/>
            <a:ext cx="11746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CPU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81" name="Group 36"/>
          <p:cNvGrpSpPr/>
          <p:nvPr/>
        </p:nvGrpSpPr>
        <p:grpSpPr>
          <a:xfrm>
            <a:off x="13881240" y="4398120"/>
            <a:ext cx="3403800" cy="861120"/>
            <a:chOff x="13881240" y="4398120"/>
            <a:chExt cx="3403800" cy="861120"/>
          </a:xfrm>
        </p:grpSpPr>
        <p:sp>
          <p:nvSpPr>
            <p:cNvPr id="1782" name="Freeform 37"/>
            <p:cNvSpPr/>
            <p:nvPr/>
          </p:nvSpPr>
          <p:spPr>
            <a:xfrm>
              <a:off x="13881240" y="4398120"/>
              <a:ext cx="3403800" cy="861120"/>
            </a:xfrm>
            <a:custGeom>
              <a:avLst/>
              <a:gdLst>
                <a:gd name="textAreaLeft" fmla="*/ 0 w 3403800"/>
                <a:gd name="textAreaRight" fmla="*/ 3404880 w 3403800"/>
                <a:gd name="textAreaTop" fmla="*/ 0 h 861120"/>
                <a:gd name="textAreaBottom" fmla="*/ 862200 h 861120"/>
              </a:gdLst>
              <a:ahLst/>
              <a:cxnLst/>
              <a:rect l="textAreaLeft" t="textAreaTop" r="textAreaRight" b="textAreaBottom"/>
              <a:pathLst>
                <a:path w="4539996" h="1149731">
                  <a:moveTo>
                    <a:pt x="0" y="0"/>
                  </a:moveTo>
                  <a:lnTo>
                    <a:pt x="4539996" y="0"/>
                  </a:lnTo>
                  <a:lnTo>
                    <a:pt x="4539996" y="1149731"/>
                  </a:lnTo>
                  <a:lnTo>
                    <a:pt x="0" y="1149731"/>
                  </a:lnTo>
                  <a:close/>
                </a:path>
              </a:pathLst>
            </a:custGeom>
            <a:solidFill>
              <a:srgbClr val="0F2F4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783" name="TextBox 38"/>
          <p:cNvSpPr/>
          <p:nvPr/>
        </p:nvSpPr>
        <p:spPr>
          <a:xfrm>
            <a:off x="13502160" y="4656960"/>
            <a:ext cx="387072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    </a:t>
            </a: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rimo Bold"/>
                <a:ea typeface="Arimo Bold"/>
              </a:rPr>
              <a:t>Result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4" name="TextBox 39"/>
          <p:cNvSpPr/>
          <p:nvPr/>
        </p:nvSpPr>
        <p:spPr>
          <a:xfrm>
            <a:off x="1223640" y="5321520"/>
            <a:ext cx="39358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Single — Studio apartment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5" name="TextBox 40"/>
          <p:cNvSpPr/>
          <p:nvPr/>
        </p:nvSpPr>
        <p:spPr>
          <a:xfrm>
            <a:off x="4698720" y="5321520"/>
            <a:ext cx="24310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1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6" name="TextBox 41"/>
          <p:cNvSpPr/>
          <p:nvPr/>
        </p:nvSpPr>
        <p:spPr>
          <a:xfrm>
            <a:off x="6669000" y="5321520"/>
            <a:ext cx="29638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2.1s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7" name="TextBox 42"/>
          <p:cNvSpPr/>
          <p:nvPr/>
        </p:nvSpPr>
        <p:spPr>
          <a:xfrm>
            <a:off x="9171720" y="5321520"/>
            <a:ext cx="376812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1.8 GB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8" name="TextBox 43"/>
          <p:cNvSpPr/>
          <p:nvPr/>
        </p:nvSpPr>
        <p:spPr>
          <a:xfrm>
            <a:off x="12479040" y="5321520"/>
            <a:ext cx="20890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38%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9" name="TextBox 44"/>
          <p:cNvSpPr/>
          <p:nvPr/>
        </p:nvSpPr>
        <p:spPr>
          <a:xfrm>
            <a:off x="14107320" y="5321520"/>
            <a:ext cx="387072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</a:t>
            </a:r>
            <a:r>
              <a:rPr lang="en-US" sz="1700" b="0" u="none" strike="noStrike">
                <a:solidFill>
                  <a:srgbClr val="8BC34A"/>
                </a:solidFill>
                <a:effectLst/>
                <a:uFillTx/>
                <a:latin typeface="Arimo"/>
                <a:ea typeface="Arimo"/>
              </a:rPr>
              <a:t>✓ Pass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0" name="TextBox 45"/>
          <p:cNvSpPr/>
          <p:nvPr/>
        </p:nvSpPr>
        <p:spPr>
          <a:xfrm>
            <a:off x="1223640" y="5873040"/>
            <a:ext cx="3021480" cy="68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Single — Three-bedroom house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1" name="TextBox 46"/>
          <p:cNvSpPr/>
          <p:nvPr/>
        </p:nvSpPr>
        <p:spPr>
          <a:xfrm>
            <a:off x="4698720" y="5873040"/>
            <a:ext cx="24310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1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2" name="TextBox 47"/>
          <p:cNvSpPr/>
          <p:nvPr/>
        </p:nvSpPr>
        <p:spPr>
          <a:xfrm>
            <a:off x="6669000" y="5873040"/>
            <a:ext cx="29638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4.2s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3" name="TextBox 48"/>
          <p:cNvSpPr/>
          <p:nvPr/>
        </p:nvSpPr>
        <p:spPr>
          <a:xfrm>
            <a:off x="9171720" y="5873040"/>
            <a:ext cx="376812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2.3 GB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4" name="TextBox 49"/>
          <p:cNvSpPr/>
          <p:nvPr/>
        </p:nvSpPr>
        <p:spPr>
          <a:xfrm>
            <a:off x="12479040" y="5873040"/>
            <a:ext cx="20890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61%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5" name="TextBox 50"/>
          <p:cNvSpPr/>
          <p:nvPr/>
        </p:nvSpPr>
        <p:spPr>
          <a:xfrm>
            <a:off x="14107320" y="5873040"/>
            <a:ext cx="387072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</a:t>
            </a:r>
            <a:r>
              <a:rPr lang="en-US" sz="1700" b="0" u="none" strike="noStrike">
                <a:solidFill>
                  <a:srgbClr val="8BC34A"/>
                </a:solidFill>
                <a:effectLst/>
                <a:uFillTx/>
                <a:latin typeface="Arimo"/>
                <a:ea typeface="Arimo"/>
              </a:rPr>
              <a:t>✓ Pass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6" name="TextBox 51"/>
          <p:cNvSpPr/>
          <p:nvPr/>
        </p:nvSpPr>
        <p:spPr>
          <a:xfrm>
            <a:off x="1223640" y="6739920"/>
            <a:ext cx="39358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Single — Complex villa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7" name="TextBox 52"/>
          <p:cNvSpPr/>
          <p:nvPr/>
        </p:nvSpPr>
        <p:spPr>
          <a:xfrm>
            <a:off x="4698720" y="6739920"/>
            <a:ext cx="24310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1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8" name="TextBox 53"/>
          <p:cNvSpPr/>
          <p:nvPr/>
        </p:nvSpPr>
        <p:spPr>
          <a:xfrm>
            <a:off x="6669000" y="6739920"/>
            <a:ext cx="29638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6.8s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9" name="TextBox 54"/>
          <p:cNvSpPr/>
          <p:nvPr/>
        </p:nvSpPr>
        <p:spPr>
          <a:xfrm>
            <a:off x="9171720" y="6739920"/>
            <a:ext cx="376812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2.9 GB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0" name="TextBox 55"/>
          <p:cNvSpPr/>
          <p:nvPr/>
        </p:nvSpPr>
        <p:spPr>
          <a:xfrm>
            <a:off x="12479040" y="6739920"/>
            <a:ext cx="20890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78%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1" name="TextBox 56"/>
          <p:cNvSpPr/>
          <p:nvPr/>
        </p:nvSpPr>
        <p:spPr>
          <a:xfrm>
            <a:off x="14107320" y="6739920"/>
            <a:ext cx="387072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</a:t>
            </a:r>
            <a:r>
              <a:rPr lang="en-US" sz="1700" b="0" u="none" strike="noStrike">
                <a:solidFill>
                  <a:srgbClr val="8BC34A"/>
                </a:solidFill>
                <a:effectLst/>
                <a:uFillTx/>
                <a:latin typeface="Arimo"/>
                <a:ea typeface="Arimo"/>
              </a:rPr>
              <a:t>✓ Pass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2" name="TextBox 57"/>
          <p:cNvSpPr/>
          <p:nvPr/>
        </p:nvSpPr>
        <p:spPr>
          <a:xfrm>
            <a:off x="1223640" y="7291440"/>
            <a:ext cx="39358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Concurrent light load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3" name="TextBox 58"/>
          <p:cNvSpPr/>
          <p:nvPr/>
        </p:nvSpPr>
        <p:spPr>
          <a:xfrm>
            <a:off x="4698720" y="7291440"/>
            <a:ext cx="24310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10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4" name="TextBox 59"/>
          <p:cNvSpPr/>
          <p:nvPr/>
        </p:nvSpPr>
        <p:spPr>
          <a:xfrm>
            <a:off x="6669000" y="7291440"/>
            <a:ext cx="29638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5.1s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5" name="TextBox 60"/>
          <p:cNvSpPr/>
          <p:nvPr/>
        </p:nvSpPr>
        <p:spPr>
          <a:xfrm>
            <a:off x="9171720" y="7291440"/>
            <a:ext cx="376812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4.7 GB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6" name="TextBox 61"/>
          <p:cNvSpPr/>
          <p:nvPr/>
        </p:nvSpPr>
        <p:spPr>
          <a:xfrm>
            <a:off x="12479040" y="7291440"/>
            <a:ext cx="20890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72%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7" name="TextBox 62"/>
          <p:cNvSpPr/>
          <p:nvPr/>
        </p:nvSpPr>
        <p:spPr>
          <a:xfrm>
            <a:off x="14107320" y="7291440"/>
            <a:ext cx="387072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</a:t>
            </a:r>
            <a:r>
              <a:rPr lang="en-US" sz="1700" b="0" u="none" strike="noStrike">
                <a:solidFill>
                  <a:srgbClr val="8BC34A"/>
                </a:solidFill>
                <a:effectLst/>
                <a:uFillTx/>
                <a:latin typeface="Arimo"/>
                <a:ea typeface="Arimo"/>
              </a:rPr>
              <a:t>✓ Pass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8" name="TextBox 63"/>
          <p:cNvSpPr/>
          <p:nvPr/>
        </p:nvSpPr>
        <p:spPr>
          <a:xfrm>
            <a:off x="1223640" y="7842960"/>
            <a:ext cx="39358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Concurrent medium load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9" name="TextBox 64"/>
          <p:cNvSpPr/>
          <p:nvPr/>
        </p:nvSpPr>
        <p:spPr>
          <a:xfrm>
            <a:off x="4698720" y="7842960"/>
            <a:ext cx="24310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25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0" name="TextBox 65"/>
          <p:cNvSpPr/>
          <p:nvPr/>
        </p:nvSpPr>
        <p:spPr>
          <a:xfrm>
            <a:off x="6669000" y="7842960"/>
            <a:ext cx="29638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7.4s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1" name="TextBox 66"/>
          <p:cNvSpPr/>
          <p:nvPr/>
        </p:nvSpPr>
        <p:spPr>
          <a:xfrm>
            <a:off x="9171720" y="7842960"/>
            <a:ext cx="376812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9.2 GB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2" name="TextBox 67"/>
          <p:cNvSpPr/>
          <p:nvPr/>
        </p:nvSpPr>
        <p:spPr>
          <a:xfrm>
            <a:off x="12479040" y="7842960"/>
            <a:ext cx="20890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88%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3" name="TextBox 68"/>
          <p:cNvSpPr/>
          <p:nvPr/>
        </p:nvSpPr>
        <p:spPr>
          <a:xfrm>
            <a:off x="14107320" y="7842960"/>
            <a:ext cx="387072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</a:t>
            </a:r>
            <a:r>
              <a:rPr lang="en-US" sz="1700" b="0" u="none" strike="noStrike">
                <a:solidFill>
                  <a:srgbClr val="8BC34A"/>
                </a:solidFill>
                <a:effectLst/>
                <a:uFillTx/>
                <a:latin typeface="Arimo"/>
                <a:ea typeface="Arimo"/>
              </a:rPr>
              <a:t>✓ Pass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4" name="TextBox 69"/>
          <p:cNvSpPr/>
          <p:nvPr/>
        </p:nvSpPr>
        <p:spPr>
          <a:xfrm>
            <a:off x="1223640" y="8394480"/>
            <a:ext cx="39358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Concurrent stress test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5" name="TextBox 70"/>
          <p:cNvSpPr/>
          <p:nvPr/>
        </p:nvSpPr>
        <p:spPr>
          <a:xfrm>
            <a:off x="4698720" y="8394480"/>
            <a:ext cx="24310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50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6" name="TextBox 71"/>
          <p:cNvSpPr/>
          <p:nvPr/>
        </p:nvSpPr>
        <p:spPr>
          <a:xfrm>
            <a:off x="6669000" y="8394480"/>
            <a:ext cx="29638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13.8s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7" name="TextBox 72"/>
          <p:cNvSpPr/>
          <p:nvPr/>
        </p:nvSpPr>
        <p:spPr>
          <a:xfrm>
            <a:off x="9171720" y="8394480"/>
            <a:ext cx="376812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14.1 GB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8" name="TextBox 73"/>
          <p:cNvSpPr/>
          <p:nvPr/>
        </p:nvSpPr>
        <p:spPr>
          <a:xfrm>
            <a:off x="12479040" y="8394480"/>
            <a:ext cx="2089080" cy="37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96%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9" name="TextBox 74"/>
          <p:cNvSpPr/>
          <p:nvPr/>
        </p:nvSpPr>
        <p:spPr>
          <a:xfrm>
            <a:off x="14107320" y="8394480"/>
            <a:ext cx="3870720" cy="38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26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  </a:t>
            </a:r>
            <a:r>
              <a:rPr lang="en-US" sz="1700" b="0" u="none" strike="noStrike">
                <a:solidFill>
                  <a:srgbClr val="000000"/>
                </a:solidFill>
                <a:effectLst/>
                <a:uFillTx/>
                <a:latin typeface="Arimo"/>
                <a:ea typeface="Arimo"/>
              </a:rPr>
              <a:t>⚠</a:t>
            </a:r>
            <a:r>
              <a:rPr lang="en-US" sz="1700" b="0" u="none" strike="noStrike">
                <a:solidFill>
                  <a:srgbClr val="FFD700"/>
                </a:solidFill>
                <a:effectLst/>
                <a:uFillTx/>
                <a:latin typeface="Arimo"/>
                <a:ea typeface="Arimo"/>
              </a:rPr>
              <a:t> Marginal</a:t>
            </a: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    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0" name="TextBox 75"/>
          <p:cNvSpPr/>
          <p:nvPr/>
        </p:nvSpPr>
        <p:spPr>
          <a:xfrm>
            <a:off x="534960" y="9046800"/>
            <a:ext cx="17217000" cy="23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1857"/>
              </a:lnSpc>
            </a:pPr>
            <a:r>
              <a:rPr lang="en-US" sz="1500" b="1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50-user marginal: single Ollama GPU instance is the bottleneck — horizontal scaling resolves this.     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1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46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2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823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24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825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26" name="Group 6"/>
          <p:cNvGrpSpPr/>
          <p:nvPr/>
        </p:nvGrpSpPr>
        <p:grpSpPr>
          <a:xfrm>
            <a:off x="992160" y="966960"/>
            <a:ext cx="2117520" cy="455760"/>
            <a:chOff x="992160" y="966960"/>
            <a:chExt cx="2117520" cy="455760"/>
          </a:xfrm>
        </p:grpSpPr>
        <p:sp>
          <p:nvSpPr>
            <p:cNvPr id="1827" name="Freeform 7"/>
            <p:cNvSpPr/>
            <p:nvPr/>
          </p:nvSpPr>
          <p:spPr>
            <a:xfrm>
              <a:off x="992160" y="966960"/>
              <a:ext cx="2117520" cy="455760"/>
            </a:xfrm>
            <a:custGeom>
              <a:avLst/>
              <a:gdLst>
                <a:gd name="textAreaLeft" fmla="*/ 0 w 2117520"/>
                <a:gd name="textAreaRight" fmla="*/ 2118600 w 2117520"/>
                <a:gd name="textAreaTop" fmla="*/ 0 h 455760"/>
                <a:gd name="textAreaBottom" fmla="*/ 456840 h 455760"/>
              </a:gdLst>
              <a:ahLst/>
              <a:cxnLst/>
              <a:rect l="textAreaLeft" t="textAreaTop" r="textAreaRight" b="textAreaBottom"/>
              <a:pathLst>
                <a:path w="2824607" h="609219">
                  <a:moveTo>
                    <a:pt x="0" y="242443"/>
                  </a:moveTo>
                  <a:cubicBezTo>
                    <a:pt x="0" y="108585"/>
                    <a:pt x="108585" y="0"/>
                    <a:pt x="242443" y="0"/>
                  </a:cubicBezTo>
                  <a:lnTo>
                    <a:pt x="2582164" y="0"/>
                  </a:lnTo>
                  <a:cubicBezTo>
                    <a:pt x="2716022" y="0"/>
                    <a:pt x="2824607" y="108585"/>
                    <a:pt x="2824607" y="242443"/>
                  </a:cubicBezTo>
                  <a:lnTo>
                    <a:pt x="2824607" y="366776"/>
                  </a:lnTo>
                  <a:cubicBezTo>
                    <a:pt x="2824607" y="500634"/>
                    <a:pt x="2716022" y="609219"/>
                    <a:pt x="2582164" y="609219"/>
                  </a:cubicBezTo>
                  <a:lnTo>
                    <a:pt x="242443" y="609219"/>
                  </a:lnTo>
                  <a:cubicBezTo>
                    <a:pt x="108585" y="609219"/>
                    <a:pt x="0" y="500634"/>
                    <a:pt x="0" y="366776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828" name="TextBox 8"/>
          <p:cNvSpPr/>
          <p:nvPr/>
        </p:nvSpPr>
        <p:spPr>
          <a:xfrm>
            <a:off x="1143720" y="985680"/>
            <a:ext cx="2728800" cy="36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268"/>
              </a:lnSpc>
            </a:pPr>
            <a:r>
              <a:rPr lang="en-US" sz="15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PROJECT JOURNEY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9" name="TextBox 9"/>
          <p:cNvSpPr/>
          <p:nvPr/>
        </p:nvSpPr>
        <p:spPr>
          <a:xfrm>
            <a:off x="4334400" y="1485360"/>
            <a:ext cx="9618120" cy="81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114"/>
              </a:lnSpc>
            </a:pPr>
            <a:r>
              <a:rPr lang="en-US" sz="49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</a:t>
            </a:r>
            <a:r>
              <a:rPr lang="en-US" sz="49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Development Timeline</a:t>
            </a:r>
            <a:r>
              <a:rPr lang="en-US" sz="49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</a:t>
            </a:r>
            <a:endParaRPr lang="en-US" sz="4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830" name="Group 10"/>
          <p:cNvGrpSpPr/>
          <p:nvPr/>
        </p:nvGrpSpPr>
        <p:grpSpPr>
          <a:xfrm>
            <a:off x="992160" y="5979960"/>
            <a:ext cx="16302600" cy="27360"/>
            <a:chOff x="992160" y="5979960"/>
            <a:chExt cx="16302600" cy="27360"/>
          </a:xfrm>
        </p:grpSpPr>
        <p:sp>
          <p:nvSpPr>
            <p:cNvPr id="1831" name="Freeform 11"/>
            <p:cNvSpPr/>
            <p:nvPr/>
          </p:nvSpPr>
          <p:spPr>
            <a:xfrm>
              <a:off x="992160" y="5979960"/>
              <a:ext cx="16302600" cy="27360"/>
            </a:xfrm>
            <a:custGeom>
              <a:avLst/>
              <a:gdLst>
                <a:gd name="textAreaLeft" fmla="*/ 0 w 16302600"/>
                <a:gd name="textAreaRight" fmla="*/ 16303680 w 1630260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21738082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21719032" y="0"/>
                  </a:lnTo>
                  <a:cubicBezTo>
                    <a:pt x="21729573" y="0"/>
                    <a:pt x="21738082" y="8509"/>
                    <a:pt x="21738082" y="19050"/>
                  </a:cubicBezTo>
                  <a:cubicBezTo>
                    <a:pt x="21738082" y="29591"/>
                    <a:pt x="21729573" y="38100"/>
                    <a:pt x="21719032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E5BD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32" name="Group 12"/>
          <p:cNvGrpSpPr/>
          <p:nvPr/>
        </p:nvGrpSpPr>
        <p:grpSpPr>
          <a:xfrm>
            <a:off x="3206520" y="5222520"/>
            <a:ext cx="27360" cy="756360"/>
            <a:chOff x="3206520" y="5222520"/>
            <a:chExt cx="27360" cy="756360"/>
          </a:xfrm>
        </p:grpSpPr>
        <p:sp>
          <p:nvSpPr>
            <p:cNvPr id="1833" name="Freeform 13"/>
            <p:cNvSpPr/>
            <p:nvPr/>
          </p:nvSpPr>
          <p:spPr>
            <a:xfrm>
              <a:off x="3206520" y="5222520"/>
              <a:ext cx="27360" cy="756360"/>
            </a:xfrm>
            <a:custGeom>
              <a:avLst/>
              <a:gdLst>
                <a:gd name="textAreaLeft" fmla="*/ 0 w 27360"/>
                <a:gd name="textAreaRight" fmla="*/ 28440 w 27360"/>
                <a:gd name="textAreaTop" fmla="*/ 0 h 756360"/>
                <a:gd name="textAreaBottom" fmla="*/ 757440 h 756360"/>
              </a:gdLst>
              <a:ahLst/>
              <a:cxnLst/>
              <a:rect l="textAreaLeft" t="textAreaTop" r="textAreaRight" b="textAreaBottom"/>
              <a:pathLst>
                <a:path w="38100" h="1010031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990981"/>
                  </a:lnTo>
                  <a:cubicBezTo>
                    <a:pt x="38100" y="1001522"/>
                    <a:pt x="29591" y="1010031"/>
                    <a:pt x="19050" y="1010031"/>
                  </a:cubicBezTo>
                  <a:cubicBezTo>
                    <a:pt x="8509" y="1010031"/>
                    <a:pt x="0" y="1001522"/>
                    <a:pt x="0" y="990981"/>
                  </a:cubicBezTo>
                  <a:close/>
                </a:path>
              </a:pathLst>
            </a:custGeom>
            <a:solidFill>
              <a:srgbClr val="E5BD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3680" tIns="45000" rIns="1368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34" name="Group 14"/>
          <p:cNvGrpSpPr/>
          <p:nvPr/>
        </p:nvGrpSpPr>
        <p:grpSpPr>
          <a:xfrm>
            <a:off x="2936880" y="5695920"/>
            <a:ext cx="567000" cy="567000"/>
            <a:chOff x="2936880" y="5695920"/>
            <a:chExt cx="567000" cy="567000"/>
          </a:xfrm>
        </p:grpSpPr>
        <p:sp>
          <p:nvSpPr>
            <p:cNvPr id="1835" name="Freeform 15"/>
            <p:cNvSpPr/>
            <p:nvPr/>
          </p:nvSpPr>
          <p:spPr>
            <a:xfrm>
              <a:off x="2936880" y="5695920"/>
              <a:ext cx="567000" cy="567000"/>
            </a:xfrm>
            <a:custGeom>
              <a:avLst/>
              <a:gdLst>
                <a:gd name="textAreaLeft" fmla="*/ 0 w 567000"/>
                <a:gd name="textAreaRight" fmla="*/ 568080 w 567000"/>
                <a:gd name="textAreaTop" fmla="*/ 0 h 567000"/>
                <a:gd name="textAreaBottom" fmla="*/ 568080 h 567000"/>
              </a:gdLst>
              <a:ahLst/>
              <a:cxnLst/>
              <a:rect l="textAreaLeft" t="textAreaTop" r="textAreaRight" b="textAreaBottom"/>
              <a:pathLst>
                <a:path w="757428" h="757428">
                  <a:moveTo>
                    <a:pt x="0" y="303022"/>
                  </a:moveTo>
                  <a:cubicBezTo>
                    <a:pt x="0" y="135636"/>
                    <a:pt x="135636" y="0"/>
                    <a:pt x="303022" y="0"/>
                  </a:cubicBezTo>
                  <a:lnTo>
                    <a:pt x="454406" y="0"/>
                  </a:lnTo>
                  <a:cubicBezTo>
                    <a:pt x="621792" y="0"/>
                    <a:pt x="757428" y="135636"/>
                    <a:pt x="757428" y="303022"/>
                  </a:cubicBezTo>
                  <a:lnTo>
                    <a:pt x="757428" y="454406"/>
                  </a:lnTo>
                  <a:cubicBezTo>
                    <a:pt x="757428" y="621792"/>
                    <a:pt x="621792" y="757428"/>
                    <a:pt x="454406" y="757428"/>
                  </a:cubicBezTo>
                  <a:lnTo>
                    <a:pt x="303022" y="757428"/>
                  </a:lnTo>
                  <a:cubicBezTo>
                    <a:pt x="135636" y="757428"/>
                    <a:pt x="0" y="621792"/>
                    <a:pt x="0" y="454406"/>
                  </a:cubicBezTo>
                  <a:close/>
                </a:path>
              </a:pathLst>
            </a:custGeom>
            <a:solidFill>
              <a:srgbClr val="FFD7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36" name="Group 16"/>
          <p:cNvGrpSpPr/>
          <p:nvPr/>
        </p:nvGrpSpPr>
        <p:grpSpPr>
          <a:xfrm>
            <a:off x="3031560" y="5743440"/>
            <a:ext cx="377640" cy="472320"/>
            <a:chOff x="3031560" y="5743440"/>
            <a:chExt cx="377640" cy="472320"/>
          </a:xfrm>
        </p:grpSpPr>
        <p:sp>
          <p:nvSpPr>
            <p:cNvPr id="1837" name="Freeform 17"/>
            <p:cNvSpPr/>
            <p:nvPr/>
          </p:nvSpPr>
          <p:spPr>
            <a:xfrm>
              <a:off x="3031560" y="5743440"/>
              <a:ext cx="377640" cy="472320"/>
            </a:xfrm>
            <a:custGeom>
              <a:avLst/>
              <a:gdLst>
                <a:gd name="textAreaLeft" fmla="*/ 0 w 377640"/>
                <a:gd name="textAreaRight" fmla="*/ 378720 w 377640"/>
                <a:gd name="textAreaTop" fmla="*/ 0 h 472320"/>
                <a:gd name="textAreaBottom" fmla="*/ 473400 h 472320"/>
              </a:gdLst>
              <a:ahLst/>
              <a:cxnLst/>
              <a:rect l="textAreaLeft" t="textAreaTop" r="textAreaRight" b="textAreaBottom"/>
              <a:pathLst>
                <a:path w="505024" h="631229">
                  <a:moveTo>
                    <a:pt x="0" y="0"/>
                  </a:moveTo>
                  <a:lnTo>
                    <a:pt x="505024" y="0"/>
                  </a:lnTo>
                  <a:lnTo>
                    <a:pt x="505024" y="631229"/>
                  </a:lnTo>
                  <a:lnTo>
                    <a:pt x="0" y="631229"/>
                  </a:lnTo>
                  <a:close/>
                </a:path>
              </a:pathLst>
            </a:custGeom>
            <a:blipFill rotWithShape="0">
              <a:blip r:embed="rId1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838" name="TextBox 18"/>
            <p:cNvSpPr/>
            <p:nvPr/>
          </p:nvSpPr>
          <p:spPr>
            <a:xfrm>
              <a:off x="3031560" y="5750280"/>
              <a:ext cx="377640" cy="465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478"/>
                </a:lnSpc>
              </a:pPr>
              <a:r>
                <a:rPr lang="en-US" sz="2900" b="0" u="none" strike="noStrike">
                  <a:solidFill>
                    <a:srgbClr val="000000"/>
                  </a:solidFill>
                  <a:effectLst/>
                  <a:uFillTx/>
                  <a:latin typeface="Fraunces"/>
                  <a:ea typeface="Fraunces"/>
                </a:rPr>
                <a:t>1</a:t>
              </a:r>
              <a:endParaRPr lang="en-US" sz="29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839" name="TextBox 19"/>
          <p:cNvSpPr/>
          <p:nvPr/>
        </p:nvSpPr>
        <p:spPr>
          <a:xfrm>
            <a:off x="1642680" y="2640240"/>
            <a:ext cx="3155400" cy="39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996"/>
              </a:lnSpc>
            </a:pPr>
            <a:r>
              <a:rPr lang="en-US" sz="24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Month 1–2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0" name="TextBox 20"/>
          <p:cNvSpPr/>
          <p:nvPr/>
        </p:nvSpPr>
        <p:spPr>
          <a:xfrm>
            <a:off x="1244520" y="3115080"/>
            <a:ext cx="3951360" cy="95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620"/>
              </a:lnSpc>
            </a:pPr>
            <a:r>
              <a:rPr lang="en-US" sz="2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Research &amp; Problem Definition</a:t>
            </a:r>
            <a:endParaRPr lang="en-US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1" name="TextBox 21"/>
          <p:cNvSpPr/>
          <p:nvPr/>
        </p:nvSpPr>
        <p:spPr>
          <a:xfrm>
            <a:off x="1244520" y="4139640"/>
            <a:ext cx="3951360" cy="82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871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Literature review, competitor analysis, architecture decisions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842" name="Group 22"/>
          <p:cNvGrpSpPr/>
          <p:nvPr/>
        </p:nvGrpSpPr>
        <p:grpSpPr>
          <a:xfrm>
            <a:off x="5575680" y="5979960"/>
            <a:ext cx="27360" cy="756360"/>
            <a:chOff x="5575680" y="5979960"/>
            <a:chExt cx="27360" cy="756360"/>
          </a:xfrm>
        </p:grpSpPr>
        <p:sp>
          <p:nvSpPr>
            <p:cNvPr id="1843" name="Freeform 23"/>
            <p:cNvSpPr/>
            <p:nvPr/>
          </p:nvSpPr>
          <p:spPr>
            <a:xfrm>
              <a:off x="5575680" y="5979960"/>
              <a:ext cx="27360" cy="756360"/>
            </a:xfrm>
            <a:custGeom>
              <a:avLst/>
              <a:gdLst>
                <a:gd name="textAreaLeft" fmla="*/ 0 w 27360"/>
                <a:gd name="textAreaRight" fmla="*/ 28440 w 27360"/>
                <a:gd name="textAreaTop" fmla="*/ 0 h 756360"/>
                <a:gd name="textAreaBottom" fmla="*/ 757440 h 756360"/>
              </a:gdLst>
              <a:ahLst/>
              <a:cxnLst/>
              <a:rect l="textAreaLeft" t="textAreaTop" r="textAreaRight" b="textAreaBottom"/>
              <a:pathLst>
                <a:path w="38100" h="1010031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990981"/>
                  </a:lnTo>
                  <a:cubicBezTo>
                    <a:pt x="38100" y="1001522"/>
                    <a:pt x="29591" y="1010031"/>
                    <a:pt x="19050" y="1010031"/>
                  </a:cubicBezTo>
                  <a:cubicBezTo>
                    <a:pt x="8509" y="1010031"/>
                    <a:pt x="0" y="1001522"/>
                    <a:pt x="0" y="990981"/>
                  </a:cubicBezTo>
                  <a:close/>
                </a:path>
              </a:pathLst>
            </a:custGeom>
            <a:solidFill>
              <a:srgbClr val="E5BD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3680" tIns="45000" rIns="1368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44" name="Group 24"/>
          <p:cNvGrpSpPr/>
          <p:nvPr/>
        </p:nvGrpSpPr>
        <p:grpSpPr>
          <a:xfrm>
            <a:off x="5306040" y="5695920"/>
            <a:ext cx="567000" cy="567000"/>
            <a:chOff x="5306040" y="5695920"/>
            <a:chExt cx="567000" cy="567000"/>
          </a:xfrm>
        </p:grpSpPr>
        <p:sp>
          <p:nvSpPr>
            <p:cNvPr id="1845" name="Freeform 25"/>
            <p:cNvSpPr/>
            <p:nvPr/>
          </p:nvSpPr>
          <p:spPr>
            <a:xfrm>
              <a:off x="5306040" y="5695920"/>
              <a:ext cx="567000" cy="567000"/>
            </a:xfrm>
            <a:custGeom>
              <a:avLst/>
              <a:gdLst>
                <a:gd name="textAreaLeft" fmla="*/ 0 w 567000"/>
                <a:gd name="textAreaRight" fmla="*/ 568080 w 567000"/>
                <a:gd name="textAreaTop" fmla="*/ 0 h 567000"/>
                <a:gd name="textAreaBottom" fmla="*/ 568080 h 567000"/>
              </a:gdLst>
              <a:ahLst/>
              <a:cxnLst/>
              <a:rect l="textAreaLeft" t="textAreaTop" r="textAreaRight" b="textAreaBottom"/>
              <a:pathLst>
                <a:path w="757428" h="757428">
                  <a:moveTo>
                    <a:pt x="0" y="303022"/>
                  </a:moveTo>
                  <a:cubicBezTo>
                    <a:pt x="0" y="135636"/>
                    <a:pt x="135636" y="0"/>
                    <a:pt x="303022" y="0"/>
                  </a:cubicBezTo>
                  <a:lnTo>
                    <a:pt x="454406" y="0"/>
                  </a:lnTo>
                  <a:cubicBezTo>
                    <a:pt x="621792" y="0"/>
                    <a:pt x="757428" y="135636"/>
                    <a:pt x="757428" y="303022"/>
                  </a:cubicBezTo>
                  <a:lnTo>
                    <a:pt x="757428" y="454406"/>
                  </a:lnTo>
                  <a:cubicBezTo>
                    <a:pt x="757428" y="621792"/>
                    <a:pt x="621792" y="757428"/>
                    <a:pt x="454406" y="757428"/>
                  </a:cubicBezTo>
                  <a:lnTo>
                    <a:pt x="303022" y="757428"/>
                  </a:lnTo>
                  <a:cubicBezTo>
                    <a:pt x="135636" y="757428"/>
                    <a:pt x="0" y="621792"/>
                    <a:pt x="0" y="454406"/>
                  </a:cubicBezTo>
                  <a:close/>
                </a:path>
              </a:pathLst>
            </a:custGeom>
            <a:solidFill>
              <a:srgbClr val="FFD7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46" name="Group 26"/>
          <p:cNvGrpSpPr/>
          <p:nvPr/>
        </p:nvGrpSpPr>
        <p:grpSpPr>
          <a:xfrm>
            <a:off x="5400720" y="5743440"/>
            <a:ext cx="377640" cy="472320"/>
            <a:chOff x="5400720" y="5743440"/>
            <a:chExt cx="377640" cy="472320"/>
          </a:xfrm>
        </p:grpSpPr>
        <p:sp>
          <p:nvSpPr>
            <p:cNvPr id="1847" name="Freeform 27"/>
            <p:cNvSpPr/>
            <p:nvPr/>
          </p:nvSpPr>
          <p:spPr>
            <a:xfrm>
              <a:off x="5400720" y="5743440"/>
              <a:ext cx="377640" cy="472320"/>
            </a:xfrm>
            <a:custGeom>
              <a:avLst/>
              <a:gdLst>
                <a:gd name="textAreaLeft" fmla="*/ 0 w 377640"/>
                <a:gd name="textAreaRight" fmla="*/ 378720 w 377640"/>
                <a:gd name="textAreaTop" fmla="*/ 0 h 472320"/>
                <a:gd name="textAreaBottom" fmla="*/ 473400 h 472320"/>
              </a:gdLst>
              <a:ahLst/>
              <a:cxnLst/>
              <a:rect l="textAreaLeft" t="textAreaTop" r="textAreaRight" b="textAreaBottom"/>
              <a:pathLst>
                <a:path w="505024" h="631229">
                  <a:moveTo>
                    <a:pt x="0" y="0"/>
                  </a:moveTo>
                  <a:lnTo>
                    <a:pt x="505024" y="0"/>
                  </a:lnTo>
                  <a:lnTo>
                    <a:pt x="505024" y="631229"/>
                  </a:lnTo>
                  <a:lnTo>
                    <a:pt x="0" y="631229"/>
                  </a:lnTo>
                  <a:close/>
                </a:path>
              </a:pathLst>
            </a:custGeom>
            <a:blipFill rotWithShape="0">
              <a:blip r:embed="rId2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848" name="TextBox 28"/>
            <p:cNvSpPr/>
            <p:nvPr/>
          </p:nvSpPr>
          <p:spPr>
            <a:xfrm>
              <a:off x="5400720" y="5750280"/>
              <a:ext cx="377640" cy="465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478"/>
                </a:lnSpc>
              </a:pPr>
              <a:r>
                <a:rPr lang="en-US" sz="2900" b="0" u="none" strike="noStrike">
                  <a:solidFill>
                    <a:srgbClr val="000000"/>
                  </a:solidFill>
                  <a:effectLst/>
                  <a:uFillTx/>
                  <a:latin typeface="Fraunces"/>
                  <a:ea typeface="Fraunces"/>
                </a:rPr>
                <a:t>2</a:t>
              </a:r>
              <a:endParaRPr lang="en-US" sz="29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849" name="TextBox 29"/>
          <p:cNvSpPr/>
          <p:nvPr/>
        </p:nvSpPr>
        <p:spPr>
          <a:xfrm>
            <a:off x="4011840" y="6990120"/>
            <a:ext cx="3155400" cy="39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996"/>
              </a:lnSpc>
            </a:pPr>
            <a:r>
              <a:rPr lang="en-US" sz="24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Month 3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0" name="TextBox 30"/>
          <p:cNvSpPr/>
          <p:nvPr/>
        </p:nvSpPr>
        <p:spPr>
          <a:xfrm>
            <a:off x="3613680" y="7464960"/>
            <a:ext cx="3951360" cy="95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620"/>
              </a:lnSpc>
            </a:pPr>
            <a:r>
              <a:rPr lang="en-US" sz="2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Core Backend &amp; NLP Pipeline</a:t>
            </a:r>
            <a:endParaRPr lang="en-US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1" name="TextBox 31"/>
          <p:cNvSpPr/>
          <p:nvPr/>
        </p:nvSpPr>
        <p:spPr>
          <a:xfrm>
            <a:off x="3613680" y="8489520"/>
            <a:ext cx="3951360" cy="82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871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FastAPI setup, intent router, parameter extraction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852" name="Group 32"/>
          <p:cNvGrpSpPr/>
          <p:nvPr/>
        </p:nvGrpSpPr>
        <p:grpSpPr>
          <a:xfrm>
            <a:off x="7944840" y="5222520"/>
            <a:ext cx="27360" cy="756360"/>
            <a:chOff x="7944840" y="5222520"/>
            <a:chExt cx="27360" cy="756360"/>
          </a:xfrm>
        </p:grpSpPr>
        <p:sp>
          <p:nvSpPr>
            <p:cNvPr id="1853" name="Freeform 33"/>
            <p:cNvSpPr/>
            <p:nvPr/>
          </p:nvSpPr>
          <p:spPr>
            <a:xfrm>
              <a:off x="7944840" y="5222520"/>
              <a:ext cx="27360" cy="756360"/>
            </a:xfrm>
            <a:custGeom>
              <a:avLst/>
              <a:gdLst>
                <a:gd name="textAreaLeft" fmla="*/ 0 w 27360"/>
                <a:gd name="textAreaRight" fmla="*/ 28440 w 27360"/>
                <a:gd name="textAreaTop" fmla="*/ 0 h 756360"/>
                <a:gd name="textAreaBottom" fmla="*/ 757440 h 756360"/>
              </a:gdLst>
              <a:ahLst/>
              <a:cxnLst/>
              <a:rect l="textAreaLeft" t="textAreaTop" r="textAreaRight" b="textAreaBottom"/>
              <a:pathLst>
                <a:path w="38100" h="1010031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990981"/>
                  </a:lnTo>
                  <a:cubicBezTo>
                    <a:pt x="38100" y="1001522"/>
                    <a:pt x="29591" y="1010031"/>
                    <a:pt x="19050" y="1010031"/>
                  </a:cubicBezTo>
                  <a:cubicBezTo>
                    <a:pt x="8509" y="1010031"/>
                    <a:pt x="0" y="1001522"/>
                    <a:pt x="0" y="990981"/>
                  </a:cubicBezTo>
                  <a:close/>
                </a:path>
              </a:pathLst>
            </a:custGeom>
            <a:solidFill>
              <a:srgbClr val="E5BD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3680" tIns="45000" rIns="1368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54" name="Group 34"/>
          <p:cNvGrpSpPr/>
          <p:nvPr/>
        </p:nvGrpSpPr>
        <p:grpSpPr>
          <a:xfrm>
            <a:off x="7675200" y="5695920"/>
            <a:ext cx="567000" cy="567000"/>
            <a:chOff x="7675200" y="5695920"/>
            <a:chExt cx="567000" cy="567000"/>
          </a:xfrm>
        </p:grpSpPr>
        <p:sp>
          <p:nvSpPr>
            <p:cNvPr id="1855" name="Freeform 35"/>
            <p:cNvSpPr/>
            <p:nvPr/>
          </p:nvSpPr>
          <p:spPr>
            <a:xfrm>
              <a:off x="7675200" y="5695920"/>
              <a:ext cx="567000" cy="567000"/>
            </a:xfrm>
            <a:custGeom>
              <a:avLst/>
              <a:gdLst>
                <a:gd name="textAreaLeft" fmla="*/ 0 w 567000"/>
                <a:gd name="textAreaRight" fmla="*/ 568080 w 567000"/>
                <a:gd name="textAreaTop" fmla="*/ 0 h 567000"/>
                <a:gd name="textAreaBottom" fmla="*/ 568080 h 567000"/>
              </a:gdLst>
              <a:ahLst/>
              <a:cxnLst/>
              <a:rect l="textAreaLeft" t="textAreaTop" r="textAreaRight" b="textAreaBottom"/>
              <a:pathLst>
                <a:path w="757428" h="757428">
                  <a:moveTo>
                    <a:pt x="0" y="303022"/>
                  </a:moveTo>
                  <a:cubicBezTo>
                    <a:pt x="0" y="135636"/>
                    <a:pt x="135636" y="0"/>
                    <a:pt x="303022" y="0"/>
                  </a:cubicBezTo>
                  <a:lnTo>
                    <a:pt x="454406" y="0"/>
                  </a:lnTo>
                  <a:cubicBezTo>
                    <a:pt x="621792" y="0"/>
                    <a:pt x="757428" y="135636"/>
                    <a:pt x="757428" y="303022"/>
                  </a:cubicBezTo>
                  <a:lnTo>
                    <a:pt x="757428" y="454406"/>
                  </a:lnTo>
                  <a:cubicBezTo>
                    <a:pt x="757428" y="621792"/>
                    <a:pt x="621792" y="757428"/>
                    <a:pt x="454406" y="757428"/>
                  </a:cubicBezTo>
                  <a:lnTo>
                    <a:pt x="303022" y="757428"/>
                  </a:lnTo>
                  <a:cubicBezTo>
                    <a:pt x="135636" y="757428"/>
                    <a:pt x="0" y="621792"/>
                    <a:pt x="0" y="454406"/>
                  </a:cubicBezTo>
                  <a:close/>
                </a:path>
              </a:pathLst>
            </a:custGeom>
            <a:solidFill>
              <a:srgbClr val="FFD7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56" name="Group 36"/>
          <p:cNvGrpSpPr/>
          <p:nvPr/>
        </p:nvGrpSpPr>
        <p:grpSpPr>
          <a:xfrm>
            <a:off x="7769880" y="5743440"/>
            <a:ext cx="377640" cy="472320"/>
            <a:chOff x="7769880" y="5743440"/>
            <a:chExt cx="377640" cy="472320"/>
          </a:xfrm>
        </p:grpSpPr>
        <p:sp>
          <p:nvSpPr>
            <p:cNvPr id="1857" name="Freeform 37"/>
            <p:cNvSpPr/>
            <p:nvPr/>
          </p:nvSpPr>
          <p:spPr>
            <a:xfrm>
              <a:off x="7769880" y="5743440"/>
              <a:ext cx="377640" cy="472320"/>
            </a:xfrm>
            <a:custGeom>
              <a:avLst/>
              <a:gdLst>
                <a:gd name="textAreaLeft" fmla="*/ 0 w 377640"/>
                <a:gd name="textAreaRight" fmla="*/ 378720 w 377640"/>
                <a:gd name="textAreaTop" fmla="*/ 0 h 472320"/>
                <a:gd name="textAreaBottom" fmla="*/ 473400 h 472320"/>
              </a:gdLst>
              <a:ahLst/>
              <a:cxnLst/>
              <a:rect l="textAreaLeft" t="textAreaTop" r="textAreaRight" b="textAreaBottom"/>
              <a:pathLst>
                <a:path w="505024" h="631229">
                  <a:moveTo>
                    <a:pt x="0" y="0"/>
                  </a:moveTo>
                  <a:lnTo>
                    <a:pt x="505024" y="0"/>
                  </a:lnTo>
                  <a:lnTo>
                    <a:pt x="505024" y="631229"/>
                  </a:lnTo>
                  <a:lnTo>
                    <a:pt x="0" y="631229"/>
                  </a:lnTo>
                  <a:close/>
                </a:path>
              </a:pathLst>
            </a:custGeom>
            <a:blipFill rotWithShape="0">
              <a:blip r:embed="rId3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858" name="TextBox 38"/>
            <p:cNvSpPr/>
            <p:nvPr/>
          </p:nvSpPr>
          <p:spPr>
            <a:xfrm>
              <a:off x="7769880" y="5750280"/>
              <a:ext cx="377640" cy="465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478"/>
                </a:lnSpc>
              </a:pPr>
              <a:r>
                <a:rPr lang="en-US" sz="2900" b="0" u="none" strike="noStrike">
                  <a:solidFill>
                    <a:srgbClr val="000000"/>
                  </a:solidFill>
                  <a:effectLst/>
                  <a:uFillTx/>
                  <a:latin typeface="Fraunces"/>
                  <a:ea typeface="Fraunces"/>
                </a:rPr>
                <a:t>3</a:t>
              </a:r>
              <a:endParaRPr lang="en-US" sz="29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859" name="TextBox 39"/>
          <p:cNvSpPr/>
          <p:nvPr/>
        </p:nvSpPr>
        <p:spPr>
          <a:xfrm>
            <a:off x="6381000" y="2640240"/>
            <a:ext cx="3155400" cy="39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996"/>
              </a:lnSpc>
            </a:pPr>
            <a:r>
              <a:rPr lang="en-US" sz="24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Month 4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0" name="TextBox 40"/>
          <p:cNvSpPr/>
          <p:nvPr/>
        </p:nvSpPr>
        <p:spPr>
          <a:xfrm>
            <a:off x="5983200" y="3115080"/>
            <a:ext cx="3951360" cy="95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620"/>
              </a:lnSpc>
            </a:pPr>
            <a:r>
              <a:rPr lang="en-US" sz="2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DXF Engine &amp; EBC Validator</a:t>
            </a:r>
            <a:endParaRPr lang="en-US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1" name="TextBox 41"/>
          <p:cNvSpPr/>
          <p:nvPr/>
        </p:nvSpPr>
        <p:spPr>
          <a:xfrm>
            <a:off x="5983200" y="4139640"/>
            <a:ext cx="3951360" cy="82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871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ezdxf integration, EBC 2023 rule implementation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862" name="Group 42"/>
          <p:cNvGrpSpPr/>
          <p:nvPr/>
        </p:nvGrpSpPr>
        <p:grpSpPr>
          <a:xfrm>
            <a:off x="10314000" y="5979960"/>
            <a:ext cx="27360" cy="756360"/>
            <a:chOff x="10314000" y="5979960"/>
            <a:chExt cx="27360" cy="756360"/>
          </a:xfrm>
        </p:grpSpPr>
        <p:sp>
          <p:nvSpPr>
            <p:cNvPr id="1863" name="Freeform 43"/>
            <p:cNvSpPr/>
            <p:nvPr/>
          </p:nvSpPr>
          <p:spPr>
            <a:xfrm>
              <a:off x="10314000" y="5979960"/>
              <a:ext cx="27360" cy="756360"/>
            </a:xfrm>
            <a:custGeom>
              <a:avLst/>
              <a:gdLst>
                <a:gd name="textAreaLeft" fmla="*/ 0 w 27360"/>
                <a:gd name="textAreaRight" fmla="*/ 28440 w 27360"/>
                <a:gd name="textAreaTop" fmla="*/ 0 h 756360"/>
                <a:gd name="textAreaBottom" fmla="*/ 757440 h 756360"/>
              </a:gdLst>
              <a:ahLst/>
              <a:cxnLst/>
              <a:rect l="textAreaLeft" t="textAreaTop" r="textAreaRight" b="textAreaBottom"/>
              <a:pathLst>
                <a:path w="38100" h="1010031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990981"/>
                  </a:lnTo>
                  <a:cubicBezTo>
                    <a:pt x="38100" y="1001522"/>
                    <a:pt x="29591" y="1010031"/>
                    <a:pt x="19050" y="1010031"/>
                  </a:cubicBezTo>
                  <a:cubicBezTo>
                    <a:pt x="8509" y="1010031"/>
                    <a:pt x="0" y="1001522"/>
                    <a:pt x="0" y="990981"/>
                  </a:cubicBezTo>
                  <a:close/>
                </a:path>
              </a:pathLst>
            </a:custGeom>
            <a:solidFill>
              <a:srgbClr val="E5BD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3680" tIns="45000" rIns="1368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64" name="Group 44"/>
          <p:cNvGrpSpPr/>
          <p:nvPr/>
        </p:nvGrpSpPr>
        <p:grpSpPr>
          <a:xfrm>
            <a:off x="10044360" y="5695920"/>
            <a:ext cx="567000" cy="567000"/>
            <a:chOff x="10044360" y="5695920"/>
            <a:chExt cx="567000" cy="567000"/>
          </a:xfrm>
        </p:grpSpPr>
        <p:sp>
          <p:nvSpPr>
            <p:cNvPr id="1865" name="Freeform 45"/>
            <p:cNvSpPr/>
            <p:nvPr/>
          </p:nvSpPr>
          <p:spPr>
            <a:xfrm>
              <a:off x="10044360" y="5695920"/>
              <a:ext cx="567000" cy="567000"/>
            </a:xfrm>
            <a:custGeom>
              <a:avLst/>
              <a:gdLst>
                <a:gd name="textAreaLeft" fmla="*/ 0 w 567000"/>
                <a:gd name="textAreaRight" fmla="*/ 568080 w 567000"/>
                <a:gd name="textAreaTop" fmla="*/ 0 h 567000"/>
                <a:gd name="textAreaBottom" fmla="*/ 568080 h 567000"/>
              </a:gdLst>
              <a:ahLst/>
              <a:cxnLst/>
              <a:rect l="textAreaLeft" t="textAreaTop" r="textAreaRight" b="textAreaBottom"/>
              <a:pathLst>
                <a:path w="757428" h="757428">
                  <a:moveTo>
                    <a:pt x="0" y="303022"/>
                  </a:moveTo>
                  <a:cubicBezTo>
                    <a:pt x="0" y="135636"/>
                    <a:pt x="135636" y="0"/>
                    <a:pt x="303022" y="0"/>
                  </a:cubicBezTo>
                  <a:lnTo>
                    <a:pt x="454406" y="0"/>
                  </a:lnTo>
                  <a:cubicBezTo>
                    <a:pt x="621792" y="0"/>
                    <a:pt x="757428" y="135636"/>
                    <a:pt x="757428" y="303022"/>
                  </a:cubicBezTo>
                  <a:lnTo>
                    <a:pt x="757428" y="454406"/>
                  </a:lnTo>
                  <a:cubicBezTo>
                    <a:pt x="757428" y="621792"/>
                    <a:pt x="621792" y="757428"/>
                    <a:pt x="454406" y="757428"/>
                  </a:cubicBezTo>
                  <a:lnTo>
                    <a:pt x="303022" y="757428"/>
                  </a:lnTo>
                  <a:cubicBezTo>
                    <a:pt x="135636" y="757428"/>
                    <a:pt x="0" y="621792"/>
                    <a:pt x="0" y="454406"/>
                  </a:cubicBezTo>
                  <a:close/>
                </a:path>
              </a:pathLst>
            </a:custGeom>
            <a:solidFill>
              <a:srgbClr val="FFD7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66" name="Group 46"/>
          <p:cNvGrpSpPr/>
          <p:nvPr/>
        </p:nvGrpSpPr>
        <p:grpSpPr>
          <a:xfrm>
            <a:off x="10139040" y="5743440"/>
            <a:ext cx="377640" cy="472320"/>
            <a:chOff x="10139040" y="5743440"/>
            <a:chExt cx="377640" cy="472320"/>
          </a:xfrm>
        </p:grpSpPr>
        <p:sp>
          <p:nvSpPr>
            <p:cNvPr id="1867" name="Freeform 47"/>
            <p:cNvSpPr/>
            <p:nvPr/>
          </p:nvSpPr>
          <p:spPr>
            <a:xfrm>
              <a:off x="10139040" y="5743440"/>
              <a:ext cx="377640" cy="472320"/>
            </a:xfrm>
            <a:custGeom>
              <a:avLst/>
              <a:gdLst>
                <a:gd name="textAreaLeft" fmla="*/ 0 w 377640"/>
                <a:gd name="textAreaRight" fmla="*/ 378720 w 377640"/>
                <a:gd name="textAreaTop" fmla="*/ 0 h 472320"/>
                <a:gd name="textAreaBottom" fmla="*/ 473400 h 472320"/>
              </a:gdLst>
              <a:ahLst/>
              <a:cxnLst/>
              <a:rect l="textAreaLeft" t="textAreaTop" r="textAreaRight" b="textAreaBottom"/>
              <a:pathLst>
                <a:path w="505024" h="631229">
                  <a:moveTo>
                    <a:pt x="0" y="0"/>
                  </a:moveTo>
                  <a:lnTo>
                    <a:pt x="505024" y="0"/>
                  </a:lnTo>
                  <a:lnTo>
                    <a:pt x="505024" y="631229"/>
                  </a:lnTo>
                  <a:lnTo>
                    <a:pt x="0" y="631229"/>
                  </a:lnTo>
                  <a:close/>
                </a:path>
              </a:pathLst>
            </a:custGeom>
            <a:blipFill rotWithShape="0">
              <a:blip r:embed="rId4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868" name="TextBox 48"/>
            <p:cNvSpPr/>
            <p:nvPr/>
          </p:nvSpPr>
          <p:spPr>
            <a:xfrm>
              <a:off x="10139040" y="5750280"/>
              <a:ext cx="377640" cy="465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478"/>
                </a:lnSpc>
              </a:pPr>
              <a:r>
                <a:rPr lang="en-US" sz="2900" b="0" u="none" strike="noStrike">
                  <a:solidFill>
                    <a:srgbClr val="000000"/>
                  </a:solidFill>
                  <a:effectLst/>
                  <a:uFillTx/>
                  <a:latin typeface="Fraunces"/>
                  <a:ea typeface="Fraunces"/>
                </a:rPr>
                <a:t>4</a:t>
              </a:r>
              <a:endParaRPr lang="en-US" sz="29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869" name="TextBox 49"/>
          <p:cNvSpPr/>
          <p:nvPr/>
        </p:nvSpPr>
        <p:spPr>
          <a:xfrm>
            <a:off x="8750160" y="6990120"/>
            <a:ext cx="3155400" cy="39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996"/>
              </a:lnSpc>
            </a:pPr>
            <a:r>
              <a:rPr lang="en-US" sz="24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Month 5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0" name="TextBox 50"/>
          <p:cNvSpPr/>
          <p:nvPr/>
        </p:nvSpPr>
        <p:spPr>
          <a:xfrm>
            <a:off x="8434440" y="7464960"/>
            <a:ext cx="3786840" cy="48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620"/>
              </a:lnSpc>
            </a:pPr>
            <a:r>
              <a:rPr lang="en-US" sz="2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RAG Service</a:t>
            </a:r>
            <a:endParaRPr lang="en-US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1" name="TextBox 51"/>
          <p:cNvSpPr/>
          <p:nvPr/>
        </p:nvSpPr>
        <p:spPr>
          <a:xfrm>
            <a:off x="8352360" y="8016120"/>
            <a:ext cx="3951360" cy="82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871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Embedding model, vector store, retrieval pipeline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872" name="Group 52"/>
          <p:cNvGrpSpPr/>
          <p:nvPr/>
        </p:nvGrpSpPr>
        <p:grpSpPr>
          <a:xfrm>
            <a:off x="12683160" y="5222520"/>
            <a:ext cx="27360" cy="756360"/>
            <a:chOff x="12683160" y="5222520"/>
            <a:chExt cx="27360" cy="756360"/>
          </a:xfrm>
        </p:grpSpPr>
        <p:sp>
          <p:nvSpPr>
            <p:cNvPr id="1873" name="Freeform 53"/>
            <p:cNvSpPr/>
            <p:nvPr/>
          </p:nvSpPr>
          <p:spPr>
            <a:xfrm>
              <a:off x="12683160" y="5222520"/>
              <a:ext cx="27360" cy="756360"/>
            </a:xfrm>
            <a:custGeom>
              <a:avLst/>
              <a:gdLst>
                <a:gd name="textAreaLeft" fmla="*/ 0 w 27360"/>
                <a:gd name="textAreaRight" fmla="*/ 28440 w 27360"/>
                <a:gd name="textAreaTop" fmla="*/ 0 h 756360"/>
                <a:gd name="textAreaBottom" fmla="*/ 757440 h 756360"/>
              </a:gdLst>
              <a:ahLst/>
              <a:cxnLst/>
              <a:rect l="textAreaLeft" t="textAreaTop" r="textAreaRight" b="textAreaBottom"/>
              <a:pathLst>
                <a:path w="38100" h="1010031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990981"/>
                  </a:lnTo>
                  <a:cubicBezTo>
                    <a:pt x="38100" y="1001522"/>
                    <a:pt x="29591" y="1010031"/>
                    <a:pt x="19050" y="1010031"/>
                  </a:cubicBezTo>
                  <a:cubicBezTo>
                    <a:pt x="8509" y="1010031"/>
                    <a:pt x="0" y="1001522"/>
                    <a:pt x="0" y="990981"/>
                  </a:cubicBezTo>
                  <a:close/>
                </a:path>
              </a:pathLst>
            </a:custGeom>
            <a:solidFill>
              <a:srgbClr val="E5BD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3680" tIns="45000" rIns="1368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74" name="Group 54"/>
          <p:cNvGrpSpPr/>
          <p:nvPr/>
        </p:nvGrpSpPr>
        <p:grpSpPr>
          <a:xfrm>
            <a:off x="12413520" y="5695920"/>
            <a:ext cx="567000" cy="567000"/>
            <a:chOff x="12413520" y="5695920"/>
            <a:chExt cx="567000" cy="567000"/>
          </a:xfrm>
        </p:grpSpPr>
        <p:sp>
          <p:nvSpPr>
            <p:cNvPr id="1875" name="Freeform 55"/>
            <p:cNvSpPr/>
            <p:nvPr/>
          </p:nvSpPr>
          <p:spPr>
            <a:xfrm>
              <a:off x="12413520" y="5695920"/>
              <a:ext cx="567000" cy="567000"/>
            </a:xfrm>
            <a:custGeom>
              <a:avLst/>
              <a:gdLst>
                <a:gd name="textAreaLeft" fmla="*/ 0 w 567000"/>
                <a:gd name="textAreaRight" fmla="*/ 568080 w 567000"/>
                <a:gd name="textAreaTop" fmla="*/ 0 h 567000"/>
                <a:gd name="textAreaBottom" fmla="*/ 568080 h 567000"/>
              </a:gdLst>
              <a:ahLst/>
              <a:cxnLst/>
              <a:rect l="textAreaLeft" t="textAreaTop" r="textAreaRight" b="textAreaBottom"/>
              <a:pathLst>
                <a:path w="757428" h="757428">
                  <a:moveTo>
                    <a:pt x="0" y="303022"/>
                  </a:moveTo>
                  <a:cubicBezTo>
                    <a:pt x="0" y="135636"/>
                    <a:pt x="135636" y="0"/>
                    <a:pt x="303022" y="0"/>
                  </a:cubicBezTo>
                  <a:lnTo>
                    <a:pt x="454406" y="0"/>
                  </a:lnTo>
                  <a:cubicBezTo>
                    <a:pt x="621792" y="0"/>
                    <a:pt x="757428" y="135636"/>
                    <a:pt x="757428" y="303022"/>
                  </a:cubicBezTo>
                  <a:lnTo>
                    <a:pt x="757428" y="454406"/>
                  </a:lnTo>
                  <a:cubicBezTo>
                    <a:pt x="757428" y="621792"/>
                    <a:pt x="621792" y="757428"/>
                    <a:pt x="454406" y="757428"/>
                  </a:cubicBezTo>
                  <a:lnTo>
                    <a:pt x="303022" y="757428"/>
                  </a:lnTo>
                  <a:cubicBezTo>
                    <a:pt x="135636" y="757428"/>
                    <a:pt x="0" y="621792"/>
                    <a:pt x="0" y="454406"/>
                  </a:cubicBezTo>
                  <a:close/>
                </a:path>
              </a:pathLst>
            </a:custGeom>
            <a:solidFill>
              <a:srgbClr val="FFD7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76" name="Group 56"/>
          <p:cNvGrpSpPr/>
          <p:nvPr/>
        </p:nvGrpSpPr>
        <p:grpSpPr>
          <a:xfrm>
            <a:off x="12508200" y="5743440"/>
            <a:ext cx="377640" cy="472320"/>
            <a:chOff x="12508200" y="5743440"/>
            <a:chExt cx="377640" cy="472320"/>
          </a:xfrm>
        </p:grpSpPr>
        <p:sp>
          <p:nvSpPr>
            <p:cNvPr id="1877" name="Freeform 57"/>
            <p:cNvSpPr/>
            <p:nvPr/>
          </p:nvSpPr>
          <p:spPr>
            <a:xfrm>
              <a:off x="12508200" y="5743440"/>
              <a:ext cx="377640" cy="472320"/>
            </a:xfrm>
            <a:custGeom>
              <a:avLst/>
              <a:gdLst>
                <a:gd name="textAreaLeft" fmla="*/ 0 w 377640"/>
                <a:gd name="textAreaRight" fmla="*/ 378720 w 377640"/>
                <a:gd name="textAreaTop" fmla="*/ 0 h 472320"/>
                <a:gd name="textAreaBottom" fmla="*/ 473400 h 472320"/>
              </a:gdLst>
              <a:ahLst/>
              <a:cxnLst/>
              <a:rect l="textAreaLeft" t="textAreaTop" r="textAreaRight" b="textAreaBottom"/>
              <a:pathLst>
                <a:path w="505024" h="631229">
                  <a:moveTo>
                    <a:pt x="0" y="0"/>
                  </a:moveTo>
                  <a:lnTo>
                    <a:pt x="505024" y="0"/>
                  </a:lnTo>
                  <a:lnTo>
                    <a:pt x="505024" y="631229"/>
                  </a:lnTo>
                  <a:lnTo>
                    <a:pt x="0" y="631229"/>
                  </a:lnTo>
                  <a:close/>
                </a:path>
              </a:pathLst>
            </a:custGeom>
            <a:blipFill rotWithShape="0">
              <a:blip r:embed="rId5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878" name="TextBox 58"/>
            <p:cNvSpPr/>
            <p:nvPr/>
          </p:nvSpPr>
          <p:spPr>
            <a:xfrm>
              <a:off x="12508200" y="5750280"/>
              <a:ext cx="377640" cy="465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478"/>
                </a:lnSpc>
              </a:pPr>
              <a:r>
                <a:rPr lang="en-US" sz="2900" b="0" u="none" strike="noStrike">
                  <a:solidFill>
                    <a:srgbClr val="000000"/>
                  </a:solidFill>
                  <a:effectLst/>
                  <a:uFillTx/>
                  <a:latin typeface="Fraunces"/>
                  <a:ea typeface="Fraunces"/>
                </a:rPr>
                <a:t>5</a:t>
              </a:r>
              <a:endParaRPr lang="en-US" sz="29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879" name="TextBox 59"/>
          <p:cNvSpPr/>
          <p:nvPr/>
        </p:nvSpPr>
        <p:spPr>
          <a:xfrm>
            <a:off x="11119320" y="2640240"/>
            <a:ext cx="3155400" cy="39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996"/>
              </a:lnSpc>
            </a:pPr>
            <a:r>
              <a:rPr lang="en-US" sz="24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Month 6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0" name="TextBox 60"/>
          <p:cNvSpPr/>
          <p:nvPr/>
        </p:nvSpPr>
        <p:spPr>
          <a:xfrm>
            <a:off x="10721520" y="3115080"/>
            <a:ext cx="3951360" cy="95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620"/>
              </a:lnSpc>
            </a:pPr>
            <a:r>
              <a:rPr lang="en-US" sz="2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Frontend &amp; Integration</a:t>
            </a:r>
            <a:endParaRPr lang="en-US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1" name="TextBox 61"/>
          <p:cNvSpPr/>
          <p:nvPr/>
        </p:nvSpPr>
        <p:spPr>
          <a:xfrm>
            <a:off x="10721520" y="4139640"/>
            <a:ext cx="3951360" cy="82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871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React UI, WebSocket, Arabic localization, Docker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882" name="Group 62"/>
          <p:cNvGrpSpPr/>
          <p:nvPr/>
        </p:nvGrpSpPr>
        <p:grpSpPr>
          <a:xfrm>
            <a:off x="15052320" y="5979960"/>
            <a:ext cx="27360" cy="756360"/>
            <a:chOff x="15052320" y="5979960"/>
            <a:chExt cx="27360" cy="756360"/>
          </a:xfrm>
        </p:grpSpPr>
        <p:sp>
          <p:nvSpPr>
            <p:cNvPr id="1883" name="Freeform 63"/>
            <p:cNvSpPr/>
            <p:nvPr/>
          </p:nvSpPr>
          <p:spPr>
            <a:xfrm>
              <a:off x="15052320" y="5979960"/>
              <a:ext cx="27360" cy="756360"/>
            </a:xfrm>
            <a:custGeom>
              <a:avLst/>
              <a:gdLst>
                <a:gd name="textAreaLeft" fmla="*/ 0 w 27360"/>
                <a:gd name="textAreaRight" fmla="*/ 28440 w 27360"/>
                <a:gd name="textAreaTop" fmla="*/ 0 h 756360"/>
                <a:gd name="textAreaBottom" fmla="*/ 757440 h 756360"/>
              </a:gdLst>
              <a:ahLst/>
              <a:cxnLst/>
              <a:rect l="textAreaLeft" t="textAreaTop" r="textAreaRight" b="textAreaBottom"/>
              <a:pathLst>
                <a:path w="38100" h="1010031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990981"/>
                  </a:lnTo>
                  <a:cubicBezTo>
                    <a:pt x="38100" y="1001522"/>
                    <a:pt x="29591" y="1010031"/>
                    <a:pt x="19050" y="1010031"/>
                  </a:cubicBezTo>
                  <a:cubicBezTo>
                    <a:pt x="8509" y="1010031"/>
                    <a:pt x="0" y="1001522"/>
                    <a:pt x="0" y="990981"/>
                  </a:cubicBezTo>
                  <a:close/>
                </a:path>
              </a:pathLst>
            </a:custGeom>
            <a:solidFill>
              <a:srgbClr val="E5BD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3680" tIns="45000" rIns="1368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84" name="Group 64"/>
          <p:cNvGrpSpPr/>
          <p:nvPr/>
        </p:nvGrpSpPr>
        <p:grpSpPr>
          <a:xfrm>
            <a:off x="14782680" y="5695920"/>
            <a:ext cx="567000" cy="567000"/>
            <a:chOff x="14782680" y="5695920"/>
            <a:chExt cx="567000" cy="567000"/>
          </a:xfrm>
        </p:grpSpPr>
        <p:sp>
          <p:nvSpPr>
            <p:cNvPr id="1885" name="Freeform 65"/>
            <p:cNvSpPr/>
            <p:nvPr/>
          </p:nvSpPr>
          <p:spPr>
            <a:xfrm>
              <a:off x="14782680" y="5695920"/>
              <a:ext cx="567000" cy="567000"/>
            </a:xfrm>
            <a:custGeom>
              <a:avLst/>
              <a:gdLst>
                <a:gd name="textAreaLeft" fmla="*/ 0 w 567000"/>
                <a:gd name="textAreaRight" fmla="*/ 568080 w 567000"/>
                <a:gd name="textAreaTop" fmla="*/ 0 h 567000"/>
                <a:gd name="textAreaBottom" fmla="*/ 568080 h 567000"/>
              </a:gdLst>
              <a:ahLst/>
              <a:cxnLst/>
              <a:rect l="textAreaLeft" t="textAreaTop" r="textAreaRight" b="textAreaBottom"/>
              <a:pathLst>
                <a:path w="757428" h="757428">
                  <a:moveTo>
                    <a:pt x="0" y="303022"/>
                  </a:moveTo>
                  <a:cubicBezTo>
                    <a:pt x="0" y="135636"/>
                    <a:pt x="135636" y="0"/>
                    <a:pt x="303022" y="0"/>
                  </a:cubicBezTo>
                  <a:lnTo>
                    <a:pt x="454406" y="0"/>
                  </a:lnTo>
                  <a:cubicBezTo>
                    <a:pt x="621792" y="0"/>
                    <a:pt x="757428" y="135636"/>
                    <a:pt x="757428" y="303022"/>
                  </a:cubicBezTo>
                  <a:lnTo>
                    <a:pt x="757428" y="454406"/>
                  </a:lnTo>
                  <a:cubicBezTo>
                    <a:pt x="757428" y="621792"/>
                    <a:pt x="621792" y="757428"/>
                    <a:pt x="454406" y="757428"/>
                  </a:cubicBezTo>
                  <a:lnTo>
                    <a:pt x="303022" y="757428"/>
                  </a:lnTo>
                  <a:cubicBezTo>
                    <a:pt x="135636" y="757428"/>
                    <a:pt x="0" y="621792"/>
                    <a:pt x="0" y="454406"/>
                  </a:cubicBezTo>
                  <a:close/>
                </a:path>
              </a:pathLst>
            </a:custGeom>
            <a:solidFill>
              <a:srgbClr val="FFD7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86" name="Group 66"/>
          <p:cNvGrpSpPr/>
          <p:nvPr/>
        </p:nvGrpSpPr>
        <p:grpSpPr>
          <a:xfrm>
            <a:off x="14877360" y="5743440"/>
            <a:ext cx="377640" cy="472320"/>
            <a:chOff x="14877360" y="5743440"/>
            <a:chExt cx="377640" cy="472320"/>
          </a:xfrm>
        </p:grpSpPr>
        <p:sp>
          <p:nvSpPr>
            <p:cNvPr id="1887" name="Freeform 67"/>
            <p:cNvSpPr/>
            <p:nvPr/>
          </p:nvSpPr>
          <p:spPr>
            <a:xfrm>
              <a:off x="14877360" y="5743440"/>
              <a:ext cx="377640" cy="472320"/>
            </a:xfrm>
            <a:custGeom>
              <a:avLst/>
              <a:gdLst>
                <a:gd name="textAreaLeft" fmla="*/ 0 w 377640"/>
                <a:gd name="textAreaRight" fmla="*/ 378720 w 377640"/>
                <a:gd name="textAreaTop" fmla="*/ 0 h 472320"/>
                <a:gd name="textAreaBottom" fmla="*/ 473400 h 472320"/>
              </a:gdLst>
              <a:ahLst/>
              <a:cxnLst/>
              <a:rect l="textAreaLeft" t="textAreaTop" r="textAreaRight" b="textAreaBottom"/>
              <a:pathLst>
                <a:path w="505024" h="631229">
                  <a:moveTo>
                    <a:pt x="0" y="0"/>
                  </a:moveTo>
                  <a:lnTo>
                    <a:pt x="505024" y="0"/>
                  </a:lnTo>
                  <a:lnTo>
                    <a:pt x="505024" y="631229"/>
                  </a:lnTo>
                  <a:lnTo>
                    <a:pt x="0" y="631229"/>
                  </a:lnTo>
                  <a:close/>
                </a:path>
              </a:pathLst>
            </a:custGeom>
            <a:blipFill rotWithShape="0">
              <a:blip r:embed="rId6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888" name="TextBox 68"/>
            <p:cNvSpPr/>
            <p:nvPr/>
          </p:nvSpPr>
          <p:spPr>
            <a:xfrm>
              <a:off x="14877360" y="5750280"/>
              <a:ext cx="377640" cy="465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algn="ctr" defTabSz="914400">
                <a:lnSpc>
                  <a:spcPts val="3478"/>
                </a:lnSpc>
              </a:pPr>
              <a:r>
                <a:rPr lang="en-US" sz="2900" b="0" u="none" strike="noStrike">
                  <a:solidFill>
                    <a:srgbClr val="000000"/>
                  </a:solidFill>
                  <a:effectLst/>
                  <a:uFillTx/>
                  <a:latin typeface="Fraunces"/>
                  <a:ea typeface="Fraunces"/>
                </a:rPr>
                <a:t>6</a:t>
              </a:r>
              <a:endParaRPr lang="en-US" sz="29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889" name="TextBox 69"/>
          <p:cNvSpPr/>
          <p:nvPr/>
        </p:nvSpPr>
        <p:spPr>
          <a:xfrm>
            <a:off x="13488480" y="6990120"/>
            <a:ext cx="3155400" cy="39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996"/>
              </a:lnSpc>
            </a:pPr>
            <a:r>
              <a:rPr lang="en-US" sz="24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Month 7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0" name="TextBox 70"/>
          <p:cNvSpPr/>
          <p:nvPr/>
        </p:nvSpPr>
        <p:spPr>
          <a:xfrm>
            <a:off x="13090680" y="7464960"/>
            <a:ext cx="3951360" cy="95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620"/>
              </a:lnSpc>
            </a:pPr>
            <a:r>
              <a:rPr lang="en-US" sz="29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Testing &amp; Evaluation</a:t>
            </a:r>
            <a:endParaRPr lang="en-US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1" name="TextBox 71"/>
          <p:cNvSpPr/>
          <p:nvPr/>
        </p:nvSpPr>
        <p:spPr>
          <a:xfrm>
            <a:off x="13090680" y="8489520"/>
            <a:ext cx="3951360" cy="82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2871"/>
              </a:lnSpc>
            </a:pPr>
            <a:r>
              <a:rPr lang="en-US" sz="19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Unit tests, accuracy benchmark, performance testing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2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47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3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894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95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896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897" name="Group 6"/>
          <p:cNvGrpSpPr/>
          <p:nvPr/>
        </p:nvGrpSpPr>
        <p:grpSpPr>
          <a:xfrm>
            <a:off x="992160" y="783000"/>
            <a:ext cx="1818360" cy="477000"/>
            <a:chOff x="992160" y="783000"/>
            <a:chExt cx="1818360" cy="477000"/>
          </a:xfrm>
        </p:grpSpPr>
        <p:sp>
          <p:nvSpPr>
            <p:cNvPr id="1898" name="Freeform 7"/>
            <p:cNvSpPr/>
            <p:nvPr/>
          </p:nvSpPr>
          <p:spPr>
            <a:xfrm>
              <a:off x="992160" y="783000"/>
              <a:ext cx="1818360" cy="477000"/>
            </a:xfrm>
            <a:custGeom>
              <a:avLst/>
              <a:gdLst>
                <a:gd name="textAreaLeft" fmla="*/ 0 w 1818360"/>
                <a:gd name="textAreaRight" fmla="*/ 1819440 w 1818360"/>
                <a:gd name="textAreaTop" fmla="*/ 0 h 477000"/>
                <a:gd name="textAreaBottom" fmla="*/ 478080 h 477000"/>
              </a:gdLst>
              <a:ahLst/>
              <a:cxnLst/>
              <a:rect l="textAreaLeft" t="textAreaTop" r="textAreaRight" b="textAreaBottom"/>
              <a:pathLst>
                <a:path w="2426081" h="637413">
                  <a:moveTo>
                    <a:pt x="0" y="250952"/>
                  </a:moveTo>
                  <a:cubicBezTo>
                    <a:pt x="0" y="112395"/>
                    <a:pt x="112395" y="0"/>
                    <a:pt x="250952" y="0"/>
                  </a:cubicBezTo>
                  <a:lnTo>
                    <a:pt x="2175129" y="0"/>
                  </a:lnTo>
                  <a:cubicBezTo>
                    <a:pt x="2313686" y="0"/>
                    <a:pt x="2426081" y="112395"/>
                    <a:pt x="2426081" y="250952"/>
                  </a:cubicBezTo>
                  <a:lnTo>
                    <a:pt x="2426081" y="386461"/>
                  </a:lnTo>
                  <a:cubicBezTo>
                    <a:pt x="2426081" y="525018"/>
                    <a:pt x="2313686" y="637413"/>
                    <a:pt x="2175129" y="637413"/>
                  </a:cubicBezTo>
                  <a:lnTo>
                    <a:pt x="250952" y="637413"/>
                  </a:lnTo>
                  <a:cubicBezTo>
                    <a:pt x="112395" y="637413"/>
                    <a:pt x="0" y="525018"/>
                    <a:pt x="0" y="386461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899" name="TextBox 8"/>
          <p:cNvSpPr/>
          <p:nvPr/>
        </p:nvSpPr>
        <p:spPr>
          <a:xfrm>
            <a:off x="1149120" y="794520"/>
            <a:ext cx="2419560" cy="38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458"/>
              </a:lnSpc>
            </a:pPr>
            <a:r>
              <a:rPr lang="en-US" sz="16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FUTURE WORK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0" name="TextBox 9"/>
          <p:cNvSpPr/>
          <p:nvPr/>
        </p:nvSpPr>
        <p:spPr>
          <a:xfrm>
            <a:off x="3896280" y="1338120"/>
            <a:ext cx="10494720" cy="77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6364"/>
              </a:lnSpc>
            </a:pPr>
            <a:r>
              <a:rPr lang="en-US" sz="51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    </a:t>
            </a:r>
            <a:r>
              <a:rPr lang="en-US" sz="51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Future Directions</a:t>
            </a:r>
            <a:r>
              <a:rPr lang="en-US" sz="51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</a:t>
            </a:r>
            <a:endParaRPr lang="en-US" sz="5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901" name="Group 10"/>
          <p:cNvGrpSpPr/>
          <p:nvPr/>
        </p:nvGrpSpPr>
        <p:grpSpPr>
          <a:xfrm>
            <a:off x="3367800" y="2535120"/>
            <a:ext cx="521640" cy="325440"/>
            <a:chOff x="3367800" y="2535120"/>
            <a:chExt cx="521640" cy="325440"/>
          </a:xfrm>
        </p:grpSpPr>
        <p:sp>
          <p:nvSpPr>
            <p:cNvPr id="1902" name="Freeform 11"/>
            <p:cNvSpPr/>
            <p:nvPr/>
          </p:nvSpPr>
          <p:spPr>
            <a:xfrm>
              <a:off x="3367800" y="2535120"/>
              <a:ext cx="521640" cy="325440"/>
            </a:xfrm>
            <a:custGeom>
              <a:avLst/>
              <a:gdLst>
                <a:gd name="textAreaLeft" fmla="*/ 0 w 521640"/>
                <a:gd name="textAreaRight" fmla="*/ 522720 w 521640"/>
                <a:gd name="textAreaTop" fmla="*/ 0 h 325440"/>
                <a:gd name="textAreaBottom" fmla="*/ 326520 h 325440"/>
              </a:gdLst>
              <a:ahLst/>
              <a:cxnLst/>
              <a:rect l="textAreaLeft" t="textAreaTop" r="textAreaRight" b="textAreaBottom"/>
              <a:pathLst>
                <a:path w="696912" h="435571">
                  <a:moveTo>
                    <a:pt x="0" y="0"/>
                  </a:moveTo>
                  <a:lnTo>
                    <a:pt x="696912" y="0"/>
                  </a:lnTo>
                  <a:lnTo>
                    <a:pt x="696912" y="435571"/>
                  </a:lnTo>
                  <a:lnTo>
                    <a:pt x="0" y="435571"/>
                  </a:lnTo>
                  <a:close/>
                </a:path>
              </a:pathLst>
            </a:custGeom>
            <a:blipFill rotWithShape="0">
              <a:blip r:embed="rId1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903" name="TextBox 12"/>
            <p:cNvSpPr/>
            <p:nvPr/>
          </p:nvSpPr>
          <p:spPr>
            <a:xfrm>
              <a:off x="3367800" y="2535120"/>
              <a:ext cx="521640" cy="325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defTabSz="914400">
                <a:lnSpc>
                  <a:spcPts val="2401"/>
                </a:lnSpc>
              </a:pPr>
              <a:r>
                <a:rPr lang="en-US" sz="2000" b="0" u="none" strike="noStrike">
                  <a:solidFill>
                    <a:srgbClr val="405449"/>
                  </a:solidFill>
                  <a:effectLst/>
                  <a:uFillTx/>
                  <a:latin typeface="Fraunces Light"/>
                  <a:ea typeface="Fraunces Light"/>
                </a:rPr>
                <a:t>01</a:t>
              </a:r>
              <a:endPara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904" name="Group 13"/>
          <p:cNvGrpSpPr/>
          <p:nvPr/>
        </p:nvGrpSpPr>
        <p:grpSpPr>
          <a:xfrm>
            <a:off x="992160" y="2950920"/>
            <a:ext cx="5272920" cy="27360"/>
            <a:chOff x="992160" y="2950920"/>
            <a:chExt cx="5272920" cy="27360"/>
          </a:xfrm>
        </p:grpSpPr>
        <p:sp>
          <p:nvSpPr>
            <p:cNvPr id="1905" name="Freeform 14"/>
            <p:cNvSpPr/>
            <p:nvPr/>
          </p:nvSpPr>
          <p:spPr>
            <a:xfrm>
              <a:off x="992160" y="2950920"/>
              <a:ext cx="5272920" cy="27360"/>
            </a:xfrm>
            <a:custGeom>
              <a:avLst/>
              <a:gdLst>
                <a:gd name="textAreaLeft" fmla="*/ 0 w 5272920"/>
                <a:gd name="textAreaRight" fmla="*/ 5274000 w 52729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7031863" h="38100">
                  <a:moveTo>
                    <a:pt x="0" y="0"/>
                  </a:moveTo>
                  <a:lnTo>
                    <a:pt x="7031863" y="0"/>
                  </a:lnTo>
                  <a:lnTo>
                    <a:pt x="7031863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D7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906" name="TextBox 15"/>
          <p:cNvSpPr/>
          <p:nvPr/>
        </p:nvSpPr>
        <p:spPr>
          <a:xfrm>
            <a:off x="992160" y="3129120"/>
            <a:ext cx="5272920" cy="41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118"/>
              </a:lnSpc>
            </a:pPr>
            <a:r>
              <a:rPr lang="en-US" sz="25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   </a:t>
            </a:r>
            <a:r>
              <a:rPr lang="en-US" sz="2500" b="1" u="none" strike="noStrike">
                <a:solidFill>
                  <a:srgbClr val="405449"/>
                </a:solidFill>
                <a:effectLst/>
                <a:uFillTx/>
                <a:latin typeface="Fraunces Bold"/>
                <a:ea typeface="Fraunces Bold"/>
              </a:rPr>
              <a:t>3D Architectural Modeling</a:t>
            </a:r>
            <a:r>
              <a:rPr lang="en-US" sz="25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             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7" name="TextBox 16"/>
          <p:cNvSpPr/>
          <p:nvPr/>
        </p:nvSpPr>
        <p:spPr>
          <a:xfrm>
            <a:off x="992160" y="3624840"/>
            <a:ext cx="5272920" cy="167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73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Extend the DXF engine to 3D solid entities. Enable STEP/IFC export for full Building Information Modeling (BIM) workflows.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908" name="Group 17"/>
          <p:cNvGrpSpPr/>
          <p:nvPr/>
        </p:nvGrpSpPr>
        <p:grpSpPr>
          <a:xfrm>
            <a:off x="8882640" y="2535120"/>
            <a:ext cx="521640" cy="325440"/>
            <a:chOff x="8882640" y="2535120"/>
            <a:chExt cx="521640" cy="325440"/>
          </a:xfrm>
        </p:grpSpPr>
        <p:sp>
          <p:nvSpPr>
            <p:cNvPr id="1909" name="Freeform 18"/>
            <p:cNvSpPr/>
            <p:nvPr/>
          </p:nvSpPr>
          <p:spPr>
            <a:xfrm>
              <a:off x="8882640" y="2535120"/>
              <a:ext cx="521640" cy="325440"/>
            </a:xfrm>
            <a:custGeom>
              <a:avLst/>
              <a:gdLst>
                <a:gd name="textAreaLeft" fmla="*/ 0 w 521640"/>
                <a:gd name="textAreaRight" fmla="*/ 522720 w 521640"/>
                <a:gd name="textAreaTop" fmla="*/ 0 h 325440"/>
                <a:gd name="textAreaBottom" fmla="*/ 326520 h 325440"/>
              </a:gdLst>
              <a:ahLst/>
              <a:cxnLst/>
              <a:rect l="textAreaLeft" t="textAreaTop" r="textAreaRight" b="textAreaBottom"/>
              <a:pathLst>
                <a:path w="696912" h="435571">
                  <a:moveTo>
                    <a:pt x="0" y="0"/>
                  </a:moveTo>
                  <a:lnTo>
                    <a:pt x="696912" y="0"/>
                  </a:lnTo>
                  <a:lnTo>
                    <a:pt x="696912" y="435571"/>
                  </a:lnTo>
                  <a:lnTo>
                    <a:pt x="0" y="435571"/>
                  </a:lnTo>
                  <a:close/>
                </a:path>
              </a:pathLst>
            </a:custGeom>
            <a:blipFill rotWithShape="0">
              <a:blip r:embed="rId2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910" name="TextBox 19"/>
            <p:cNvSpPr/>
            <p:nvPr/>
          </p:nvSpPr>
          <p:spPr>
            <a:xfrm>
              <a:off x="8882640" y="2535120"/>
              <a:ext cx="521640" cy="325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defTabSz="914400">
                <a:lnSpc>
                  <a:spcPts val="2401"/>
                </a:lnSpc>
              </a:pPr>
              <a:r>
                <a:rPr lang="en-US" sz="2000" b="0" u="none" strike="noStrike">
                  <a:solidFill>
                    <a:srgbClr val="405449"/>
                  </a:solidFill>
                  <a:effectLst/>
                  <a:uFillTx/>
                  <a:latin typeface="Fraunces Light"/>
                  <a:ea typeface="Fraunces Light"/>
                </a:rPr>
                <a:t>02</a:t>
              </a:r>
              <a:endPara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911" name="Group 20"/>
          <p:cNvGrpSpPr/>
          <p:nvPr/>
        </p:nvGrpSpPr>
        <p:grpSpPr>
          <a:xfrm>
            <a:off x="6507000" y="2950920"/>
            <a:ext cx="5272920" cy="27360"/>
            <a:chOff x="6507000" y="2950920"/>
            <a:chExt cx="5272920" cy="27360"/>
          </a:xfrm>
        </p:grpSpPr>
        <p:sp>
          <p:nvSpPr>
            <p:cNvPr id="1912" name="Freeform 21"/>
            <p:cNvSpPr/>
            <p:nvPr/>
          </p:nvSpPr>
          <p:spPr>
            <a:xfrm>
              <a:off x="6507000" y="2950920"/>
              <a:ext cx="5272920" cy="27360"/>
            </a:xfrm>
            <a:custGeom>
              <a:avLst/>
              <a:gdLst>
                <a:gd name="textAreaLeft" fmla="*/ 0 w 5272920"/>
                <a:gd name="textAreaRight" fmla="*/ 5274000 w 52729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7031863" h="38100">
                  <a:moveTo>
                    <a:pt x="0" y="0"/>
                  </a:moveTo>
                  <a:lnTo>
                    <a:pt x="7031863" y="0"/>
                  </a:lnTo>
                  <a:lnTo>
                    <a:pt x="7031863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D7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913" name="TextBox 22"/>
          <p:cNvSpPr/>
          <p:nvPr/>
        </p:nvSpPr>
        <p:spPr>
          <a:xfrm>
            <a:off x="6507000" y="3129120"/>
            <a:ext cx="5047200" cy="41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118"/>
              </a:lnSpc>
            </a:pPr>
            <a:r>
              <a:rPr lang="en-US" sz="25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   </a:t>
            </a:r>
            <a:r>
              <a:rPr lang="en-US" sz="2500" b="1" u="none" strike="noStrike">
                <a:solidFill>
                  <a:srgbClr val="405449"/>
                </a:solidFill>
                <a:effectLst/>
                <a:uFillTx/>
                <a:latin typeface="Fraunces Bold"/>
                <a:ea typeface="Fraunces Bold"/>
              </a:rPr>
              <a:t>Fine-tuned Domain LLM</a:t>
            </a:r>
            <a:r>
              <a:rPr lang="en-US" sz="25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             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4" name="TextBox 23"/>
          <p:cNvSpPr/>
          <p:nvPr/>
        </p:nvSpPr>
        <p:spPr>
          <a:xfrm>
            <a:off x="6507000" y="3624840"/>
            <a:ext cx="5272920" cy="20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73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Train a specialized model on extensive Arabic/Egyptian architectural datasets. This will achieve higher accuracy in parameter extraction and intent classification.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915" name="Group 24"/>
          <p:cNvGrpSpPr/>
          <p:nvPr/>
        </p:nvGrpSpPr>
        <p:grpSpPr>
          <a:xfrm>
            <a:off x="14397480" y="2535120"/>
            <a:ext cx="521640" cy="325440"/>
            <a:chOff x="14397480" y="2535120"/>
            <a:chExt cx="521640" cy="325440"/>
          </a:xfrm>
        </p:grpSpPr>
        <p:sp>
          <p:nvSpPr>
            <p:cNvPr id="1916" name="Freeform 25"/>
            <p:cNvSpPr/>
            <p:nvPr/>
          </p:nvSpPr>
          <p:spPr>
            <a:xfrm>
              <a:off x="14397480" y="2535120"/>
              <a:ext cx="521640" cy="325440"/>
            </a:xfrm>
            <a:custGeom>
              <a:avLst/>
              <a:gdLst>
                <a:gd name="textAreaLeft" fmla="*/ 0 w 521640"/>
                <a:gd name="textAreaRight" fmla="*/ 522720 w 521640"/>
                <a:gd name="textAreaTop" fmla="*/ 0 h 325440"/>
                <a:gd name="textAreaBottom" fmla="*/ 326520 h 325440"/>
              </a:gdLst>
              <a:ahLst/>
              <a:cxnLst/>
              <a:rect l="textAreaLeft" t="textAreaTop" r="textAreaRight" b="textAreaBottom"/>
              <a:pathLst>
                <a:path w="696912" h="435571">
                  <a:moveTo>
                    <a:pt x="0" y="0"/>
                  </a:moveTo>
                  <a:lnTo>
                    <a:pt x="696912" y="0"/>
                  </a:lnTo>
                  <a:lnTo>
                    <a:pt x="696912" y="435571"/>
                  </a:lnTo>
                  <a:lnTo>
                    <a:pt x="0" y="435571"/>
                  </a:lnTo>
                  <a:close/>
                </a:path>
              </a:pathLst>
            </a:custGeom>
            <a:blipFill rotWithShape="0">
              <a:blip r:embed="rId3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917" name="TextBox 26"/>
            <p:cNvSpPr/>
            <p:nvPr/>
          </p:nvSpPr>
          <p:spPr>
            <a:xfrm>
              <a:off x="14397480" y="2535120"/>
              <a:ext cx="521640" cy="325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defTabSz="914400">
                <a:lnSpc>
                  <a:spcPts val="2401"/>
                </a:lnSpc>
              </a:pPr>
              <a:r>
                <a:rPr lang="en-US" sz="2000" b="0" u="none" strike="noStrike">
                  <a:solidFill>
                    <a:srgbClr val="405449"/>
                  </a:solidFill>
                  <a:effectLst/>
                  <a:uFillTx/>
                  <a:latin typeface="Fraunces Light"/>
                  <a:ea typeface="Fraunces Light"/>
                </a:rPr>
                <a:t>03</a:t>
              </a:r>
              <a:endPara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918" name="Group 27"/>
          <p:cNvGrpSpPr/>
          <p:nvPr/>
        </p:nvGrpSpPr>
        <p:grpSpPr>
          <a:xfrm>
            <a:off x="12021840" y="2950920"/>
            <a:ext cx="5272920" cy="27360"/>
            <a:chOff x="12021840" y="2950920"/>
            <a:chExt cx="5272920" cy="27360"/>
          </a:xfrm>
        </p:grpSpPr>
        <p:sp>
          <p:nvSpPr>
            <p:cNvPr id="1919" name="Freeform 28"/>
            <p:cNvSpPr/>
            <p:nvPr/>
          </p:nvSpPr>
          <p:spPr>
            <a:xfrm>
              <a:off x="12021840" y="2950920"/>
              <a:ext cx="5272920" cy="27360"/>
            </a:xfrm>
            <a:custGeom>
              <a:avLst/>
              <a:gdLst>
                <a:gd name="textAreaLeft" fmla="*/ 0 w 5272920"/>
                <a:gd name="textAreaRight" fmla="*/ 5274000 w 52729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7031863" h="38100">
                  <a:moveTo>
                    <a:pt x="0" y="0"/>
                  </a:moveTo>
                  <a:lnTo>
                    <a:pt x="7031863" y="0"/>
                  </a:lnTo>
                  <a:lnTo>
                    <a:pt x="7031863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D7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920" name="TextBox 29"/>
          <p:cNvSpPr/>
          <p:nvPr/>
        </p:nvSpPr>
        <p:spPr>
          <a:xfrm>
            <a:off x="12021840" y="3129120"/>
            <a:ext cx="5272920" cy="824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118"/>
              </a:lnSpc>
            </a:pPr>
            <a:r>
              <a:rPr lang="en-US" sz="25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 </a:t>
            </a:r>
            <a:r>
              <a:rPr lang="en-US" sz="2500" b="1" u="none" strike="noStrike">
                <a:solidFill>
                  <a:srgbClr val="405449"/>
                </a:solidFill>
                <a:effectLst/>
                <a:uFillTx/>
                <a:latin typeface="Fraunces Bold"/>
                <a:ea typeface="Fraunces Bold"/>
              </a:rPr>
              <a:t>Collaborative Multi-User Editing</a:t>
            </a:r>
            <a:r>
              <a:rPr lang="en-US" sz="25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             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1" name="TextBox 30"/>
          <p:cNvSpPr/>
          <p:nvPr/>
        </p:nvSpPr>
        <p:spPr>
          <a:xfrm>
            <a:off x="12021840" y="4033080"/>
            <a:ext cx="5272920" cy="167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73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Implement real-time shared Design Studio sessions. Allow multiple users to work on the same project simultaneously, enhancing team productivity.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922" name="Group 31"/>
          <p:cNvGrpSpPr/>
          <p:nvPr/>
        </p:nvGrpSpPr>
        <p:grpSpPr>
          <a:xfrm>
            <a:off x="3367800" y="6143400"/>
            <a:ext cx="521640" cy="325440"/>
            <a:chOff x="3367800" y="6143400"/>
            <a:chExt cx="521640" cy="325440"/>
          </a:xfrm>
        </p:grpSpPr>
        <p:sp>
          <p:nvSpPr>
            <p:cNvPr id="1923" name="Freeform 32"/>
            <p:cNvSpPr/>
            <p:nvPr/>
          </p:nvSpPr>
          <p:spPr>
            <a:xfrm>
              <a:off x="3367800" y="6143400"/>
              <a:ext cx="521640" cy="325440"/>
            </a:xfrm>
            <a:custGeom>
              <a:avLst/>
              <a:gdLst>
                <a:gd name="textAreaLeft" fmla="*/ 0 w 521640"/>
                <a:gd name="textAreaRight" fmla="*/ 522720 w 521640"/>
                <a:gd name="textAreaTop" fmla="*/ 0 h 325440"/>
                <a:gd name="textAreaBottom" fmla="*/ 326520 h 325440"/>
              </a:gdLst>
              <a:ahLst/>
              <a:cxnLst/>
              <a:rect l="textAreaLeft" t="textAreaTop" r="textAreaRight" b="textAreaBottom"/>
              <a:pathLst>
                <a:path w="696912" h="435571">
                  <a:moveTo>
                    <a:pt x="0" y="0"/>
                  </a:moveTo>
                  <a:lnTo>
                    <a:pt x="696912" y="0"/>
                  </a:lnTo>
                  <a:lnTo>
                    <a:pt x="696912" y="435571"/>
                  </a:lnTo>
                  <a:lnTo>
                    <a:pt x="0" y="435571"/>
                  </a:lnTo>
                  <a:close/>
                </a:path>
              </a:pathLst>
            </a:custGeom>
            <a:blipFill rotWithShape="0">
              <a:blip r:embed="rId4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924" name="TextBox 33"/>
            <p:cNvSpPr/>
            <p:nvPr/>
          </p:nvSpPr>
          <p:spPr>
            <a:xfrm>
              <a:off x="3367800" y="6143400"/>
              <a:ext cx="521640" cy="325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defTabSz="914400">
                <a:lnSpc>
                  <a:spcPts val="2401"/>
                </a:lnSpc>
              </a:pPr>
              <a:r>
                <a:rPr lang="en-US" sz="2000" b="0" u="none" strike="noStrike">
                  <a:solidFill>
                    <a:srgbClr val="405449"/>
                  </a:solidFill>
                  <a:effectLst/>
                  <a:uFillTx/>
                  <a:latin typeface="Fraunces Light"/>
                  <a:ea typeface="Fraunces Light"/>
                </a:rPr>
                <a:t>04</a:t>
              </a:r>
              <a:endPara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925" name="Group 34"/>
          <p:cNvGrpSpPr/>
          <p:nvPr/>
        </p:nvGrpSpPr>
        <p:grpSpPr>
          <a:xfrm>
            <a:off x="992160" y="6559200"/>
            <a:ext cx="5272920" cy="27360"/>
            <a:chOff x="992160" y="6559200"/>
            <a:chExt cx="5272920" cy="27360"/>
          </a:xfrm>
        </p:grpSpPr>
        <p:sp>
          <p:nvSpPr>
            <p:cNvPr id="1926" name="Freeform 35"/>
            <p:cNvSpPr/>
            <p:nvPr/>
          </p:nvSpPr>
          <p:spPr>
            <a:xfrm>
              <a:off x="992160" y="6559200"/>
              <a:ext cx="5272920" cy="27360"/>
            </a:xfrm>
            <a:custGeom>
              <a:avLst/>
              <a:gdLst>
                <a:gd name="textAreaLeft" fmla="*/ 0 w 5272920"/>
                <a:gd name="textAreaRight" fmla="*/ 5274000 w 52729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7031863" h="38100">
                  <a:moveTo>
                    <a:pt x="0" y="0"/>
                  </a:moveTo>
                  <a:lnTo>
                    <a:pt x="7031863" y="0"/>
                  </a:lnTo>
                  <a:lnTo>
                    <a:pt x="7031863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D7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927" name="TextBox 36"/>
          <p:cNvSpPr/>
          <p:nvPr/>
        </p:nvSpPr>
        <p:spPr>
          <a:xfrm>
            <a:off x="992160" y="6737400"/>
            <a:ext cx="4444560" cy="41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118"/>
              </a:lnSpc>
            </a:pPr>
            <a:r>
              <a:rPr lang="en-US" sz="25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       </a:t>
            </a:r>
            <a:r>
              <a:rPr lang="en-US" sz="2500" b="1" u="none" strike="noStrike">
                <a:solidFill>
                  <a:srgbClr val="405449"/>
                </a:solidFill>
                <a:effectLst/>
                <a:uFillTx/>
                <a:latin typeface="Fraunces Bold"/>
                <a:ea typeface="Fraunces Bold"/>
              </a:rPr>
              <a:t>Mobile Application</a:t>
            </a:r>
            <a:r>
              <a:rPr lang="en-US" sz="25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             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8" name="TextBox 37"/>
          <p:cNvSpPr/>
          <p:nvPr/>
        </p:nvSpPr>
        <p:spPr>
          <a:xfrm>
            <a:off x="992160" y="7233120"/>
            <a:ext cx="5272920" cy="167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73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Develop native iOS and Android applications. This will enable users to capture voice prompts and view DXF previews on-the-go.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929" name="Group 38"/>
          <p:cNvGrpSpPr/>
          <p:nvPr/>
        </p:nvGrpSpPr>
        <p:grpSpPr>
          <a:xfrm>
            <a:off x="8882640" y="6143400"/>
            <a:ext cx="521640" cy="325440"/>
            <a:chOff x="8882640" y="6143400"/>
            <a:chExt cx="521640" cy="325440"/>
          </a:xfrm>
        </p:grpSpPr>
        <p:sp>
          <p:nvSpPr>
            <p:cNvPr id="1930" name="Freeform 39"/>
            <p:cNvSpPr/>
            <p:nvPr/>
          </p:nvSpPr>
          <p:spPr>
            <a:xfrm>
              <a:off x="8882640" y="6143400"/>
              <a:ext cx="521640" cy="325440"/>
            </a:xfrm>
            <a:custGeom>
              <a:avLst/>
              <a:gdLst>
                <a:gd name="textAreaLeft" fmla="*/ 0 w 521640"/>
                <a:gd name="textAreaRight" fmla="*/ 522720 w 521640"/>
                <a:gd name="textAreaTop" fmla="*/ 0 h 325440"/>
                <a:gd name="textAreaBottom" fmla="*/ 326520 h 325440"/>
              </a:gdLst>
              <a:ahLst/>
              <a:cxnLst/>
              <a:rect l="textAreaLeft" t="textAreaTop" r="textAreaRight" b="textAreaBottom"/>
              <a:pathLst>
                <a:path w="696912" h="435571">
                  <a:moveTo>
                    <a:pt x="0" y="0"/>
                  </a:moveTo>
                  <a:lnTo>
                    <a:pt x="696912" y="0"/>
                  </a:lnTo>
                  <a:lnTo>
                    <a:pt x="696912" y="435571"/>
                  </a:lnTo>
                  <a:lnTo>
                    <a:pt x="0" y="435571"/>
                  </a:lnTo>
                  <a:close/>
                </a:path>
              </a:pathLst>
            </a:custGeom>
            <a:blipFill rotWithShape="0">
              <a:blip r:embed="rId5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931" name="TextBox 40"/>
            <p:cNvSpPr/>
            <p:nvPr/>
          </p:nvSpPr>
          <p:spPr>
            <a:xfrm>
              <a:off x="8882640" y="6143400"/>
              <a:ext cx="521640" cy="325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defTabSz="914400">
                <a:lnSpc>
                  <a:spcPts val="2401"/>
                </a:lnSpc>
              </a:pPr>
              <a:r>
                <a:rPr lang="en-US" sz="2000" b="0" u="none" strike="noStrike">
                  <a:solidFill>
                    <a:srgbClr val="405449"/>
                  </a:solidFill>
                  <a:effectLst/>
                  <a:uFillTx/>
                  <a:latin typeface="Fraunces Light"/>
                  <a:ea typeface="Fraunces Light"/>
                </a:rPr>
                <a:t>05</a:t>
              </a:r>
              <a:endPara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932" name="Group 41"/>
          <p:cNvGrpSpPr/>
          <p:nvPr/>
        </p:nvGrpSpPr>
        <p:grpSpPr>
          <a:xfrm>
            <a:off x="6507000" y="6559200"/>
            <a:ext cx="5272920" cy="27360"/>
            <a:chOff x="6507000" y="6559200"/>
            <a:chExt cx="5272920" cy="27360"/>
          </a:xfrm>
        </p:grpSpPr>
        <p:sp>
          <p:nvSpPr>
            <p:cNvPr id="1933" name="Freeform 42"/>
            <p:cNvSpPr/>
            <p:nvPr/>
          </p:nvSpPr>
          <p:spPr>
            <a:xfrm>
              <a:off x="6507000" y="6559200"/>
              <a:ext cx="5272920" cy="27360"/>
            </a:xfrm>
            <a:custGeom>
              <a:avLst/>
              <a:gdLst>
                <a:gd name="textAreaLeft" fmla="*/ 0 w 5272920"/>
                <a:gd name="textAreaRight" fmla="*/ 5274000 w 52729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7031863" h="38100">
                  <a:moveTo>
                    <a:pt x="0" y="0"/>
                  </a:moveTo>
                  <a:lnTo>
                    <a:pt x="7031863" y="0"/>
                  </a:lnTo>
                  <a:lnTo>
                    <a:pt x="7031863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D7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934" name="TextBox 43"/>
          <p:cNvSpPr/>
          <p:nvPr/>
        </p:nvSpPr>
        <p:spPr>
          <a:xfrm>
            <a:off x="6564240" y="6737400"/>
            <a:ext cx="5158440" cy="41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118"/>
              </a:lnSpc>
            </a:pPr>
            <a:r>
              <a:rPr lang="en-US" sz="25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  </a:t>
            </a:r>
            <a:r>
              <a:rPr lang="en-US" sz="2500" b="1" u="none" strike="noStrike">
                <a:solidFill>
                  <a:srgbClr val="405449"/>
                </a:solidFill>
                <a:effectLst/>
                <a:uFillTx/>
                <a:latin typeface="Fraunces Bold"/>
                <a:ea typeface="Fraunces Bold"/>
              </a:rPr>
              <a:t>Expanded Building Codes</a:t>
            </a:r>
            <a:r>
              <a:rPr lang="en-US" sz="25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             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5" name="TextBox 44"/>
          <p:cNvSpPr/>
          <p:nvPr/>
        </p:nvSpPr>
        <p:spPr>
          <a:xfrm>
            <a:off x="6507000" y="7233120"/>
            <a:ext cx="5272920" cy="20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73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Integrate support for additional building regulations like Saudi Building Code (SBC) and UAE Fire Code. Expand compliance validation to international standards beyond EBC 2023.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936" name="Group 45"/>
          <p:cNvGrpSpPr/>
          <p:nvPr/>
        </p:nvGrpSpPr>
        <p:grpSpPr>
          <a:xfrm>
            <a:off x="14397480" y="6143400"/>
            <a:ext cx="521640" cy="325440"/>
            <a:chOff x="14397480" y="6143400"/>
            <a:chExt cx="521640" cy="325440"/>
          </a:xfrm>
        </p:grpSpPr>
        <p:sp>
          <p:nvSpPr>
            <p:cNvPr id="1937" name="Freeform 46"/>
            <p:cNvSpPr/>
            <p:nvPr/>
          </p:nvSpPr>
          <p:spPr>
            <a:xfrm>
              <a:off x="14397480" y="6143400"/>
              <a:ext cx="521640" cy="325440"/>
            </a:xfrm>
            <a:custGeom>
              <a:avLst/>
              <a:gdLst>
                <a:gd name="textAreaLeft" fmla="*/ 0 w 521640"/>
                <a:gd name="textAreaRight" fmla="*/ 522720 w 521640"/>
                <a:gd name="textAreaTop" fmla="*/ 0 h 325440"/>
                <a:gd name="textAreaBottom" fmla="*/ 326520 h 325440"/>
              </a:gdLst>
              <a:ahLst/>
              <a:cxnLst/>
              <a:rect l="textAreaLeft" t="textAreaTop" r="textAreaRight" b="textAreaBottom"/>
              <a:pathLst>
                <a:path w="696912" h="435571">
                  <a:moveTo>
                    <a:pt x="0" y="0"/>
                  </a:moveTo>
                  <a:lnTo>
                    <a:pt x="696912" y="0"/>
                  </a:lnTo>
                  <a:lnTo>
                    <a:pt x="696912" y="435571"/>
                  </a:lnTo>
                  <a:lnTo>
                    <a:pt x="0" y="435571"/>
                  </a:lnTo>
                  <a:close/>
                </a:path>
              </a:pathLst>
            </a:custGeom>
            <a:blipFill rotWithShape="0">
              <a:blip r:embed="rId6">
                <a:alphaModFix amt="0"/>
              </a:blip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  <p:sp>
          <p:nvSpPr>
            <p:cNvPr id="1938" name="TextBox 47"/>
            <p:cNvSpPr/>
            <p:nvPr/>
          </p:nvSpPr>
          <p:spPr>
            <a:xfrm>
              <a:off x="14397480" y="6143400"/>
              <a:ext cx="521640" cy="3254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ctr">
              <a:noAutofit/>
            </a:bodyPr>
            <a:p>
              <a:pPr defTabSz="914400">
                <a:lnSpc>
                  <a:spcPts val="2401"/>
                </a:lnSpc>
              </a:pPr>
              <a:r>
                <a:rPr lang="en-US" sz="2000" b="0" u="none" strike="noStrike">
                  <a:solidFill>
                    <a:srgbClr val="405449"/>
                  </a:solidFill>
                  <a:effectLst/>
                  <a:uFillTx/>
                  <a:latin typeface="Fraunces Light"/>
                  <a:ea typeface="Fraunces Light"/>
                </a:rPr>
                <a:t>06</a:t>
              </a:r>
              <a:endPara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1939" name="Group 48"/>
          <p:cNvGrpSpPr/>
          <p:nvPr/>
        </p:nvGrpSpPr>
        <p:grpSpPr>
          <a:xfrm>
            <a:off x="12021840" y="6559200"/>
            <a:ext cx="5272920" cy="27360"/>
            <a:chOff x="12021840" y="6559200"/>
            <a:chExt cx="5272920" cy="27360"/>
          </a:xfrm>
        </p:grpSpPr>
        <p:sp>
          <p:nvSpPr>
            <p:cNvPr id="1940" name="Freeform 49"/>
            <p:cNvSpPr/>
            <p:nvPr/>
          </p:nvSpPr>
          <p:spPr>
            <a:xfrm>
              <a:off x="12021840" y="6559200"/>
              <a:ext cx="5272920" cy="27360"/>
            </a:xfrm>
            <a:custGeom>
              <a:avLst/>
              <a:gdLst>
                <a:gd name="textAreaLeft" fmla="*/ 0 w 5272920"/>
                <a:gd name="textAreaRight" fmla="*/ 5274000 w 5272920"/>
                <a:gd name="textAreaTop" fmla="*/ 0 h 27360"/>
                <a:gd name="textAreaBottom" fmla="*/ 28440 h 27360"/>
              </a:gdLst>
              <a:ahLst/>
              <a:cxnLst/>
              <a:rect l="textAreaLeft" t="textAreaTop" r="textAreaRight" b="textAreaBottom"/>
              <a:pathLst>
                <a:path w="7031863" h="38100">
                  <a:moveTo>
                    <a:pt x="0" y="0"/>
                  </a:moveTo>
                  <a:lnTo>
                    <a:pt x="7031863" y="0"/>
                  </a:lnTo>
                  <a:lnTo>
                    <a:pt x="7031863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FFD7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16560" rIns="90000" bIns="-1656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941" name="TextBox 50"/>
          <p:cNvSpPr/>
          <p:nvPr/>
        </p:nvSpPr>
        <p:spPr>
          <a:xfrm>
            <a:off x="12154320" y="6737400"/>
            <a:ext cx="5007960" cy="41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118"/>
              </a:lnSpc>
            </a:pPr>
            <a:r>
              <a:rPr lang="en-US" sz="25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    </a:t>
            </a:r>
            <a:r>
              <a:rPr lang="en-US" sz="2500" b="1" u="none" strike="noStrike">
                <a:solidFill>
                  <a:srgbClr val="405449"/>
                </a:solidFill>
                <a:effectLst/>
                <a:uFillTx/>
                <a:latin typeface="Fraunces Bold"/>
                <a:ea typeface="Fraunces Bold"/>
              </a:rPr>
              <a:t>AutoCAD / Revit Plugin</a:t>
            </a:r>
            <a:r>
              <a:rPr lang="en-US" sz="2500" b="0" u="none" strike="noStrike">
                <a:solidFill>
                  <a:srgbClr val="405449"/>
                </a:solidFill>
                <a:effectLst/>
                <a:uFillTx/>
                <a:latin typeface="Fraunces"/>
                <a:ea typeface="Fraunces"/>
              </a:rPr>
              <a:t>             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2" name="TextBox 51"/>
          <p:cNvSpPr/>
          <p:nvPr/>
        </p:nvSpPr>
        <p:spPr>
          <a:xfrm>
            <a:off x="12021840" y="7233120"/>
            <a:ext cx="5272920" cy="167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073"/>
              </a:lnSpc>
            </a:pPr>
            <a:r>
              <a:rPr lang="en-US" sz="20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Create a native CAD plugin for seamless integration. Bring CadArena AI generation capabilities directly inside existing professional CAD tools.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3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48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4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945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946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947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948" name="Group 6"/>
          <p:cNvGrpSpPr/>
          <p:nvPr/>
        </p:nvGrpSpPr>
        <p:grpSpPr>
          <a:xfrm>
            <a:off x="992160" y="1318320"/>
            <a:ext cx="1836720" cy="531720"/>
            <a:chOff x="992160" y="1318320"/>
            <a:chExt cx="1836720" cy="531720"/>
          </a:xfrm>
        </p:grpSpPr>
        <p:sp>
          <p:nvSpPr>
            <p:cNvPr id="1949" name="Freeform 7"/>
            <p:cNvSpPr/>
            <p:nvPr/>
          </p:nvSpPr>
          <p:spPr>
            <a:xfrm>
              <a:off x="992160" y="1318320"/>
              <a:ext cx="1836720" cy="531720"/>
            </a:xfrm>
            <a:custGeom>
              <a:avLst/>
              <a:gdLst>
                <a:gd name="textAreaLeft" fmla="*/ 0 w 1836720"/>
                <a:gd name="textAreaRight" fmla="*/ 1837800 w 183672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2450338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2178177" y="0"/>
                  </a:lnTo>
                  <a:cubicBezTo>
                    <a:pt x="2328545" y="0"/>
                    <a:pt x="2450338" y="121920"/>
                    <a:pt x="2450338" y="272161"/>
                  </a:cubicBezTo>
                  <a:lnTo>
                    <a:pt x="2450338" y="438150"/>
                  </a:lnTo>
                  <a:cubicBezTo>
                    <a:pt x="2450338" y="588518"/>
                    <a:pt x="2328418" y="710311"/>
                    <a:pt x="2178177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950" name="TextBox 8"/>
          <p:cNvSpPr/>
          <p:nvPr/>
        </p:nvSpPr>
        <p:spPr>
          <a:xfrm>
            <a:off x="1162440" y="1317600"/>
            <a:ext cx="241092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CONCLUSION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1" name="TextBox 9"/>
          <p:cNvSpPr/>
          <p:nvPr/>
        </p:nvSpPr>
        <p:spPr>
          <a:xfrm>
            <a:off x="5142600" y="1945800"/>
            <a:ext cx="8001720" cy="90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863"/>
              </a:lnSpc>
            </a:pPr>
            <a:r>
              <a:rPr lang="en-US" sz="55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Conclusion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952" name="Group 10"/>
          <p:cNvGrpSpPr/>
          <p:nvPr/>
        </p:nvGrpSpPr>
        <p:grpSpPr>
          <a:xfrm>
            <a:off x="992160" y="3276000"/>
            <a:ext cx="37080" cy="2451240"/>
            <a:chOff x="992160" y="3276000"/>
            <a:chExt cx="37080" cy="2451240"/>
          </a:xfrm>
        </p:grpSpPr>
        <p:sp>
          <p:nvSpPr>
            <p:cNvPr id="1953" name="Freeform 11"/>
            <p:cNvSpPr/>
            <p:nvPr/>
          </p:nvSpPr>
          <p:spPr>
            <a:xfrm>
              <a:off x="992160" y="3276000"/>
              <a:ext cx="37080" cy="2451240"/>
            </a:xfrm>
            <a:custGeom>
              <a:avLst/>
              <a:gdLst>
                <a:gd name="textAreaLeft" fmla="*/ 0 w 37080"/>
                <a:gd name="textAreaRight" fmla="*/ 38160 w 37080"/>
                <a:gd name="textAreaTop" fmla="*/ 0 h 2451240"/>
                <a:gd name="textAreaBottom" fmla="*/ 2452320 h 2451240"/>
              </a:gdLst>
              <a:ahLst/>
              <a:cxnLst/>
              <a:rect l="textAreaLeft" t="textAreaTop" r="textAreaRight" b="textAreaBottom"/>
              <a:pathLst>
                <a:path w="50800" h="3269869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cubicBezTo>
                    <a:pt x="39370" y="0"/>
                    <a:pt x="50800" y="11430"/>
                    <a:pt x="50800" y="25400"/>
                  </a:cubicBezTo>
                  <a:lnTo>
                    <a:pt x="50800" y="3244469"/>
                  </a:lnTo>
                  <a:cubicBezTo>
                    <a:pt x="50800" y="3258439"/>
                    <a:pt x="39370" y="3269869"/>
                    <a:pt x="25400" y="3269869"/>
                  </a:cubicBezTo>
                  <a:cubicBezTo>
                    <a:pt x="11430" y="3269869"/>
                    <a:pt x="0" y="3258439"/>
                    <a:pt x="0" y="3244469"/>
                  </a:cubicBezTo>
                  <a:close/>
                </a:path>
              </a:pathLst>
            </a:custGeom>
            <a:solidFill>
              <a:srgbClr val="43895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18720" tIns="45000" rIns="1872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954" name="TextBox 12"/>
          <p:cNvSpPr/>
          <p:nvPr/>
        </p:nvSpPr>
        <p:spPr>
          <a:xfrm>
            <a:off x="1417320" y="3489840"/>
            <a:ext cx="15877080" cy="178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CadArena successfully demonstrates that combining Large Language Models, Retrieval-Augmented Generation, and rule-based geometry engines produces a reliable, production-ready architectural design platform — without requiring any labeled training data. The system generates EBC 2023-compliant residential floor plans from natural language prompts in Arabic or English, and exports them as professional-grade DXF files, in under 5 seconds.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5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49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6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957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958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959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960" name="Group 6"/>
          <p:cNvGrpSpPr/>
          <p:nvPr/>
        </p:nvGrpSpPr>
        <p:grpSpPr>
          <a:xfrm>
            <a:off x="992160" y="1362600"/>
            <a:ext cx="2877480" cy="531720"/>
            <a:chOff x="992160" y="1362600"/>
            <a:chExt cx="2877480" cy="531720"/>
          </a:xfrm>
        </p:grpSpPr>
        <p:sp>
          <p:nvSpPr>
            <p:cNvPr id="1961" name="Freeform 7"/>
            <p:cNvSpPr/>
            <p:nvPr/>
          </p:nvSpPr>
          <p:spPr>
            <a:xfrm>
              <a:off x="992160" y="1362600"/>
              <a:ext cx="2877480" cy="531720"/>
            </a:xfrm>
            <a:custGeom>
              <a:avLst/>
              <a:gdLst>
                <a:gd name="textAreaLeft" fmla="*/ 0 w 2877480"/>
                <a:gd name="textAreaRight" fmla="*/ 2878560 w 287748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3837940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3565779" y="0"/>
                  </a:lnTo>
                  <a:cubicBezTo>
                    <a:pt x="3716147" y="0"/>
                    <a:pt x="3837940" y="121920"/>
                    <a:pt x="3837940" y="272161"/>
                  </a:cubicBezTo>
                  <a:lnTo>
                    <a:pt x="3837940" y="438150"/>
                  </a:lnTo>
                  <a:cubicBezTo>
                    <a:pt x="3837940" y="588518"/>
                    <a:pt x="3716020" y="710311"/>
                    <a:pt x="3565779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962" name="TextBox 8"/>
          <p:cNvSpPr/>
          <p:nvPr/>
        </p:nvSpPr>
        <p:spPr>
          <a:xfrm>
            <a:off x="1162440" y="1361880"/>
            <a:ext cx="345168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ACKNOWLEDGEMENTS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3" name="TextBox 9"/>
          <p:cNvSpPr/>
          <p:nvPr/>
        </p:nvSpPr>
        <p:spPr>
          <a:xfrm>
            <a:off x="3148920" y="1989720"/>
            <a:ext cx="11989080" cy="837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6863"/>
              </a:lnSpc>
            </a:pP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    </a:t>
            </a:r>
            <a:r>
              <a:rPr lang="en-US" sz="55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Acknowledgements</a:t>
            </a:r>
            <a:r>
              <a:rPr lang="en-US" sz="55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4" name="TextBox 10"/>
          <p:cNvSpPr/>
          <p:nvPr/>
        </p:nvSpPr>
        <p:spPr>
          <a:xfrm>
            <a:off x="534960" y="3215160"/>
            <a:ext cx="1721700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We extend our deepest gratitude to: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965" name="Group 11"/>
          <p:cNvGrpSpPr/>
          <p:nvPr/>
        </p:nvGrpSpPr>
        <p:grpSpPr>
          <a:xfrm>
            <a:off x="992160" y="4163400"/>
            <a:ext cx="16302600" cy="37080"/>
            <a:chOff x="992160" y="4163400"/>
            <a:chExt cx="16302600" cy="37080"/>
          </a:xfrm>
        </p:grpSpPr>
        <p:sp>
          <p:nvSpPr>
            <p:cNvPr id="1966" name="Freeform 12"/>
            <p:cNvSpPr/>
            <p:nvPr/>
          </p:nvSpPr>
          <p:spPr>
            <a:xfrm>
              <a:off x="992160" y="4163400"/>
              <a:ext cx="16302600" cy="37080"/>
            </a:xfrm>
            <a:custGeom>
              <a:avLst/>
              <a:gdLst>
                <a:gd name="textAreaLeft" fmla="*/ 0 w 16302600"/>
                <a:gd name="textAreaRight" fmla="*/ 16303680 w 16302600"/>
                <a:gd name="textAreaTop" fmla="*/ 0 h 37080"/>
                <a:gd name="textAreaBottom" fmla="*/ 38160 h 37080"/>
              </a:gdLst>
              <a:ahLst/>
              <a:cxnLst/>
              <a:rect l="textAreaLeft" t="textAreaTop" r="textAreaRight" b="textAreaBottom"/>
              <a:pathLst>
                <a:path w="21738082" h="5080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lnTo>
                    <a:pt x="21712682" y="0"/>
                  </a:lnTo>
                  <a:cubicBezTo>
                    <a:pt x="21726652" y="0"/>
                    <a:pt x="21738082" y="11430"/>
                    <a:pt x="21738082" y="25400"/>
                  </a:cubicBezTo>
                  <a:cubicBezTo>
                    <a:pt x="21738082" y="39370"/>
                    <a:pt x="21726652" y="50800"/>
                    <a:pt x="21712682" y="50800"/>
                  </a:cubicBezTo>
                  <a:lnTo>
                    <a:pt x="25400" y="50800"/>
                  </a:lnTo>
                  <a:cubicBezTo>
                    <a:pt x="11430" y="50800"/>
                    <a:pt x="0" y="39370"/>
                    <a:pt x="0" y="25400"/>
                  </a:cubicBezTo>
                  <a:close/>
                </a:path>
              </a:pathLst>
            </a:custGeom>
            <a:solidFill>
              <a:srgbClr val="405449">
                <a:alpha val="25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6840" rIns="90000" bIns="-684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967" name="TextBox 13"/>
          <p:cNvSpPr/>
          <p:nvPr/>
        </p:nvSpPr>
        <p:spPr>
          <a:xfrm>
            <a:off x="3850560" y="4678560"/>
            <a:ext cx="10585440" cy="49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4119"/>
              </a:lnSpc>
            </a:pPr>
            <a:r>
              <a:rPr lang="en-US" sz="33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    </a:t>
            </a:r>
            <a:r>
              <a:rPr lang="en-US" sz="3300" b="1" u="none" strike="noStrike">
                <a:solidFill>
                  <a:srgbClr val="0F2F4B"/>
                </a:solidFill>
                <a:effectLst/>
                <a:uFillTx/>
                <a:latin typeface="Fraunces Bold"/>
                <a:ea typeface="Fraunces Bold"/>
              </a:rPr>
              <a:t>Dr. Amira Mohey El Din Mohamed</a:t>
            </a:r>
            <a:r>
              <a:rPr lang="en-US" sz="3300" b="0" u="none" strike="noStrike">
                <a:solidFill>
                  <a:srgbClr val="3B4540"/>
                </a:solidFill>
                <a:effectLst/>
                <a:uFillTx/>
                <a:latin typeface="Fraunces"/>
                <a:ea typeface="Fraunces"/>
              </a:rPr>
              <a:t>            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8" name="TextBox 14"/>
          <p:cNvSpPr/>
          <p:nvPr/>
        </p:nvSpPr>
        <p:spPr>
          <a:xfrm>
            <a:off x="992160" y="5549400"/>
            <a:ext cx="16302600" cy="210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</a:t>
            </a:r>
            <a:r>
              <a:rPr lang="en-US" sz="2200" b="0" u="none" strike="noStrike">
                <a:solidFill>
                  <a:srgbClr val="666666"/>
                </a:solidFill>
                <a:effectLst/>
                <a:uFillTx/>
                <a:latin typeface="Arimo"/>
                <a:ea typeface="Arimo"/>
              </a:rPr>
              <a:t>For her expert supervision, continuous guidance, and invaluable feedback throughout this project.</a:t>
            </a: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Beni-Suef National University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Faculty of Computers and Artificial Intelligence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969" name="Group 15"/>
          <p:cNvGrpSpPr/>
          <p:nvPr/>
        </p:nvGrpSpPr>
        <p:grpSpPr>
          <a:xfrm>
            <a:off x="992160" y="8042760"/>
            <a:ext cx="16302600" cy="37080"/>
            <a:chOff x="992160" y="8042760"/>
            <a:chExt cx="16302600" cy="37080"/>
          </a:xfrm>
        </p:grpSpPr>
        <p:sp>
          <p:nvSpPr>
            <p:cNvPr id="1970" name="Freeform 16"/>
            <p:cNvSpPr/>
            <p:nvPr/>
          </p:nvSpPr>
          <p:spPr>
            <a:xfrm>
              <a:off x="992160" y="8042760"/>
              <a:ext cx="16302600" cy="37080"/>
            </a:xfrm>
            <a:custGeom>
              <a:avLst/>
              <a:gdLst>
                <a:gd name="textAreaLeft" fmla="*/ 0 w 16302600"/>
                <a:gd name="textAreaRight" fmla="*/ 16303680 w 16302600"/>
                <a:gd name="textAreaTop" fmla="*/ 0 h 37080"/>
                <a:gd name="textAreaBottom" fmla="*/ 38160 h 37080"/>
              </a:gdLst>
              <a:ahLst/>
              <a:cxnLst/>
              <a:rect l="textAreaLeft" t="textAreaTop" r="textAreaRight" b="textAreaBottom"/>
              <a:pathLst>
                <a:path w="21738082" h="50800">
                  <a:moveTo>
                    <a:pt x="0" y="25400"/>
                  </a:moveTo>
                  <a:cubicBezTo>
                    <a:pt x="0" y="11430"/>
                    <a:pt x="11430" y="0"/>
                    <a:pt x="25400" y="0"/>
                  </a:cubicBezTo>
                  <a:lnTo>
                    <a:pt x="21712682" y="0"/>
                  </a:lnTo>
                  <a:cubicBezTo>
                    <a:pt x="21726652" y="0"/>
                    <a:pt x="21738082" y="11430"/>
                    <a:pt x="21738082" y="25400"/>
                  </a:cubicBezTo>
                  <a:cubicBezTo>
                    <a:pt x="21738082" y="39370"/>
                    <a:pt x="21726652" y="50800"/>
                    <a:pt x="21712682" y="50800"/>
                  </a:cubicBezTo>
                  <a:lnTo>
                    <a:pt x="25400" y="50800"/>
                  </a:lnTo>
                  <a:cubicBezTo>
                    <a:pt x="11430" y="50800"/>
                    <a:pt x="0" y="39370"/>
                    <a:pt x="0" y="25400"/>
                  </a:cubicBezTo>
                  <a:close/>
                </a:path>
              </a:pathLst>
            </a:custGeom>
            <a:solidFill>
              <a:srgbClr val="405449">
                <a:alpha val="25000"/>
              </a:srgbClr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-6840" rIns="90000" bIns="-684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971" name="TextBox 17"/>
          <p:cNvSpPr/>
          <p:nvPr/>
        </p:nvSpPr>
        <p:spPr>
          <a:xfrm>
            <a:off x="534960" y="8366040"/>
            <a:ext cx="1721700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Open-source community — FastAPI, ezdxf, React, LLaMA, Mistral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2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50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3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974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975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1976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1977" name="Group 6"/>
          <p:cNvGrpSpPr/>
          <p:nvPr/>
        </p:nvGrpSpPr>
        <p:grpSpPr>
          <a:xfrm>
            <a:off x="992160" y="989280"/>
            <a:ext cx="1753560" cy="531720"/>
            <a:chOff x="992160" y="989280"/>
            <a:chExt cx="1753560" cy="531720"/>
          </a:xfrm>
        </p:grpSpPr>
        <p:sp>
          <p:nvSpPr>
            <p:cNvPr id="1978" name="Freeform 7"/>
            <p:cNvSpPr/>
            <p:nvPr/>
          </p:nvSpPr>
          <p:spPr>
            <a:xfrm>
              <a:off x="992160" y="989280"/>
              <a:ext cx="1753560" cy="531720"/>
            </a:xfrm>
            <a:custGeom>
              <a:avLst/>
              <a:gdLst>
                <a:gd name="textAreaLeft" fmla="*/ 0 w 1753560"/>
                <a:gd name="textAreaRight" fmla="*/ 1754640 w 1753560"/>
                <a:gd name="textAreaTop" fmla="*/ 0 h 531720"/>
                <a:gd name="textAreaBottom" fmla="*/ 532800 h 531720"/>
              </a:gdLst>
              <a:ahLst/>
              <a:cxnLst/>
              <a:rect l="textAreaLeft" t="textAreaTop" r="textAreaRight" b="textAreaBottom"/>
              <a:pathLst>
                <a:path w="2339594" h="710311">
                  <a:moveTo>
                    <a:pt x="0" y="272161"/>
                  </a:moveTo>
                  <a:cubicBezTo>
                    <a:pt x="0" y="121920"/>
                    <a:pt x="121920" y="0"/>
                    <a:pt x="272161" y="0"/>
                  </a:cubicBezTo>
                  <a:lnTo>
                    <a:pt x="2067433" y="0"/>
                  </a:lnTo>
                  <a:cubicBezTo>
                    <a:pt x="2217801" y="0"/>
                    <a:pt x="2339594" y="121920"/>
                    <a:pt x="2339594" y="272161"/>
                  </a:cubicBezTo>
                  <a:lnTo>
                    <a:pt x="2339594" y="438150"/>
                  </a:lnTo>
                  <a:cubicBezTo>
                    <a:pt x="2339594" y="588518"/>
                    <a:pt x="2217674" y="710311"/>
                    <a:pt x="2067433" y="710311"/>
                  </a:cubicBezTo>
                  <a:lnTo>
                    <a:pt x="272161" y="710311"/>
                  </a:lnTo>
                  <a:cubicBezTo>
                    <a:pt x="121920" y="710438"/>
                    <a:pt x="0" y="588518"/>
                    <a:pt x="0" y="438150"/>
                  </a:cubicBezTo>
                  <a:close/>
                </a:path>
              </a:pathLst>
            </a:custGeom>
            <a:solidFill>
              <a:srgbClr val="DDEEE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1979" name="TextBox 8"/>
          <p:cNvSpPr/>
          <p:nvPr/>
        </p:nvSpPr>
        <p:spPr>
          <a:xfrm>
            <a:off x="1162440" y="988560"/>
            <a:ext cx="2327760" cy="44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2713"/>
              </a:lnSpc>
            </a:pPr>
            <a:r>
              <a:rPr lang="en-US" sz="17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REFERENCES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0" name="TextBox 9"/>
          <p:cNvSpPr/>
          <p:nvPr/>
        </p:nvSpPr>
        <p:spPr>
          <a:xfrm>
            <a:off x="5142600" y="1616400"/>
            <a:ext cx="8001720" cy="90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863"/>
              </a:lnSpc>
            </a:pPr>
            <a:r>
              <a:rPr lang="en-US" sz="5500" b="1" u="none" strike="noStrike">
                <a:solidFill>
                  <a:srgbClr val="3B4540"/>
                </a:solidFill>
                <a:effectLst/>
                <a:uFillTx/>
                <a:latin typeface="Fraunces Bold"/>
                <a:ea typeface="Fraunces Bold"/>
              </a:rPr>
              <a:t>References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1" name="Freeform 10" descr="preencoded.png"/>
          <p:cNvSpPr/>
          <p:nvPr/>
        </p:nvSpPr>
        <p:spPr>
          <a:xfrm>
            <a:off x="954000" y="2908800"/>
            <a:ext cx="8011440" cy="982440"/>
          </a:xfrm>
          <a:custGeom>
            <a:avLst/>
            <a:gdLst>
              <a:gd name="textAreaLeft" fmla="*/ 0 w 8011440"/>
              <a:gd name="textAreaRight" fmla="*/ 8012520 w 8011440"/>
              <a:gd name="textAreaTop" fmla="*/ 0 h 982440"/>
              <a:gd name="textAreaBottom" fmla="*/ 983520 h 982440"/>
            </a:gdLst>
            <a:ahLst/>
            <a:cxnLst/>
            <a:rect l="textAreaLeft" t="textAreaTop" r="textAreaRight" b="textAreaBottom"/>
            <a:pathLst>
              <a:path w="8012611" h="983456">
                <a:moveTo>
                  <a:pt x="0" y="0"/>
                </a:moveTo>
                <a:lnTo>
                  <a:pt x="8012611" y="0"/>
                </a:lnTo>
                <a:lnTo>
                  <a:pt x="8012611" y="983456"/>
                </a:lnTo>
                <a:lnTo>
                  <a:pt x="0" y="98345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82" name="TextBox 11"/>
          <p:cNvSpPr/>
          <p:nvPr/>
        </p:nvSpPr>
        <p:spPr>
          <a:xfrm>
            <a:off x="1351800" y="2842200"/>
            <a:ext cx="761364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[1] Vaswani et al., "Attention Is All You Need," NeurIPS, 2017.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3" name="Freeform 12" descr="preencoded.png"/>
          <p:cNvSpPr/>
          <p:nvPr/>
        </p:nvSpPr>
        <p:spPr>
          <a:xfrm>
            <a:off x="9282960" y="2908800"/>
            <a:ext cx="8011800" cy="982440"/>
          </a:xfrm>
          <a:custGeom>
            <a:avLst/>
            <a:gdLst>
              <a:gd name="textAreaLeft" fmla="*/ 0 w 8011800"/>
              <a:gd name="textAreaRight" fmla="*/ 8012880 w 8011800"/>
              <a:gd name="textAreaTop" fmla="*/ 0 h 982440"/>
              <a:gd name="textAreaBottom" fmla="*/ 983520 h 982440"/>
            </a:gdLst>
            <a:ahLst/>
            <a:cxnLst/>
            <a:rect l="textAreaLeft" t="textAreaTop" r="textAreaRight" b="textAreaBottom"/>
            <a:pathLst>
              <a:path w="8012754" h="983456">
                <a:moveTo>
                  <a:pt x="0" y="0"/>
                </a:moveTo>
                <a:lnTo>
                  <a:pt x="8012754" y="0"/>
                </a:lnTo>
                <a:lnTo>
                  <a:pt x="8012754" y="983456"/>
                </a:lnTo>
                <a:lnTo>
                  <a:pt x="0" y="98345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84" name="TextBox 13"/>
          <p:cNvSpPr/>
          <p:nvPr/>
        </p:nvSpPr>
        <p:spPr>
          <a:xfrm>
            <a:off x="9680760" y="2842200"/>
            <a:ext cx="761400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[2] Brown et al., "Language Models are Few-Shot Learners," NeurIPS, 2020.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5" name="Freeform 14" descr="preencoded.png"/>
          <p:cNvSpPr/>
          <p:nvPr/>
        </p:nvSpPr>
        <p:spPr>
          <a:xfrm>
            <a:off x="954000" y="4383000"/>
            <a:ext cx="8011440" cy="982440"/>
          </a:xfrm>
          <a:custGeom>
            <a:avLst/>
            <a:gdLst>
              <a:gd name="textAreaLeft" fmla="*/ 0 w 8011440"/>
              <a:gd name="textAreaRight" fmla="*/ 8012520 w 8011440"/>
              <a:gd name="textAreaTop" fmla="*/ 0 h 982440"/>
              <a:gd name="textAreaBottom" fmla="*/ 983520 h 982440"/>
            </a:gdLst>
            <a:ahLst/>
            <a:cxnLst/>
            <a:rect l="textAreaLeft" t="textAreaTop" r="textAreaRight" b="textAreaBottom"/>
            <a:pathLst>
              <a:path w="8012611" h="983456">
                <a:moveTo>
                  <a:pt x="0" y="0"/>
                </a:moveTo>
                <a:lnTo>
                  <a:pt x="8012611" y="0"/>
                </a:lnTo>
                <a:lnTo>
                  <a:pt x="8012611" y="983456"/>
                </a:lnTo>
                <a:lnTo>
                  <a:pt x="0" y="98345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86" name="TextBox 15"/>
          <p:cNvSpPr/>
          <p:nvPr/>
        </p:nvSpPr>
        <p:spPr>
          <a:xfrm>
            <a:off x="1351800" y="4316400"/>
            <a:ext cx="761364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[3] Chen et al., "Evaluating Large Language Models Trained on Code," 2021.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7" name="Freeform 16" descr="preencoded.png"/>
          <p:cNvSpPr/>
          <p:nvPr/>
        </p:nvSpPr>
        <p:spPr>
          <a:xfrm>
            <a:off x="9282960" y="4383000"/>
            <a:ext cx="8011800" cy="982440"/>
          </a:xfrm>
          <a:custGeom>
            <a:avLst/>
            <a:gdLst>
              <a:gd name="textAreaLeft" fmla="*/ 0 w 8011800"/>
              <a:gd name="textAreaRight" fmla="*/ 8012880 w 8011800"/>
              <a:gd name="textAreaTop" fmla="*/ 0 h 982440"/>
              <a:gd name="textAreaBottom" fmla="*/ 983520 h 982440"/>
            </a:gdLst>
            <a:ahLst/>
            <a:cxnLst/>
            <a:rect l="textAreaLeft" t="textAreaTop" r="textAreaRight" b="textAreaBottom"/>
            <a:pathLst>
              <a:path w="8012754" h="983456">
                <a:moveTo>
                  <a:pt x="0" y="0"/>
                </a:moveTo>
                <a:lnTo>
                  <a:pt x="8012754" y="0"/>
                </a:lnTo>
                <a:lnTo>
                  <a:pt x="8012754" y="983456"/>
                </a:lnTo>
                <a:lnTo>
                  <a:pt x="0" y="98345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88" name="TextBox 17"/>
          <p:cNvSpPr/>
          <p:nvPr/>
        </p:nvSpPr>
        <p:spPr>
          <a:xfrm>
            <a:off x="9680760" y="4316400"/>
            <a:ext cx="761400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[4] Wu et al., "DeepCAD: A Deep Generative Network for CAD Models," ICCV, 2021.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9" name="Freeform 18" descr="preencoded.png"/>
          <p:cNvSpPr/>
          <p:nvPr/>
        </p:nvSpPr>
        <p:spPr>
          <a:xfrm>
            <a:off x="954000" y="5857200"/>
            <a:ext cx="8011440" cy="982440"/>
          </a:xfrm>
          <a:custGeom>
            <a:avLst/>
            <a:gdLst>
              <a:gd name="textAreaLeft" fmla="*/ 0 w 8011440"/>
              <a:gd name="textAreaRight" fmla="*/ 8012520 w 8011440"/>
              <a:gd name="textAreaTop" fmla="*/ 0 h 982440"/>
              <a:gd name="textAreaBottom" fmla="*/ 983520 h 982440"/>
            </a:gdLst>
            <a:ahLst/>
            <a:cxnLst/>
            <a:rect l="textAreaLeft" t="textAreaTop" r="textAreaRight" b="textAreaBottom"/>
            <a:pathLst>
              <a:path w="8012611" h="983456">
                <a:moveTo>
                  <a:pt x="0" y="0"/>
                </a:moveTo>
                <a:lnTo>
                  <a:pt x="8012611" y="0"/>
                </a:lnTo>
                <a:lnTo>
                  <a:pt x="8012611" y="983457"/>
                </a:lnTo>
                <a:lnTo>
                  <a:pt x="0" y="98345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6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90" name="TextBox 19"/>
          <p:cNvSpPr/>
          <p:nvPr/>
        </p:nvSpPr>
        <p:spPr>
          <a:xfrm>
            <a:off x="1351800" y="5790600"/>
            <a:ext cx="761364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[5] Tikhonov, "ezdxf — Python DXF Library," 2023. ezdxf.readthedocs.io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1" name="Freeform 20" descr="preencoded.png"/>
          <p:cNvSpPr/>
          <p:nvPr/>
        </p:nvSpPr>
        <p:spPr>
          <a:xfrm>
            <a:off x="9282960" y="5857200"/>
            <a:ext cx="8011800" cy="982440"/>
          </a:xfrm>
          <a:custGeom>
            <a:avLst/>
            <a:gdLst>
              <a:gd name="textAreaLeft" fmla="*/ 0 w 8011800"/>
              <a:gd name="textAreaRight" fmla="*/ 8012880 w 8011800"/>
              <a:gd name="textAreaTop" fmla="*/ 0 h 982440"/>
              <a:gd name="textAreaBottom" fmla="*/ 983520 h 982440"/>
            </a:gdLst>
            <a:ahLst/>
            <a:cxnLst/>
            <a:rect l="textAreaLeft" t="textAreaTop" r="textAreaRight" b="textAreaBottom"/>
            <a:pathLst>
              <a:path w="8012754" h="983456">
                <a:moveTo>
                  <a:pt x="0" y="0"/>
                </a:moveTo>
                <a:lnTo>
                  <a:pt x="8012754" y="0"/>
                </a:lnTo>
                <a:lnTo>
                  <a:pt x="8012754" y="983457"/>
                </a:lnTo>
                <a:lnTo>
                  <a:pt x="0" y="98345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92" name="TextBox 21"/>
          <p:cNvSpPr/>
          <p:nvPr/>
        </p:nvSpPr>
        <p:spPr>
          <a:xfrm>
            <a:off x="9680760" y="5790600"/>
            <a:ext cx="761400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[6] Ramírez, "FastAPI — Modern Python Web Framework," 2023. fastapi.tiangolo.com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3" name="Freeform 22" descr="preencoded.png"/>
          <p:cNvSpPr/>
          <p:nvPr/>
        </p:nvSpPr>
        <p:spPr>
          <a:xfrm>
            <a:off x="954000" y="7331400"/>
            <a:ext cx="8011440" cy="982440"/>
          </a:xfrm>
          <a:custGeom>
            <a:avLst/>
            <a:gdLst>
              <a:gd name="textAreaLeft" fmla="*/ 0 w 8011440"/>
              <a:gd name="textAreaRight" fmla="*/ 8012520 w 8011440"/>
              <a:gd name="textAreaTop" fmla="*/ 0 h 982440"/>
              <a:gd name="textAreaBottom" fmla="*/ 983520 h 982440"/>
            </a:gdLst>
            <a:ahLst/>
            <a:cxnLst/>
            <a:rect l="textAreaLeft" t="textAreaTop" r="textAreaRight" b="textAreaBottom"/>
            <a:pathLst>
              <a:path w="8012611" h="983456">
                <a:moveTo>
                  <a:pt x="0" y="0"/>
                </a:moveTo>
                <a:lnTo>
                  <a:pt x="8012611" y="0"/>
                </a:lnTo>
                <a:lnTo>
                  <a:pt x="8012611" y="983457"/>
                </a:lnTo>
                <a:lnTo>
                  <a:pt x="0" y="98345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8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94" name="TextBox 23"/>
          <p:cNvSpPr/>
          <p:nvPr/>
        </p:nvSpPr>
        <p:spPr>
          <a:xfrm>
            <a:off x="1351800" y="7264800"/>
            <a:ext cx="761364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[7] Egyptian Housing Ministry, "Egyptian Building Code EBC 2023," 2023.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5" name="Freeform 24" descr="preencoded.png"/>
          <p:cNvSpPr/>
          <p:nvPr/>
        </p:nvSpPr>
        <p:spPr>
          <a:xfrm>
            <a:off x="9282960" y="7331400"/>
            <a:ext cx="8011800" cy="982440"/>
          </a:xfrm>
          <a:custGeom>
            <a:avLst/>
            <a:gdLst>
              <a:gd name="textAreaLeft" fmla="*/ 0 w 8011800"/>
              <a:gd name="textAreaRight" fmla="*/ 8012880 w 8011800"/>
              <a:gd name="textAreaTop" fmla="*/ 0 h 982440"/>
              <a:gd name="textAreaBottom" fmla="*/ 983520 h 982440"/>
            </a:gdLst>
            <a:ahLst/>
            <a:cxnLst/>
            <a:rect l="textAreaLeft" t="textAreaTop" r="textAreaRight" b="textAreaBottom"/>
            <a:pathLst>
              <a:path w="8012754" h="983456">
                <a:moveTo>
                  <a:pt x="0" y="0"/>
                </a:moveTo>
                <a:lnTo>
                  <a:pt x="8012754" y="0"/>
                </a:lnTo>
                <a:lnTo>
                  <a:pt x="8012754" y="983457"/>
                </a:lnTo>
                <a:lnTo>
                  <a:pt x="0" y="98345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9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96" name="TextBox 25"/>
          <p:cNvSpPr/>
          <p:nvPr/>
        </p:nvSpPr>
        <p:spPr>
          <a:xfrm>
            <a:off x="9680760" y="7264800"/>
            <a:ext cx="7614000" cy="101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[8] Touvron et al., "LLaMA 2 — Open Foundation Models," 2023.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7" name="Freeform 26" descr="preencoded.png"/>
          <p:cNvSpPr/>
          <p:nvPr/>
        </p:nvSpPr>
        <p:spPr>
          <a:xfrm>
            <a:off x="954000" y="8805960"/>
            <a:ext cx="8011440" cy="528840"/>
          </a:xfrm>
          <a:custGeom>
            <a:avLst/>
            <a:gdLst>
              <a:gd name="textAreaLeft" fmla="*/ 0 w 8011440"/>
              <a:gd name="textAreaRight" fmla="*/ 8012520 w 8011440"/>
              <a:gd name="textAreaTop" fmla="*/ 0 h 528840"/>
              <a:gd name="textAreaBottom" fmla="*/ 529920 h 528840"/>
            </a:gdLst>
            <a:ahLst/>
            <a:cxnLst/>
            <a:rect l="textAreaLeft" t="textAreaTop" r="textAreaRight" b="textAreaBottom"/>
            <a:pathLst>
              <a:path w="8012611" h="529828">
                <a:moveTo>
                  <a:pt x="0" y="0"/>
                </a:moveTo>
                <a:lnTo>
                  <a:pt x="8012611" y="0"/>
                </a:lnTo>
                <a:lnTo>
                  <a:pt x="8012611" y="529829"/>
                </a:lnTo>
                <a:lnTo>
                  <a:pt x="0" y="52982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98" name="TextBox 27"/>
          <p:cNvSpPr/>
          <p:nvPr/>
        </p:nvSpPr>
        <p:spPr>
          <a:xfrm>
            <a:off x="1351800" y="8739360"/>
            <a:ext cx="761364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[9] Jiang et al., "Mistral 7B," arXiv, 2023.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9" name="Freeform 28" descr="preencoded.png"/>
          <p:cNvSpPr/>
          <p:nvPr/>
        </p:nvSpPr>
        <p:spPr>
          <a:xfrm>
            <a:off x="9282960" y="8805960"/>
            <a:ext cx="8011800" cy="528840"/>
          </a:xfrm>
          <a:custGeom>
            <a:avLst/>
            <a:gdLst>
              <a:gd name="textAreaLeft" fmla="*/ 0 w 8011800"/>
              <a:gd name="textAreaRight" fmla="*/ 8012880 w 8011800"/>
              <a:gd name="textAreaTop" fmla="*/ 0 h 528840"/>
              <a:gd name="textAreaBottom" fmla="*/ 529920 h 528840"/>
            </a:gdLst>
            <a:ahLst/>
            <a:cxnLst/>
            <a:rect l="textAreaLeft" t="textAreaTop" r="textAreaRight" b="textAreaBottom"/>
            <a:pathLst>
              <a:path w="8012754" h="529828">
                <a:moveTo>
                  <a:pt x="0" y="0"/>
                </a:moveTo>
                <a:lnTo>
                  <a:pt x="8012754" y="0"/>
                </a:lnTo>
                <a:lnTo>
                  <a:pt x="8012754" y="529829"/>
                </a:lnTo>
                <a:lnTo>
                  <a:pt x="0" y="529829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00" name="TextBox 29"/>
          <p:cNvSpPr/>
          <p:nvPr/>
        </p:nvSpPr>
        <p:spPr>
          <a:xfrm>
            <a:off x="9680760" y="8739360"/>
            <a:ext cx="7614000" cy="55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[10] RFC 6455 — The WebSocket Protocol, IETF, 2011.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1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51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push dir="u"/>
  </p:transition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2" name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720" y="0"/>
            <a:ext cx="18288000" cy="10286640"/>
          </a:xfrm>
          <a:prstGeom prst="rect">
            <a:avLst/>
          </a:prstGeom>
          <a:ln w="0">
            <a:noFill/>
          </a:ln>
        </p:spPr>
      </p:pic>
    </p:spTree>
  </p:cSld>
  <p:transition spd="slow">
    <p:push dir="u"/>
  </p:transition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3" name="Group 2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2004" name="Freeform 3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EEEE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grpSp>
        <p:nvGrpSpPr>
          <p:cNvPr id="2005" name="Group 4"/>
          <p:cNvGrpSpPr/>
          <p:nvPr/>
        </p:nvGrpSpPr>
        <p:grpSpPr>
          <a:xfrm>
            <a:off x="0" y="0"/>
            <a:ext cx="18286920" cy="10285920"/>
            <a:chOff x="0" y="0"/>
            <a:chExt cx="18286920" cy="10285920"/>
          </a:xfrm>
        </p:grpSpPr>
        <p:sp>
          <p:nvSpPr>
            <p:cNvPr id="2006" name="Freeform 5"/>
            <p:cNvSpPr/>
            <p:nvPr/>
          </p:nvSpPr>
          <p:spPr>
            <a:xfrm>
              <a:off x="0" y="0"/>
              <a:ext cx="18286920" cy="10285920"/>
            </a:xfrm>
            <a:custGeom>
              <a:avLst/>
              <a:gdLst>
                <a:gd name="textAreaLeft" fmla="*/ 0 w 18286920"/>
                <a:gd name="textAreaRight" fmla="*/ 18288000 w 18286920"/>
                <a:gd name="textAreaTop" fmla="*/ 0 h 10285920"/>
                <a:gd name="textAreaBottom" fmla="*/ 10287000 h 10285920"/>
              </a:gdLst>
              <a:ahLst/>
              <a:cxnLst/>
              <a:rect l="textAreaLeft" t="textAreaTop" r="textAreaRight" b="textAreaBottom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AFFFA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007" name="TextBox 6"/>
          <p:cNvSpPr/>
          <p:nvPr/>
        </p:nvSpPr>
        <p:spPr>
          <a:xfrm>
            <a:off x="3653280" y="2236320"/>
            <a:ext cx="10980360" cy="90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6863"/>
              </a:lnSpc>
            </a:pPr>
            <a:r>
              <a:rPr lang="en-US" sz="5500" b="1" u="none" strike="noStrike">
                <a:solidFill>
                  <a:srgbClr val="1A3A5C"/>
                </a:solidFill>
                <a:effectLst/>
                <a:uFillTx/>
                <a:latin typeface="Fraunces Bold"/>
                <a:ea typeface="Fraunces Bold"/>
              </a:rPr>
              <a:t>Thank You! (</a:t>
            </a:r>
            <a:r>
              <a:rPr lang="ar-EG" sz="5500" b="1" u="none" strike="noStrike">
                <a:solidFill>
                  <a:srgbClr val="1A3A5C"/>
                </a:solidFill>
                <a:effectLst/>
                <a:uFillTx/>
                <a:latin typeface="Fraunces Bold"/>
                <a:cs typeface="Fraunces Bold"/>
              </a:rPr>
              <a:t>ألف شكر لحضراتكم</a:t>
            </a:r>
            <a:r>
              <a:rPr lang="en-US" sz="5500" b="1" u="none" strike="noStrike">
                <a:solidFill>
                  <a:srgbClr val="1A3A5C"/>
                </a:solidFill>
                <a:effectLst/>
                <a:uFillTx/>
                <a:latin typeface="Fraunces Bold"/>
                <a:ea typeface="Fraunces Bold"/>
              </a:rPr>
              <a:t>)</a:t>
            </a:r>
            <a:endParaRPr lang="en-US" sz="5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8" name="TextBox 7"/>
          <p:cNvSpPr/>
          <p:nvPr/>
        </p:nvSpPr>
        <p:spPr>
          <a:xfrm>
            <a:off x="992160" y="3603600"/>
            <a:ext cx="16302600" cy="332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Department of Artificial Intelligence and Data Science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12"/>
              </a:lnSpc>
            </a:pPr>
            <a:r>
              <a:rPr lang="en-US" sz="2200" b="1" u="none" strike="noStrike">
                <a:solidFill>
                  <a:srgbClr val="C9A84C"/>
                </a:solidFill>
                <a:effectLst/>
                <a:uFillTx/>
                <a:latin typeface="Arimo Bold"/>
                <a:ea typeface="Arimo Bold"/>
              </a:rPr>
              <a:t>Youssef Taha • Maher Ibrahim • Omnia Ayman • Samar Nashaat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  </a:t>
            </a:r>
            <a:r>
              <a:rPr lang="en-US" sz="2200" b="1" u="sng" strike="noStrike">
                <a:solidFill>
                  <a:srgbClr val="0000FF"/>
                </a:solidFill>
                <a:effectLst/>
                <a:uFillTx/>
                <a:latin typeface="Arimo Bold"/>
                <a:ea typeface="Arimo Bold"/>
                <a:hlinkClick r:id="rId1"/>
              </a:rPr>
              <a:t>cadarena.ai@gmail.com</a:t>
            </a: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</a:t>
            </a:r>
            <a:r>
              <a:rPr lang="en-US" sz="2200" b="1" u="sng" strike="noStrike">
                <a:solidFill>
                  <a:srgbClr val="0000FF"/>
                </a:solidFill>
                <a:effectLst/>
                <a:uFillTx/>
                <a:latin typeface="Arimo Bold"/>
                <a:ea typeface="Arimo Bold"/>
                <a:hlinkClick r:id="rId2"/>
              </a:rPr>
              <a:t>Github: github.com/Youssefx64/CadArena</a:t>
            </a: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     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12"/>
              </a:lnSpc>
            </a:pPr>
            <a:r>
              <a:rPr lang="en-US" sz="2200" b="0" u="none" strike="noStrike">
                <a:solidFill>
                  <a:srgbClr val="405449"/>
                </a:solidFill>
                <a:effectLst/>
                <a:uFillTx/>
                <a:latin typeface="Arimo"/>
                <a:ea typeface="Arimo"/>
              </a:rPr>
              <a:t>We welcome any questions from the honorable evaluation committee.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009" name="Group 8"/>
          <p:cNvGrpSpPr/>
          <p:nvPr/>
        </p:nvGrpSpPr>
        <p:grpSpPr>
          <a:xfrm>
            <a:off x="6396480" y="7252200"/>
            <a:ext cx="5493960" cy="778680"/>
            <a:chOff x="6396480" y="7252200"/>
            <a:chExt cx="5493960" cy="778680"/>
          </a:xfrm>
        </p:grpSpPr>
        <p:sp>
          <p:nvSpPr>
            <p:cNvPr id="2010" name="Freeform 9" descr="preencoded.png"/>
            <p:cNvSpPr/>
            <p:nvPr/>
          </p:nvSpPr>
          <p:spPr>
            <a:xfrm>
              <a:off x="6396480" y="7252200"/>
              <a:ext cx="5493960" cy="778680"/>
            </a:xfrm>
            <a:custGeom>
              <a:avLst/>
              <a:gdLst>
                <a:gd name="textAreaLeft" fmla="*/ 0 w 5493960"/>
                <a:gd name="textAreaRight" fmla="*/ 5495040 w 5493960"/>
                <a:gd name="textAreaTop" fmla="*/ 0 h 778680"/>
                <a:gd name="textAreaBottom" fmla="*/ 779760 h 778680"/>
              </a:gdLst>
              <a:ahLst/>
              <a:cxnLst/>
              <a:rect l="textAreaLeft" t="textAreaTop" r="textAreaRight" b="textAreaBottom"/>
              <a:pathLst>
                <a:path w="7326884" h="1039622">
                  <a:moveTo>
                    <a:pt x="0" y="0"/>
                  </a:moveTo>
                  <a:lnTo>
                    <a:pt x="7326884" y="0"/>
                  </a:lnTo>
                  <a:lnTo>
                    <a:pt x="7326884" y="1039622"/>
                  </a:lnTo>
                  <a:lnTo>
                    <a:pt x="0" y="1039622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endParaRPr>
            </a:p>
          </p:txBody>
        </p:sp>
      </p:grpSp>
      <p:sp>
        <p:nvSpPr>
          <p:cNvPr id="2011" name="Added Slide Number"/>
          <p:cNvSpPr/>
          <p:nvPr/>
        </p:nvSpPr>
        <p:spPr>
          <a:xfrm>
            <a:off x="17556480" y="9857160"/>
            <a:ext cx="501840" cy="31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spAutoFit/>
          </a:bodyPr>
          <a:p>
            <a:pPr algn="ctr"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52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 spd="slow">
    <p:split dir="in" orient="horz"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Application>LibreOffice/26.2.3.2$Linux_X86_64 LibreOffice_project/70e089b17412e4cb7773e41413306b17a2328c34</Application>
  <AppVersion>15.0000</AppVersion>
  <Words>5053</Words>
  <Paragraphs>1117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/>
  <dc:description/>
  <dc:identifier>DAHOh6gT2CA</dc:identifier>
  <dc:language>en-US</dc:language>
  <cp:lastModifiedBy/>
  <dcterms:modified xsi:type="dcterms:W3CDTF">2026-07-07T10:48:53Z</dcterms:modified>
  <cp:revision>7</cp:revision>
  <dc:subject/>
  <dc:title>CadArenaSlides.pptx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52</vt:i4>
  </property>
  <property fmtid="{D5CDD505-2E9C-101B-9397-08002B2CF9AE}" pid="3" name="PresentationFormat">
    <vt:lpwstr>مخصص</vt:lpwstr>
  </property>
  <property fmtid="{D5CDD505-2E9C-101B-9397-08002B2CF9AE}" pid="4" name="Slides">
    <vt:i4>52</vt:i4>
  </property>
</Properties>
</file>